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sldIdLst>
    <p:sldId id="256" r:id="rId2"/>
    <p:sldId id="266" r:id="rId3"/>
    <p:sldId id="260" r:id="rId4"/>
    <p:sldId id="267" r:id="rId5"/>
    <p:sldId id="261" r:id="rId6"/>
    <p:sldId id="263" r:id="rId7"/>
    <p:sldId id="264" r:id="rId8"/>
    <p:sldId id="268" r:id="rId9"/>
    <p:sldId id="269" r:id="rId10"/>
    <p:sldId id="271" r:id="rId11"/>
    <p:sldId id="270" r:id="rId12"/>
    <p:sldId id="272" r:id="rId13"/>
    <p:sldId id="273" r:id="rId14"/>
    <p:sldId id="274" r:id="rId15"/>
    <p:sldId id="279" r:id="rId16"/>
    <p:sldId id="280" r:id="rId17"/>
    <p:sldId id="281" r:id="rId18"/>
    <p:sldId id="282" r:id="rId19"/>
    <p:sldId id="283" r:id="rId20"/>
    <p:sldId id="284" r:id="rId21"/>
    <p:sldId id="275" r:id="rId22"/>
    <p:sldId id="276" r:id="rId23"/>
    <p:sldId id="277" r:id="rId24"/>
    <p:sldId id="278" r:id="rId25"/>
    <p:sldId id="285" r:id="rId26"/>
    <p:sldId id="286" r:id="rId27"/>
    <p:sldId id="300" r:id="rId28"/>
    <p:sldId id="287" r:id="rId29"/>
    <p:sldId id="297" r:id="rId30"/>
    <p:sldId id="288" r:id="rId31"/>
    <p:sldId id="293" r:id="rId32"/>
    <p:sldId id="294" r:id="rId33"/>
    <p:sldId id="290" r:id="rId34"/>
    <p:sldId id="299" r:id="rId35"/>
    <p:sldId id="301" r:id="rId36"/>
    <p:sldId id="302" r:id="rId37"/>
    <p:sldId id="303" r:id="rId38"/>
    <p:sldId id="304" r:id="rId39"/>
    <p:sldId id="306" r:id="rId40"/>
    <p:sldId id="305" r:id="rId41"/>
    <p:sldId id="307" r:id="rId42"/>
    <p:sldId id="291" r:id="rId43"/>
    <p:sldId id="308" r:id="rId44"/>
    <p:sldId id="309" r:id="rId45"/>
    <p:sldId id="310" r:id="rId46"/>
    <p:sldId id="292" r:id="rId47"/>
    <p:sldId id="311" r:id="rId48"/>
    <p:sldId id="312" r:id="rId49"/>
    <p:sldId id="265" r:id="rId50"/>
    <p:sldId id="289" r:id="rId5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48" autoAdjust="0"/>
    <p:restoredTop sz="86486" autoAdjust="0"/>
  </p:normalViewPr>
  <p:slideViewPr>
    <p:cSldViewPr>
      <p:cViewPr varScale="1">
        <p:scale>
          <a:sx n="67" d="100"/>
          <a:sy n="67" d="100"/>
        </p:scale>
        <p:origin x="-40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858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691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8671D-1B92-4C13-87FD-4B8165783B28}" type="datetimeFigureOut">
              <a:rPr lang="en-US" smtClean="0"/>
              <a:t>8/31/2010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9967A2-C119-48BB-ADD0-5BAC14F282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273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967A2-C119-48BB-ADD0-5BAC14F282B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7949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967A2-C119-48BB-ADD0-5BAC14F282B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0564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967A2-C119-48BB-ADD0-5BAC14F282B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8359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967A2-C119-48BB-ADD0-5BAC14F282B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9818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967A2-C119-48BB-ADD0-5BAC14F282B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7026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967A2-C119-48BB-ADD0-5BAC14F282B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5970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967A2-C119-48BB-ADD0-5BAC14F282B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2796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967A2-C119-48BB-ADD0-5BAC14F282B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0052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967A2-C119-48BB-ADD0-5BAC14F282B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9271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967A2-C119-48BB-ADD0-5BAC14F282B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4719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967A2-C119-48BB-ADD0-5BAC14F282B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4525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967A2-C119-48BB-ADD0-5BAC14F282B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78794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967A2-C119-48BB-ADD0-5BAC14F282B0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01814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967A2-C119-48BB-ADD0-5BAC14F282B0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7906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967A2-C119-48BB-ADD0-5BAC14F282B0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4268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967A2-C119-48BB-ADD0-5BAC14F282B0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85572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967A2-C119-48BB-ADD0-5BAC14F282B0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30988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967A2-C119-48BB-ADD0-5BAC14F282B0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72053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967A2-C119-48BB-ADD0-5BAC14F282B0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42995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967A2-C119-48BB-ADD0-5BAC14F282B0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43105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967A2-C119-48BB-ADD0-5BAC14F282B0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78292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967A2-C119-48BB-ADD0-5BAC14F282B0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25248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967A2-C119-48BB-ADD0-5BAC14F282B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46297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967A2-C119-48BB-ADD0-5BAC14F282B0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40495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967A2-C119-48BB-ADD0-5BAC14F282B0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29668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967A2-C119-48BB-ADD0-5BAC14F282B0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53681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967A2-C119-48BB-ADD0-5BAC14F282B0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14474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967A2-C119-48BB-ADD0-5BAC14F282B0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828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967A2-C119-48BB-ADD0-5BAC14F282B0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75165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967A2-C119-48BB-ADD0-5BAC14F282B0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49241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967A2-C119-48BB-ADD0-5BAC14F282B0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30553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967A2-C119-48BB-ADD0-5BAC14F282B0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24532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967A2-C119-48BB-ADD0-5BAC14F282B0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7930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967A2-C119-48BB-ADD0-5BAC14F282B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6675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967A2-C119-48BB-ADD0-5BAC14F282B0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87801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967A2-C119-48BB-ADD0-5BAC14F282B0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98691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967A2-C119-48BB-ADD0-5BAC14F282B0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67655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967A2-C119-48BB-ADD0-5BAC14F282B0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84695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967A2-C119-48BB-ADD0-5BAC14F282B0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07035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967A2-C119-48BB-ADD0-5BAC14F282B0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64419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967A2-C119-48BB-ADD0-5BAC14F282B0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76065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967A2-C119-48BB-ADD0-5BAC14F282B0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15108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967A2-C119-48BB-ADD0-5BAC14F282B0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24062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967A2-C119-48BB-ADD0-5BAC14F282B0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8663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967A2-C119-48BB-ADD0-5BAC14F282B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36958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967A2-C119-48BB-ADD0-5BAC14F282B0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5542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967A2-C119-48BB-ADD0-5BAC14F282B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932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967A2-C119-48BB-ADD0-5BAC14F282B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9710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967A2-C119-48BB-ADD0-5BAC14F282B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0828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9967A2-C119-48BB-ADD0-5BAC14F282B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5949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1DF11-EB20-444C-8BC8-5DE4E247C888}" type="datetimeFigureOut">
              <a:rPr lang="en-US" smtClean="0"/>
              <a:t>8/31/2010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D73AA-3B5B-4993-9032-921E189A2C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695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1DF11-EB20-444C-8BC8-5DE4E247C888}" type="datetimeFigureOut">
              <a:rPr lang="en-US" smtClean="0"/>
              <a:t>8/31/2010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D73AA-3B5B-4993-9032-921E189A2C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599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1DF11-EB20-444C-8BC8-5DE4E247C888}" type="datetimeFigureOut">
              <a:rPr lang="en-US" smtClean="0"/>
              <a:t>8/31/2010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D73AA-3B5B-4993-9032-921E189A2C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452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1DF11-EB20-444C-8BC8-5DE4E247C888}" type="datetimeFigureOut">
              <a:rPr lang="en-US" smtClean="0"/>
              <a:t>8/31/2010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D73AA-3B5B-4993-9032-921E189A2C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601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1DF11-EB20-444C-8BC8-5DE4E247C888}" type="datetimeFigureOut">
              <a:rPr lang="en-US" smtClean="0"/>
              <a:t>8/31/2010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D73AA-3B5B-4993-9032-921E189A2C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1403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1DF11-EB20-444C-8BC8-5DE4E247C888}" type="datetimeFigureOut">
              <a:rPr lang="en-US" smtClean="0"/>
              <a:t>8/31/2010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D73AA-3B5B-4993-9032-921E189A2C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1295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1DF11-EB20-444C-8BC8-5DE4E247C888}" type="datetimeFigureOut">
              <a:rPr lang="en-US" smtClean="0"/>
              <a:t>8/31/2010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D73AA-3B5B-4993-9032-921E189A2C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074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1DF11-EB20-444C-8BC8-5DE4E247C888}" type="datetimeFigureOut">
              <a:rPr lang="en-US" smtClean="0"/>
              <a:t>8/31/2010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D73AA-3B5B-4993-9032-921E189A2C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767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1DF11-EB20-444C-8BC8-5DE4E247C888}" type="datetimeFigureOut">
              <a:rPr lang="en-US" smtClean="0"/>
              <a:t>8/31/2010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D73AA-3B5B-4993-9032-921E189A2C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534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1DF11-EB20-444C-8BC8-5DE4E247C888}" type="datetimeFigureOut">
              <a:rPr lang="en-US" smtClean="0"/>
              <a:t>8/31/2010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D73AA-3B5B-4993-9032-921E189A2C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6053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1DF11-EB20-444C-8BC8-5DE4E247C888}" type="datetimeFigureOut">
              <a:rPr lang="en-US" smtClean="0"/>
              <a:t>8/31/2010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D73AA-3B5B-4993-9032-921E189A2C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403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71DF11-EB20-444C-8BC8-5DE4E247C888}" type="datetimeFigureOut">
              <a:rPr lang="en-US" smtClean="0"/>
              <a:t>8/31/2010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6D73AA-3B5B-4993-9032-921E189A2C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858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Introduction to Alpaca and MCUT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Alpaca: A lovely parallel and concurrency analyzer</a:t>
            </a:r>
            <a:br>
              <a:rPr lang="en-US" dirty="0" smtClean="0"/>
            </a:br>
            <a:r>
              <a:rPr lang="en-US" dirty="0" smtClean="0"/>
              <a:t>MCUT: Microsoft Concurrency Unit Testing Framework</a:t>
            </a:r>
          </a:p>
        </p:txBody>
      </p:sp>
    </p:spTree>
    <p:extLst>
      <p:ext uri="{BB962C8B-B14F-4D97-AF65-F5344CB8AC3E}">
        <p14:creationId xmlns:p14="http://schemas.microsoft.com/office/powerpoint/2010/main" val="4045357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Alpaca Interface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167971"/>
            <a:ext cx="8534400" cy="6522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3400" y="1676400"/>
            <a:ext cx="1848455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Test Explorer Tree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720183" y="1676400"/>
            <a:ext cx="951158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Task List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324600" y="1676400"/>
            <a:ext cx="2154564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Test Result Messages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914400" y="4724400"/>
            <a:ext cx="1869551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Chess Test Results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586288" y="4267200"/>
            <a:ext cx="1752852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Standard Output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557460" y="5486400"/>
            <a:ext cx="1551963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Standard Error</a:t>
            </a:r>
            <a:endParaRPr lang="en-US" dirty="0"/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657225" y="3181350"/>
            <a:ext cx="304800" cy="381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62025" y="2996684"/>
            <a:ext cx="4047518" cy="3693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Entity xml, Task arguments, Test Case xml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5612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 Test Assembly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843086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AutoNum type="arabicPeriod"/>
            </a:pPr>
            <a:r>
              <a:rPr lang="en-US" dirty="0" smtClean="0"/>
              <a:t>Session -&gt; Open Tests Container</a:t>
            </a:r>
          </a:p>
          <a:p>
            <a:pPr marL="514350" indent="-514350">
              <a:buAutoNum type="arabicPeriod"/>
            </a:pPr>
            <a:r>
              <a:rPr lang="en-US" dirty="0" smtClean="0"/>
              <a:t>Navigate to the </a:t>
            </a:r>
            <a:r>
              <a:rPr lang="en-US" dirty="0" err="1" smtClean="0"/>
              <a:t>dll</a:t>
            </a:r>
            <a:r>
              <a:rPr lang="en-US" dirty="0" smtClean="0"/>
              <a:t> that you built for your alpaca </a:t>
            </a:r>
            <a:r>
              <a:rPr lang="en-US" dirty="0" smtClean="0"/>
              <a:t>project</a:t>
            </a:r>
          </a:p>
          <a:p>
            <a:pPr marL="0" indent="0">
              <a:buNone/>
            </a:pPr>
            <a:r>
              <a:rPr lang="en-US" sz="2400" dirty="0" smtClean="0"/>
              <a:t>Note: If you don’t see your assembly make sure it’s been built first.</a:t>
            </a:r>
            <a:endParaRPr lang="en-US" sz="2400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74" t="29309" r="32803" b="45472"/>
          <a:stretch/>
        </p:blipFill>
        <p:spPr bwMode="auto">
          <a:xfrm>
            <a:off x="609600" y="3443287"/>
            <a:ext cx="3067665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3429000"/>
            <a:ext cx="4572000" cy="3174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924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Assembly Tree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3340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Test Assembly Container</a:t>
            </a:r>
          </a:p>
          <a:p>
            <a:r>
              <a:rPr lang="en-US" dirty="0" smtClean="0"/>
              <a:t>Test Class Name</a:t>
            </a:r>
          </a:p>
          <a:p>
            <a:r>
              <a:rPr lang="en-US" dirty="0" smtClean="0"/>
              <a:t>Test Method</a:t>
            </a:r>
          </a:p>
          <a:p>
            <a:r>
              <a:rPr lang="en-US" dirty="0" smtClean="0"/>
              <a:t>Test Type(s)</a:t>
            </a:r>
          </a:p>
          <a:p>
            <a:pPr lvl="1"/>
            <a:r>
              <a:rPr lang="en-US" dirty="0" smtClean="0"/>
              <a:t>There may be more than one type of test specified for a test method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697" b="45016"/>
          <a:stretch/>
        </p:blipFill>
        <p:spPr bwMode="auto">
          <a:xfrm>
            <a:off x="5791200" y="1600200"/>
            <a:ext cx="2938462" cy="3309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>
            <a:off x="5029200" y="1981200"/>
            <a:ext cx="990600" cy="2286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3657600" y="2362200"/>
            <a:ext cx="2362200" cy="152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3048000" y="2514600"/>
            <a:ext cx="3200400" cy="6096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3048000" y="2667000"/>
            <a:ext cx="3429000" cy="9906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8089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Run a 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Right-click on the test method or the “Unit Test”</a:t>
            </a:r>
            <a:r>
              <a:rPr lang="en-US" baseline="0" dirty="0" smtClean="0"/>
              <a:t> test type node</a:t>
            </a:r>
          </a:p>
          <a:p>
            <a:pPr marL="514350" indent="-514350">
              <a:buFont typeface="+mj-lt"/>
              <a:buAutoNum type="arabicPeriod"/>
            </a:pPr>
            <a:r>
              <a:rPr lang="en-US" baseline="0" dirty="0" smtClean="0"/>
              <a:t>Select the “Run” or “Run Unit Test” menu option</a:t>
            </a:r>
          </a:p>
          <a:p>
            <a:pPr marL="0" indent="0">
              <a:buNone/>
            </a:pPr>
            <a:endParaRPr lang="en-US" baseline="0" dirty="0" smtClean="0"/>
          </a:p>
          <a:p>
            <a:pPr marL="0" indent="0">
              <a:buNone/>
            </a:pPr>
            <a:r>
              <a:rPr lang="en-US" dirty="0" smtClean="0"/>
              <a:t>A task will be created in the </a:t>
            </a:r>
            <a:br>
              <a:rPr lang="en-US" dirty="0" smtClean="0"/>
            </a:br>
            <a:r>
              <a:rPr lang="en-US" dirty="0" smtClean="0"/>
              <a:t>tasks list.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380" b="79391"/>
          <a:stretch/>
        </p:blipFill>
        <p:spPr bwMode="auto">
          <a:xfrm>
            <a:off x="5914103" y="3429000"/>
            <a:ext cx="3156155" cy="2241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0708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Results and Output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340823"/>
            <a:ext cx="8534400" cy="5393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09600" y="1524000"/>
            <a:ext cx="2734595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Test runs added as children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895600" y="2590800"/>
            <a:ext cx="2624245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One task per test case run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214955" y="2439471"/>
            <a:ext cx="2776645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Categorized by result type</a:t>
            </a:r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 flipH="1" flipV="1">
            <a:off x="5334000" y="4495800"/>
            <a:ext cx="1143000" cy="76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 flipV="1">
            <a:off x="5823155" y="5334000"/>
            <a:ext cx="1143000" cy="76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4" idx="2"/>
          </p:cNvCxnSpPr>
          <p:nvPr/>
        </p:nvCxnSpPr>
        <p:spPr>
          <a:xfrm flipH="1">
            <a:off x="1976897" y="1893332"/>
            <a:ext cx="1" cy="88213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6" idx="0"/>
          </p:cNvCxnSpPr>
          <p:nvPr/>
        </p:nvCxnSpPr>
        <p:spPr>
          <a:xfrm flipH="1" flipV="1">
            <a:off x="3886200" y="2334399"/>
            <a:ext cx="321523" cy="25640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383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Assertions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Assert class</a:t>
            </a:r>
          </a:p>
          <a:p>
            <a:pPr lvl="1"/>
            <a:r>
              <a:rPr lang="en-US" dirty="0" smtClean="0"/>
              <a:t>Static class containing</a:t>
            </a:r>
            <a:r>
              <a:rPr lang="en-US" baseline="0" dirty="0" smtClean="0"/>
              <a:t> methods that will assert conditions.</a:t>
            </a:r>
          </a:p>
          <a:p>
            <a:r>
              <a:rPr lang="en-US" dirty="0" smtClean="0"/>
              <a:t>Examples</a:t>
            </a:r>
          </a:p>
          <a:p>
            <a:pPr marL="0" indent="0">
              <a:buNone/>
            </a:pPr>
            <a:r>
              <a:rPr lang="en-US" sz="2000" dirty="0"/>
              <a:t>            </a:t>
            </a:r>
            <a:r>
              <a:rPr lang="en-US" sz="2000" dirty="0" err="1">
                <a:solidFill>
                  <a:srgbClr val="2B91AF"/>
                </a:solidFill>
              </a:rPr>
              <a:t>Assert</a:t>
            </a:r>
            <a:r>
              <a:rPr lang="en-US" sz="2000" dirty="0" err="1"/>
              <a:t>.IsTrue</a:t>
            </a:r>
            <a:r>
              <a:rPr lang="en-US" sz="2000" dirty="0"/>
              <a:t>(a != </a:t>
            </a:r>
            <a:r>
              <a:rPr lang="en-US" sz="2000" dirty="0">
                <a:solidFill>
                  <a:srgbClr val="0000FF"/>
                </a:solidFill>
              </a:rPr>
              <a:t>null</a:t>
            </a:r>
            <a:r>
              <a:rPr lang="en-US" sz="2000" dirty="0"/>
              <a:t>);</a:t>
            </a:r>
            <a:br>
              <a:rPr lang="en-US" sz="2000" dirty="0"/>
            </a:br>
            <a:r>
              <a:rPr lang="en-US" sz="2000" dirty="0"/>
              <a:t>            </a:t>
            </a:r>
            <a:r>
              <a:rPr lang="en-US" sz="2000" dirty="0" err="1">
                <a:solidFill>
                  <a:srgbClr val="2B91AF"/>
                </a:solidFill>
              </a:rPr>
              <a:t>Assert</a:t>
            </a:r>
            <a:r>
              <a:rPr lang="en-US" sz="2000" dirty="0" err="1"/>
              <a:t>.IsNull</a:t>
            </a:r>
            <a:r>
              <a:rPr lang="en-US" sz="2000" dirty="0"/>
              <a:t>(a);</a:t>
            </a:r>
            <a:br>
              <a:rPr lang="en-US" sz="2000" dirty="0"/>
            </a:br>
            <a:r>
              <a:rPr lang="en-US" sz="2000" dirty="0"/>
              <a:t>            </a:t>
            </a:r>
            <a:r>
              <a:rPr lang="en-US" sz="2000" dirty="0" err="1">
                <a:solidFill>
                  <a:srgbClr val="2B91AF"/>
                </a:solidFill>
              </a:rPr>
              <a:t>Assert</a:t>
            </a:r>
            <a:r>
              <a:rPr lang="en-US" sz="2000" dirty="0" err="1"/>
              <a:t>.AreEqual</a:t>
            </a:r>
            <a:r>
              <a:rPr lang="en-US" sz="2000" dirty="0"/>
              <a:t>(10, n</a:t>
            </a:r>
            <a:r>
              <a:rPr lang="en-US" sz="2000" dirty="0" smtClean="0"/>
              <a:t>);</a:t>
            </a:r>
            <a:endParaRPr lang="en-US" sz="2000" dirty="0"/>
          </a:p>
          <a:p>
            <a:r>
              <a:rPr lang="en-US" dirty="0" smtClean="0"/>
              <a:t>When an assertion fails, an exception is thrown and Alpaca is notified</a:t>
            </a:r>
          </a:p>
        </p:txBody>
      </p:sp>
    </p:spTree>
    <p:extLst>
      <p:ext uri="{BB962C8B-B14F-4D97-AF65-F5344CB8AC3E}">
        <p14:creationId xmlns:p14="http://schemas.microsoft.com/office/powerpoint/2010/main" val="211771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Sort</a:t>
            </a:r>
            <a:r>
              <a:rPr lang="en-US" baseline="0" dirty="0" err="1" smtClean="0"/>
              <a:t>ArrayTest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486400" cy="510540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/>
              <a:t>[</a:t>
            </a:r>
            <a:r>
              <a:rPr lang="en-US" dirty="0" err="1">
                <a:solidFill>
                  <a:srgbClr val="2B91AF"/>
                </a:solidFill>
              </a:rPr>
              <a:t>UnitTestMethod</a:t>
            </a:r>
            <a:r>
              <a:rPr lang="en-US" dirty="0"/>
              <a:t>]</a:t>
            </a:r>
            <a:br>
              <a:rPr lang="en-US" dirty="0"/>
            </a:br>
            <a:r>
              <a:rPr lang="en-US" dirty="0">
                <a:solidFill>
                  <a:srgbClr val="0000FF"/>
                </a:solidFill>
              </a:rPr>
              <a:t>public</a:t>
            </a:r>
            <a:r>
              <a:rPr lang="en-US" dirty="0"/>
              <a:t> </a:t>
            </a:r>
            <a:r>
              <a:rPr lang="en-US" dirty="0">
                <a:solidFill>
                  <a:srgbClr val="0000FF"/>
                </a:solidFill>
              </a:rPr>
              <a:t>void</a:t>
            </a:r>
            <a:r>
              <a:rPr lang="en-US" dirty="0"/>
              <a:t> </a:t>
            </a:r>
            <a:r>
              <a:rPr lang="en-US" dirty="0" err="1"/>
              <a:t>SortArrayTest</a:t>
            </a:r>
            <a:r>
              <a:rPr lang="en-US" dirty="0"/>
              <a:t>()</a:t>
            </a:r>
            <a:br>
              <a:rPr lang="en-US" dirty="0"/>
            </a:br>
            <a:r>
              <a:rPr lang="en-US" dirty="0"/>
              <a:t>{</a:t>
            </a:r>
            <a:br>
              <a:rPr lang="en-US" dirty="0"/>
            </a:br>
            <a:r>
              <a:rPr lang="en-US" dirty="0"/>
              <a:t>    </a:t>
            </a:r>
            <a:r>
              <a:rPr lang="en-US" dirty="0" err="1">
                <a:solidFill>
                  <a:srgbClr val="0000FF"/>
                </a:solidFill>
              </a:rPr>
              <a:t>int</a:t>
            </a:r>
            <a:r>
              <a:rPr lang="en-US" dirty="0"/>
              <a:t> n = 1000;</a:t>
            </a:r>
            <a:br>
              <a:rPr lang="en-US" dirty="0"/>
            </a:br>
            <a:r>
              <a:rPr lang="en-US" dirty="0"/>
              <a:t>    </a:t>
            </a:r>
            <a:r>
              <a:rPr lang="en-US" dirty="0">
                <a:solidFill>
                  <a:srgbClr val="2B91AF"/>
                </a:solidFill>
              </a:rPr>
              <a:t>Random</a:t>
            </a:r>
            <a:r>
              <a:rPr lang="en-US" dirty="0"/>
              <a:t> rand = </a:t>
            </a:r>
            <a:r>
              <a:rPr lang="en-US" dirty="0">
                <a:solidFill>
                  <a:srgbClr val="0000FF"/>
                </a:solidFill>
              </a:rPr>
              <a:t>new</a:t>
            </a:r>
            <a:r>
              <a:rPr lang="en-US" dirty="0"/>
              <a:t> </a:t>
            </a:r>
            <a:r>
              <a:rPr lang="en-US" dirty="0">
                <a:solidFill>
                  <a:srgbClr val="2B91AF"/>
                </a:solidFill>
              </a:rPr>
              <a:t>Random</a:t>
            </a:r>
            <a:r>
              <a:rPr lang="en-US" dirty="0"/>
              <a:t>();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    </a:t>
            </a:r>
            <a:r>
              <a:rPr lang="en-US" dirty="0">
                <a:solidFill>
                  <a:srgbClr val="008000"/>
                </a:solidFill>
              </a:rPr>
              <a:t>// Create array of random integers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    </a:t>
            </a:r>
            <a:r>
              <a:rPr lang="en-US" dirty="0" err="1">
                <a:solidFill>
                  <a:srgbClr val="0000FF"/>
                </a:solidFill>
              </a:rPr>
              <a:t>int</a:t>
            </a:r>
            <a:r>
              <a:rPr lang="en-US" dirty="0"/>
              <a:t>[] a = </a:t>
            </a:r>
            <a:r>
              <a:rPr lang="en-US" dirty="0">
                <a:solidFill>
                  <a:srgbClr val="0000FF"/>
                </a:solidFill>
              </a:rPr>
              <a:t>new</a:t>
            </a:r>
            <a:r>
              <a:rPr lang="en-US" dirty="0"/>
              <a:t> </a:t>
            </a:r>
            <a:r>
              <a:rPr lang="en-US" dirty="0" err="1">
                <a:solidFill>
                  <a:srgbClr val="0000FF"/>
                </a:solidFill>
              </a:rPr>
              <a:t>int</a:t>
            </a:r>
            <a:r>
              <a:rPr lang="en-US" dirty="0"/>
              <a:t>[n];</a:t>
            </a:r>
            <a:br>
              <a:rPr lang="en-US" dirty="0"/>
            </a:br>
            <a:r>
              <a:rPr lang="en-US" dirty="0"/>
              <a:t>    </a:t>
            </a:r>
            <a:r>
              <a:rPr lang="en-US" dirty="0">
                <a:solidFill>
                  <a:srgbClr val="0000FF"/>
                </a:solidFill>
              </a:rPr>
              <a:t>for</a:t>
            </a:r>
            <a:r>
              <a:rPr lang="en-US" dirty="0"/>
              <a:t> (</a:t>
            </a:r>
            <a:r>
              <a:rPr lang="en-US" dirty="0" err="1">
                <a:solidFill>
                  <a:srgbClr val="0000FF"/>
                </a:solidFill>
              </a:rPr>
              <a:t>int</a:t>
            </a:r>
            <a:r>
              <a:rPr lang="en-US" dirty="0"/>
              <a:t> i = 0; i &lt; n; i++)</a:t>
            </a:r>
            <a:br>
              <a:rPr lang="en-US" dirty="0"/>
            </a:br>
            <a:r>
              <a:rPr lang="en-US" dirty="0"/>
              <a:t>        a[i] = </a:t>
            </a:r>
            <a:r>
              <a:rPr lang="en-US" dirty="0" err="1"/>
              <a:t>rand.Next</a:t>
            </a:r>
            <a:r>
              <a:rPr lang="en-US" dirty="0"/>
              <a:t>();</a:t>
            </a:r>
            <a:br>
              <a:rPr lang="en-US" dirty="0"/>
            </a:br>
            <a:r>
              <a:rPr lang="en-US" dirty="0"/>
              <a:t>            </a:t>
            </a:r>
            <a:br>
              <a:rPr lang="en-US" dirty="0"/>
            </a:br>
            <a:r>
              <a:rPr lang="en-US" dirty="0"/>
              <a:t>    </a:t>
            </a:r>
            <a:r>
              <a:rPr lang="en-US" dirty="0">
                <a:solidFill>
                  <a:srgbClr val="008000"/>
                </a:solidFill>
              </a:rPr>
              <a:t>// Sort the array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    </a:t>
            </a:r>
            <a:r>
              <a:rPr lang="en-US" dirty="0" err="1"/>
              <a:t>SortArray</a:t>
            </a:r>
            <a:r>
              <a:rPr lang="en-US" dirty="0"/>
              <a:t>(a);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    </a:t>
            </a:r>
            <a:r>
              <a:rPr lang="en-US" dirty="0">
                <a:solidFill>
                  <a:srgbClr val="008000"/>
                </a:solidFill>
              </a:rPr>
              <a:t>// Verify Correctness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    </a:t>
            </a:r>
            <a:r>
              <a:rPr lang="en-US" dirty="0">
                <a:solidFill>
                  <a:srgbClr val="0000FF"/>
                </a:solidFill>
              </a:rPr>
              <a:t>for</a:t>
            </a:r>
            <a:r>
              <a:rPr lang="en-US" dirty="0"/>
              <a:t> (</a:t>
            </a:r>
            <a:r>
              <a:rPr lang="en-US" dirty="0" err="1">
                <a:solidFill>
                  <a:srgbClr val="0000FF"/>
                </a:solidFill>
              </a:rPr>
              <a:t>int</a:t>
            </a:r>
            <a:r>
              <a:rPr lang="en-US" dirty="0"/>
              <a:t> i = 1; i &lt; n; i++)</a:t>
            </a:r>
            <a:br>
              <a:rPr lang="en-US" dirty="0"/>
            </a:br>
            <a:r>
              <a:rPr lang="en-US" dirty="0"/>
              <a:t>        </a:t>
            </a:r>
            <a:r>
              <a:rPr lang="en-US" dirty="0" err="1">
                <a:solidFill>
                  <a:srgbClr val="2B91AF"/>
                </a:solidFill>
              </a:rPr>
              <a:t>Assert</a:t>
            </a:r>
            <a:r>
              <a:rPr lang="en-US" dirty="0" err="1"/>
              <a:t>.IsTrue</a:t>
            </a:r>
            <a:r>
              <a:rPr lang="en-US" dirty="0"/>
              <a:t>(a[i] &gt;= a[i - 1</a:t>
            </a:r>
            <a:r>
              <a:rPr lang="en-US" dirty="0" smtClean="0"/>
              <a:t>] </a:t>
            </a:r>
            <a:br>
              <a:rPr lang="en-US" dirty="0" smtClean="0"/>
            </a:br>
            <a:r>
              <a:rPr lang="en-US" dirty="0" smtClean="0"/>
              <a:t>            , </a:t>
            </a:r>
            <a:r>
              <a:rPr lang="en-US" dirty="0" smtClean="0">
                <a:solidFill>
                  <a:srgbClr val="A31515"/>
                </a:solidFill>
                <a:effectLst/>
              </a:rPr>
              <a:t>"Element {0} is not sorted correctly"</a:t>
            </a:r>
            <a:r>
              <a:rPr lang="en-US" dirty="0" smtClean="0"/>
              <a:t>, i);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}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334000" y="1600200"/>
            <a:ext cx="3352800" cy="5105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2000" dirty="0" smtClean="0">
                <a:solidFill>
                  <a:srgbClr val="0000FF"/>
                </a:solidFill>
              </a:rPr>
              <a:t>private</a:t>
            </a:r>
            <a:r>
              <a:rPr lang="en-US" sz="2000" dirty="0" smtClean="0"/>
              <a:t> </a:t>
            </a:r>
            <a:r>
              <a:rPr lang="en-US" sz="2000" dirty="0" smtClean="0">
                <a:solidFill>
                  <a:srgbClr val="0000FF"/>
                </a:solidFill>
              </a:rPr>
              <a:t>void</a:t>
            </a:r>
            <a:r>
              <a:rPr lang="en-US" sz="2000" dirty="0" smtClean="0"/>
              <a:t> </a:t>
            </a:r>
            <a:r>
              <a:rPr lang="en-US" sz="2000" dirty="0" err="1" smtClean="0"/>
              <a:t>SortArray</a:t>
            </a:r>
            <a:r>
              <a:rPr lang="en-US" sz="2000" dirty="0" smtClean="0"/>
              <a:t>(</a:t>
            </a:r>
            <a:r>
              <a:rPr lang="en-US" sz="2000" dirty="0" err="1" smtClean="0">
                <a:solidFill>
                  <a:srgbClr val="0000FF"/>
                </a:solidFill>
              </a:rPr>
              <a:t>int</a:t>
            </a:r>
            <a:r>
              <a:rPr lang="en-US" sz="2000" dirty="0" smtClean="0"/>
              <a:t>[] a)</a:t>
            </a:r>
            <a:br>
              <a:rPr lang="en-US" sz="2000" dirty="0" smtClean="0"/>
            </a:br>
            <a:r>
              <a:rPr lang="en-US" sz="2000" dirty="0" smtClean="0"/>
              <a:t>{</a:t>
            </a:r>
            <a:br>
              <a:rPr lang="en-US" sz="2000" dirty="0" smtClean="0"/>
            </a:br>
            <a:r>
              <a:rPr lang="en-US" sz="2000" dirty="0" smtClean="0"/>
              <a:t>    </a:t>
            </a:r>
            <a:r>
              <a:rPr lang="en-US" sz="2000" dirty="0" smtClean="0">
                <a:solidFill>
                  <a:srgbClr val="008000"/>
                </a:solidFill>
              </a:rPr>
              <a:t>//</a:t>
            </a:r>
            <a:r>
              <a:rPr lang="en-US" sz="2000" dirty="0" err="1" smtClean="0">
                <a:solidFill>
                  <a:srgbClr val="008000"/>
                </a:solidFill>
              </a:rPr>
              <a:t>Array.Sort</a:t>
            </a:r>
            <a:r>
              <a:rPr lang="en-US" sz="2000" dirty="0" smtClean="0">
                <a:solidFill>
                  <a:srgbClr val="008000"/>
                </a:solidFill>
              </a:rPr>
              <a:t>(a);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}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851456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Refresh</a:t>
            </a:r>
            <a:r>
              <a:rPr lang="en-US" baseline="0" dirty="0" smtClean="0"/>
              <a:t> Assembly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After</a:t>
            </a:r>
            <a:r>
              <a:rPr lang="en-US" baseline="0" dirty="0" smtClean="0"/>
              <a:t> adding the new test method, rebuild and switch over to Alpaca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Alpaca watches your test assembly for changes</a:t>
            </a:r>
          </a:p>
          <a:p>
            <a:r>
              <a:rPr lang="en-US" dirty="0" smtClean="0"/>
              <a:t>To disable the notification:</a:t>
            </a:r>
          </a:p>
          <a:p>
            <a:pPr marL="457200" lvl="1" indent="0">
              <a:buNone/>
            </a:pPr>
            <a:r>
              <a:rPr lang="en-US" dirty="0" smtClean="0"/>
              <a:t>Options -&gt; Uncheck “Confirm Auto Refresh”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5061" y="2684334"/>
            <a:ext cx="4257675" cy="1844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5676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Run Failing 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Run the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SortArrayTest</a:t>
            </a:r>
            <a:endParaRPr lang="en-US" baseline="0" dirty="0" smtClean="0"/>
          </a:p>
          <a:p>
            <a:endParaRPr lang="en-US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975" y="2514600"/>
            <a:ext cx="72580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val 3"/>
          <p:cNvSpPr/>
          <p:nvPr/>
        </p:nvSpPr>
        <p:spPr>
          <a:xfrm>
            <a:off x="5086350" y="2895600"/>
            <a:ext cx="3200400" cy="685800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267200" y="5791200"/>
            <a:ext cx="3505200" cy="228600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562475" y="3352800"/>
            <a:ext cx="723900" cy="228600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072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View Exception Stack Trace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Currently,</a:t>
            </a:r>
            <a:r>
              <a:rPr lang="en-US" baseline="0" dirty="0" smtClean="0"/>
              <a:t> no way to debug into a unit test in VS from Alpaca </a:t>
            </a:r>
            <a:r>
              <a:rPr lang="en-US" baseline="0" dirty="0" smtClean="0">
                <a:sym typeface="Wingdings" pitchFamily="2" charset="2"/>
              </a:rPr>
              <a:t></a:t>
            </a:r>
          </a:p>
          <a:p>
            <a:r>
              <a:rPr lang="en-US" baseline="0" dirty="0" smtClean="0">
                <a:sym typeface="Wingdings" pitchFamily="2" charset="2"/>
              </a:rPr>
              <a:t>But we can see the exception with it’s stack trace:</a:t>
            </a:r>
          </a:p>
          <a:p>
            <a:pPr marL="971550" lvl="1" indent="-514350">
              <a:buAutoNum type="arabicPeriod"/>
            </a:pPr>
            <a:r>
              <a:rPr lang="en-US" baseline="0" dirty="0" smtClean="0"/>
              <a:t>Click/select on </a:t>
            </a:r>
            <a:r>
              <a:rPr lang="en-US" baseline="0" dirty="0" smtClean="0"/>
              <a:t>the result</a:t>
            </a:r>
            <a:r>
              <a:rPr lang="en-US" dirty="0" smtClean="0"/>
              <a:t> node in the results tree</a:t>
            </a:r>
          </a:p>
          <a:p>
            <a:pPr marL="971550" lvl="1" indent="-514350">
              <a:buAutoNum type="arabicPeriod"/>
            </a:pPr>
            <a:r>
              <a:rPr lang="en-US" dirty="0" smtClean="0"/>
              <a:t>View the “Arguments” tab to see the xml</a:t>
            </a:r>
          </a:p>
          <a:p>
            <a:pPr marL="971550" lvl="1" indent="-514350">
              <a:buAutoNum type="arabicPeriod"/>
            </a:pPr>
            <a:r>
              <a:rPr lang="en-US" dirty="0" smtClean="0"/>
              <a:t>Inside the xml is an error element that tells you the </a:t>
            </a:r>
            <a:r>
              <a:rPr lang="en-US" dirty="0" err="1" smtClean="0"/>
              <a:t>exceptionType</a:t>
            </a:r>
            <a:r>
              <a:rPr lang="en-US" dirty="0" smtClean="0"/>
              <a:t> and </a:t>
            </a:r>
            <a:r>
              <a:rPr lang="en-US" dirty="0" err="1" smtClean="0"/>
              <a:t>stackTrace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069347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aseline="0" dirty="0" smtClean="0"/>
              <a:t>Unit Testing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a Unit</a:t>
            </a:r>
            <a:r>
              <a:rPr lang="en-US" baseline="0" dirty="0" smtClean="0"/>
              <a:t> Test?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9300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Fix</a:t>
            </a:r>
            <a:r>
              <a:rPr lang="en-US" sz="4400" kern="1200" baseline="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 the Bug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Uncomment the </a:t>
            </a:r>
            <a:r>
              <a:rPr lang="en-US" dirty="0" err="1" smtClean="0"/>
              <a:t>SortArray</a:t>
            </a:r>
            <a:r>
              <a:rPr lang="en-US" dirty="0" smtClean="0"/>
              <a:t> function’s body</a:t>
            </a:r>
          </a:p>
          <a:p>
            <a:pPr marL="0" indent="0">
              <a:buNone/>
            </a:pPr>
            <a:r>
              <a:rPr lang="en-US" sz="2000" dirty="0" smtClean="0">
                <a:solidFill>
                  <a:srgbClr val="0000FF"/>
                </a:solidFill>
              </a:rPr>
              <a:t>	private</a:t>
            </a:r>
            <a:r>
              <a:rPr lang="en-US" sz="2000" dirty="0"/>
              <a:t> </a:t>
            </a:r>
            <a:r>
              <a:rPr lang="en-US" sz="2000" dirty="0">
                <a:solidFill>
                  <a:srgbClr val="0000FF"/>
                </a:solidFill>
              </a:rPr>
              <a:t>void</a:t>
            </a:r>
            <a:r>
              <a:rPr lang="en-US" sz="2000" dirty="0"/>
              <a:t> </a:t>
            </a:r>
            <a:r>
              <a:rPr lang="en-US" sz="2000" dirty="0" err="1"/>
              <a:t>SortArray</a:t>
            </a:r>
            <a:r>
              <a:rPr lang="en-US" sz="2000" dirty="0"/>
              <a:t>(</a:t>
            </a:r>
            <a:r>
              <a:rPr lang="en-US" sz="2000" dirty="0" err="1">
                <a:solidFill>
                  <a:srgbClr val="0000FF"/>
                </a:solidFill>
              </a:rPr>
              <a:t>int</a:t>
            </a:r>
            <a:r>
              <a:rPr lang="en-US" sz="2000" dirty="0"/>
              <a:t>[] a)</a:t>
            </a:r>
            <a:br>
              <a:rPr lang="en-US" sz="2000" dirty="0"/>
            </a:br>
            <a:r>
              <a:rPr lang="en-US" sz="2000" dirty="0" smtClean="0"/>
              <a:t>	{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 smtClean="0"/>
              <a:t>	</a:t>
            </a:r>
            <a:r>
              <a:rPr lang="en-US" sz="2000" dirty="0"/>
              <a:t>    </a:t>
            </a:r>
            <a:r>
              <a:rPr lang="en-US" sz="2000" dirty="0" err="1">
                <a:solidFill>
                  <a:srgbClr val="2B91AF"/>
                </a:solidFill>
              </a:rPr>
              <a:t>Array</a:t>
            </a:r>
            <a:r>
              <a:rPr lang="en-US" sz="2000" dirty="0" err="1"/>
              <a:t>.Sort</a:t>
            </a:r>
            <a:r>
              <a:rPr lang="en-US" sz="2000" dirty="0"/>
              <a:t>(a);</a:t>
            </a:r>
            <a:br>
              <a:rPr lang="en-US" sz="2000" dirty="0"/>
            </a:br>
            <a:r>
              <a:rPr lang="en-US" sz="2000" dirty="0" smtClean="0"/>
              <a:t>	}</a:t>
            </a:r>
            <a:endParaRPr lang="en-US" sz="2000" dirty="0"/>
          </a:p>
          <a:p>
            <a:r>
              <a:rPr lang="en-US" dirty="0" smtClean="0"/>
              <a:t>Rebuild</a:t>
            </a:r>
          </a:p>
          <a:p>
            <a:r>
              <a:rPr lang="en-US" dirty="0" smtClean="0"/>
              <a:t>Rerun the test</a:t>
            </a:r>
          </a:p>
          <a:p>
            <a:r>
              <a:rPr lang="en-US" dirty="0" smtClean="0"/>
              <a:t>Test passes</a:t>
            </a:r>
          </a:p>
        </p:txBody>
      </p:sp>
    </p:spTree>
    <p:extLst>
      <p:ext uri="{BB962C8B-B14F-4D97-AF65-F5344CB8AC3E}">
        <p14:creationId xmlns:p14="http://schemas.microsoft.com/office/powerpoint/2010/main" val="1987654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Tests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Measure</a:t>
            </a:r>
            <a:r>
              <a:rPr lang="en-US" baseline="0" smtClean="0"/>
              <a:t> time taken to perform a certain block of code</a:t>
            </a:r>
          </a:p>
          <a:p>
            <a:r>
              <a:rPr lang="en-US" smtClean="0"/>
              <a:t>Intervals</a:t>
            </a:r>
            <a:r>
              <a:rPr lang="en-US" baseline="0" smtClean="0"/>
              <a:t> displayed in a graph</a:t>
            </a:r>
          </a:p>
          <a:p>
            <a:r>
              <a:rPr lang="en-US" baseline="0" smtClean="0"/>
              <a:t>TaskMeter</a:t>
            </a:r>
          </a:p>
          <a:p>
            <a:pPr lvl="1"/>
            <a:r>
              <a:rPr lang="en-US" smtClean="0"/>
              <a:t>Provides</a:t>
            </a:r>
            <a:r>
              <a:rPr lang="en-US" baseline="0" smtClean="0"/>
              <a:t> Start/Stop methods for specifying the block of code to time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1021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Create a Performance 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US" baseline="0" dirty="0" smtClean="0"/>
              <a:t>Create </a:t>
            </a:r>
            <a:r>
              <a:rPr lang="en-US" baseline="0" dirty="0" err="1" smtClean="0"/>
              <a:t>TaskMeter</a:t>
            </a:r>
            <a:r>
              <a:rPr lang="en-US" baseline="0" dirty="0" smtClean="0"/>
              <a:t> instance(s)</a:t>
            </a:r>
            <a:br>
              <a:rPr lang="en-US" baseline="0" dirty="0" smtClean="0"/>
            </a:br>
            <a:r>
              <a:rPr lang="en-US" sz="2000" dirty="0" err="1">
                <a:solidFill>
                  <a:srgbClr val="2B91AF"/>
                </a:solidFill>
              </a:rPr>
              <a:t>TaskMeter</a:t>
            </a:r>
            <a:r>
              <a:rPr lang="en-US" sz="2000" dirty="0"/>
              <a:t> </a:t>
            </a:r>
            <a:r>
              <a:rPr lang="en-US" sz="2000" dirty="0" err="1"/>
              <a:t>initMeter</a:t>
            </a:r>
            <a:r>
              <a:rPr lang="en-US" sz="2000" dirty="0"/>
              <a:t> = </a:t>
            </a:r>
            <a:r>
              <a:rPr lang="en-US" sz="2000" dirty="0">
                <a:solidFill>
                  <a:srgbClr val="0000FF"/>
                </a:solidFill>
              </a:rPr>
              <a:t>new</a:t>
            </a:r>
            <a:r>
              <a:rPr lang="en-US" sz="2000" dirty="0"/>
              <a:t> </a:t>
            </a:r>
            <a:r>
              <a:rPr lang="en-US" sz="2000" dirty="0" err="1">
                <a:solidFill>
                  <a:srgbClr val="2B91AF"/>
                </a:solidFill>
              </a:rPr>
              <a:t>TaskMeter</a:t>
            </a:r>
            <a:r>
              <a:rPr lang="en-US" sz="2000" dirty="0"/>
              <a:t>(</a:t>
            </a:r>
            <a:r>
              <a:rPr lang="en-US" sz="2000" dirty="0">
                <a:solidFill>
                  <a:srgbClr val="A31515"/>
                </a:solidFill>
              </a:rPr>
              <a:t>"Initialize Data"</a:t>
            </a:r>
            <a:r>
              <a:rPr lang="en-US" sz="2000" dirty="0"/>
              <a:t>);</a:t>
            </a:r>
            <a:br>
              <a:rPr lang="en-US" sz="2000" dirty="0"/>
            </a:br>
            <a:r>
              <a:rPr lang="en-US" sz="2000" dirty="0" err="1">
                <a:solidFill>
                  <a:srgbClr val="2B91AF"/>
                </a:solidFill>
              </a:rPr>
              <a:t>TaskMeter</a:t>
            </a:r>
            <a:r>
              <a:rPr lang="en-US" sz="2000" dirty="0"/>
              <a:t> </a:t>
            </a:r>
            <a:r>
              <a:rPr lang="en-US" sz="2000" dirty="0" err="1"/>
              <a:t>sortingMeter</a:t>
            </a:r>
            <a:r>
              <a:rPr lang="en-US" sz="2000" dirty="0"/>
              <a:t> = </a:t>
            </a:r>
            <a:r>
              <a:rPr lang="en-US" sz="2000" dirty="0">
                <a:solidFill>
                  <a:srgbClr val="0000FF"/>
                </a:solidFill>
              </a:rPr>
              <a:t>new</a:t>
            </a:r>
            <a:r>
              <a:rPr lang="en-US" sz="2000" dirty="0"/>
              <a:t> </a:t>
            </a:r>
            <a:r>
              <a:rPr lang="en-US" sz="2000" dirty="0" err="1">
                <a:solidFill>
                  <a:srgbClr val="2B91AF"/>
                </a:solidFill>
              </a:rPr>
              <a:t>TaskMeter</a:t>
            </a:r>
            <a:r>
              <a:rPr lang="en-US" sz="2000" dirty="0"/>
              <a:t>(</a:t>
            </a:r>
            <a:r>
              <a:rPr lang="en-US" sz="2000" dirty="0">
                <a:solidFill>
                  <a:srgbClr val="A31515"/>
                </a:solidFill>
              </a:rPr>
              <a:t>"Sort"</a:t>
            </a:r>
            <a:r>
              <a:rPr lang="en-US" sz="2000" dirty="0"/>
              <a:t>);</a:t>
            </a:r>
            <a:br>
              <a:rPr lang="en-US" sz="2000" dirty="0"/>
            </a:br>
            <a:r>
              <a:rPr lang="en-US" sz="2000" dirty="0" err="1">
                <a:solidFill>
                  <a:srgbClr val="2B91AF"/>
                </a:solidFill>
              </a:rPr>
              <a:t>TaskMeter</a:t>
            </a:r>
            <a:r>
              <a:rPr lang="en-US" sz="2000" dirty="0"/>
              <a:t> </a:t>
            </a:r>
            <a:r>
              <a:rPr lang="en-US" sz="2000" dirty="0" err="1"/>
              <a:t>verificationMeter</a:t>
            </a:r>
            <a:r>
              <a:rPr lang="en-US" sz="2000" dirty="0"/>
              <a:t> = </a:t>
            </a:r>
            <a:r>
              <a:rPr lang="en-US" sz="2000" dirty="0">
                <a:solidFill>
                  <a:srgbClr val="0000FF"/>
                </a:solidFill>
              </a:rPr>
              <a:t>new</a:t>
            </a:r>
            <a:r>
              <a:rPr lang="en-US" sz="2000" dirty="0"/>
              <a:t> </a:t>
            </a:r>
            <a:r>
              <a:rPr lang="en-US" sz="2000" dirty="0" err="1">
                <a:solidFill>
                  <a:srgbClr val="2B91AF"/>
                </a:solidFill>
              </a:rPr>
              <a:t>TaskMeter</a:t>
            </a:r>
            <a:r>
              <a:rPr lang="en-US" sz="2000" dirty="0"/>
              <a:t>(</a:t>
            </a:r>
            <a:r>
              <a:rPr lang="en-US" sz="2000" dirty="0">
                <a:solidFill>
                  <a:srgbClr val="A31515"/>
                </a:solidFill>
              </a:rPr>
              <a:t>"Verify</a:t>
            </a:r>
            <a:r>
              <a:rPr lang="en-US" sz="2000" dirty="0" smtClean="0">
                <a:solidFill>
                  <a:srgbClr val="A31515"/>
                </a:solidFill>
              </a:rPr>
              <a:t>"</a:t>
            </a:r>
            <a:r>
              <a:rPr lang="en-US" sz="2000" dirty="0" smtClean="0"/>
              <a:t>);</a:t>
            </a:r>
            <a:endParaRPr lang="en-US" baseline="0" dirty="0" smtClean="0"/>
          </a:p>
          <a:p>
            <a:pPr marL="514350" indent="-514350">
              <a:buAutoNum type="arabicPeriod"/>
            </a:pPr>
            <a:r>
              <a:rPr lang="en-US" baseline="0" dirty="0" smtClean="0"/>
              <a:t>Mark our </a:t>
            </a:r>
            <a:r>
              <a:rPr lang="en-US" baseline="0" dirty="0" err="1" smtClean="0"/>
              <a:t>SortArrayTest</a:t>
            </a:r>
            <a:r>
              <a:rPr lang="en-US" baseline="0" dirty="0" smtClean="0"/>
              <a:t> method to also be a Performance test: </a:t>
            </a:r>
            <a:r>
              <a:rPr lang="en-US" sz="2000" dirty="0"/>
              <a:t>[</a:t>
            </a:r>
            <a:r>
              <a:rPr lang="en-US" sz="2000" dirty="0" err="1">
                <a:solidFill>
                  <a:srgbClr val="2B91AF"/>
                </a:solidFill>
              </a:rPr>
              <a:t>PerformanceTestMethod</a:t>
            </a:r>
            <a:r>
              <a:rPr lang="en-US" sz="2000" dirty="0" smtClean="0"/>
              <a:t>]</a:t>
            </a:r>
            <a:endParaRPr lang="en-US" baseline="0" dirty="0" smtClean="0"/>
          </a:p>
          <a:p>
            <a:pPr marL="514350" indent="-514350">
              <a:buAutoNum type="arabicPeriod"/>
            </a:pPr>
            <a:r>
              <a:rPr lang="en-US" dirty="0" smtClean="0"/>
              <a:t>Add meter Start/Stop calls around blocks of code you wish to time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9532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914400"/>
            <a:ext cx="4953000" cy="57102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dirty="0" err="1">
                <a:solidFill>
                  <a:srgbClr val="2B91AF"/>
                </a:solidFill>
              </a:rPr>
              <a:t>TaskMeter</a:t>
            </a:r>
            <a:r>
              <a:rPr lang="en-US" sz="1600" dirty="0"/>
              <a:t> </a:t>
            </a:r>
            <a:r>
              <a:rPr lang="en-US" sz="1600" dirty="0" err="1"/>
              <a:t>initMeter</a:t>
            </a:r>
            <a:r>
              <a:rPr lang="en-US" sz="1600" dirty="0"/>
              <a:t> = </a:t>
            </a:r>
            <a:r>
              <a:rPr lang="en-US" sz="1600" dirty="0">
                <a:solidFill>
                  <a:srgbClr val="0000FF"/>
                </a:solidFill>
              </a:rPr>
              <a:t>new</a:t>
            </a:r>
            <a:r>
              <a:rPr lang="en-US" sz="1600" dirty="0"/>
              <a:t> </a:t>
            </a:r>
            <a:r>
              <a:rPr lang="en-US" sz="1600" dirty="0" err="1">
                <a:solidFill>
                  <a:srgbClr val="2B91AF"/>
                </a:solidFill>
              </a:rPr>
              <a:t>TaskMeter</a:t>
            </a:r>
            <a:r>
              <a:rPr lang="en-US" sz="1600" dirty="0"/>
              <a:t>(</a:t>
            </a:r>
            <a:r>
              <a:rPr lang="en-US" sz="1600" dirty="0">
                <a:solidFill>
                  <a:srgbClr val="A31515"/>
                </a:solidFill>
              </a:rPr>
              <a:t>"Initialize Data"</a:t>
            </a:r>
            <a:r>
              <a:rPr lang="en-US" sz="1600" dirty="0"/>
              <a:t>);</a:t>
            </a:r>
            <a:br>
              <a:rPr lang="en-US" sz="1600" dirty="0"/>
            </a:br>
            <a:r>
              <a:rPr lang="en-US" sz="1600" dirty="0" err="1">
                <a:solidFill>
                  <a:srgbClr val="2B91AF"/>
                </a:solidFill>
              </a:rPr>
              <a:t>TaskMeter</a:t>
            </a:r>
            <a:r>
              <a:rPr lang="en-US" sz="1600" dirty="0"/>
              <a:t> </a:t>
            </a:r>
            <a:r>
              <a:rPr lang="en-US" sz="1600" dirty="0" err="1"/>
              <a:t>sortingMeter</a:t>
            </a:r>
            <a:r>
              <a:rPr lang="en-US" sz="1600" dirty="0"/>
              <a:t> = </a:t>
            </a:r>
            <a:r>
              <a:rPr lang="en-US" sz="1600" dirty="0">
                <a:solidFill>
                  <a:srgbClr val="0000FF"/>
                </a:solidFill>
              </a:rPr>
              <a:t>new</a:t>
            </a:r>
            <a:r>
              <a:rPr lang="en-US" sz="1600" dirty="0"/>
              <a:t> </a:t>
            </a:r>
            <a:r>
              <a:rPr lang="en-US" sz="1600" dirty="0" err="1">
                <a:solidFill>
                  <a:srgbClr val="2B91AF"/>
                </a:solidFill>
              </a:rPr>
              <a:t>TaskMeter</a:t>
            </a:r>
            <a:r>
              <a:rPr lang="en-US" sz="1600" dirty="0"/>
              <a:t>(</a:t>
            </a:r>
            <a:r>
              <a:rPr lang="en-US" sz="1600" dirty="0">
                <a:solidFill>
                  <a:srgbClr val="A31515"/>
                </a:solidFill>
              </a:rPr>
              <a:t>"Sort"</a:t>
            </a:r>
            <a:r>
              <a:rPr lang="en-US" sz="1600" dirty="0"/>
              <a:t>);</a:t>
            </a:r>
            <a:br>
              <a:rPr lang="en-US" sz="1600" dirty="0"/>
            </a:br>
            <a:r>
              <a:rPr lang="en-US" sz="1600" dirty="0" err="1">
                <a:solidFill>
                  <a:srgbClr val="2B91AF"/>
                </a:solidFill>
              </a:rPr>
              <a:t>TaskMeter</a:t>
            </a:r>
            <a:r>
              <a:rPr lang="en-US" sz="1600" dirty="0"/>
              <a:t> </a:t>
            </a:r>
            <a:r>
              <a:rPr lang="en-US" sz="1600" dirty="0" err="1"/>
              <a:t>verificationMeter</a:t>
            </a:r>
            <a:r>
              <a:rPr lang="en-US" sz="1600" dirty="0"/>
              <a:t> = </a:t>
            </a:r>
            <a:r>
              <a:rPr lang="en-US" sz="1600" dirty="0">
                <a:solidFill>
                  <a:srgbClr val="0000FF"/>
                </a:solidFill>
              </a:rPr>
              <a:t>new</a:t>
            </a:r>
            <a:r>
              <a:rPr lang="en-US" sz="1600" dirty="0"/>
              <a:t> </a:t>
            </a:r>
            <a:r>
              <a:rPr lang="en-US" sz="1600" dirty="0" err="1">
                <a:solidFill>
                  <a:srgbClr val="2B91AF"/>
                </a:solidFill>
              </a:rPr>
              <a:t>TaskMeter</a:t>
            </a:r>
            <a:r>
              <a:rPr lang="en-US" sz="1600" dirty="0"/>
              <a:t>(</a:t>
            </a:r>
            <a:r>
              <a:rPr lang="en-US" sz="1600" dirty="0">
                <a:solidFill>
                  <a:srgbClr val="A31515"/>
                </a:solidFill>
              </a:rPr>
              <a:t>"Verify"</a:t>
            </a:r>
            <a:r>
              <a:rPr lang="en-US" sz="1600" dirty="0"/>
              <a:t>);</a:t>
            </a:r>
            <a:br>
              <a:rPr lang="en-US" sz="1600" dirty="0"/>
            </a:br>
            <a:r>
              <a:rPr lang="en-US" sz="1600" dirty="0"/>
              <a:t/>
            </a:r>
            <a:br>
              <a:rPr lang="en-US" sz="1600" dirty="0"/>
            </a:br>
            <a:r>
              <a:rPr lang="en-US" sz="1600" dirty="0"/>
              <a:t>[</a:t>
            </a:r>
            <a:r>
              <a:rPr lang="en-US" sz="1600" dirty="0" err="1">
                <a:solidFill>
                  <a:srgbClr val="2B91AF"/>
                </a:solidFill>
              </a:rPr>
              <a:t>UnitTestMethod</a:t>
            </a:r>
            <a:r>
              <a:rPr lang="en-US" sz="1600" dirty="0"/>
              <a:t>]</a:t>
            </a:r>
            <a:br>
              <a:rPr lang="en-US" sz="1600" dirty="0"/>
            </a:br>
            <a:r>
              <a:rPr lang="en-US" sz="1600" dirty="0"/>
              <a:t>[</a:t>
            </a:r>
            <a:r>
              <a:rPr lang="en-US" sz="1600" dirty="0" err="1">
                <a:solidFill>
                  <a:srgbClr val="2B91AF"/>
                </a:solidFill>
              </a:rPr>
              <a:t>PerformanceTestMethod</a:t>
            </a:r>
            <a:r>
              <a:rPr lang="en-US" sz="1600" dirty="0"/>
              <a:t>]</a:t>
            </a:r>
            <a:br>
              <a:rPr lang="en-US" sz="1600" dirty="0"/>
            </a:br>
            <a:r>
              <a:rPr lang="en-US" sz="1600" dirty="0">
                <a:solidFill>
                  <a:srgbClr val="0000FF"/>
                </a:solidFill>
              </a:rPr>
              <a:t>public</a:t>
            </a:r>
            <a:r>
              <a:rPr lang="en-US" sz="1600" dirty="0"/>
              <a:t> </a:t>
            </a:r>
            <a:r>
              <a:rPr lang="en-US" sz="1600" dirty="0">
                <a:solidFill>
                  <a:srgbClr val="0000FF"/>
                </a:solidFill>
              </a:rPr>
              <a:t>void</a:t>
            </a:r>
            <a:r>
              <a:rPr lang="en-US" sz="1600" dirty="0"/>
              <a:t> </a:t>
            </a:r>
            <a:r>
              <a:rPr lang="en-US" sz="1600" dirty="0" err="1"/>
              <a:t>SortArrayTest</a:t>
            </a:r>
            <a:r>
              <a:rPr lang="en-US" sz="1600" dirty="0"/>
              <a:t>()</a:t>
            </a:r>
            <a:br>
              <a:rPr lang="en-US" sz="1600" dirty="0"/>
            </a:br>
            <a:r>
              <a:rPr lang="en-US" sz="1600" dirty="0"/>
              <a:t>{</a:t>
            </a:r>
            <a:br>
              <a:rPr lang="en-US" sz="1600" dirty="0"/>
            </a:br>
            <a:r>
              <a:rPr lang="en-US" sz="1600" dirty="0"/>
              <a:t>    </a:t>
            </a:r>
            <a:r>
              <a:rPr lang="en-US" sz="1600" dirty="0" err="1">
                <a:solidFill>
                  <a:srgbClr val="0000FF"/>
                </a:solidFill>
              </a:rPr>
              <a:t>int</a:t>
            </a:r>
            <a:r>
              <a:rPr lang="en-US" sz="1600" dirty="0"/>
              <a:t> n = 1000;</a:t>
            </a:r>
            <a:br>
              <a:rPr lang="en-US" sz="1600" dirty="0"/>
            </a:br>
            <a:r>
              <a:rPr lang="en-US" sz="1600" dirty="0"/>
              <a:t>    </a:t>
            </a:r>
            <a:r>
              <a:rPr lang="en-US" sz="1600" dirty="0">
                <a:solidFill>
                  <a:srgbClr val="2B91AF"/>
                </a:solidFill>
              </a:rPr>
              <a:t>Random</a:t>
            </a:r>
            <a:r>
              <a:rPr lang="en-US" sz="1600" dirty="0"/>
              <a:t> rand = </a:t>
            </a:r>
            <a:r>
              <a:rPr lang="en-US" sz="1600" dirty="0">
                <a:solidFill>
                  <a:srgbClr val="0000FF"/>
                </a:solidFill>
              </a:rPr>
              <a:t>new</a:t>
            </a:r>
            <a:r>
              <a:rPr lang="en-US" sz="1600" dirty="0"/>
              <a:t> </a:t>
            </a:r>
            <a:r>
              <a:rPr lang="en-US" sz="1600" dirty="0">
                <a:solidFill>
                  <a:srgbClr val="2B91AF"/>
                </a:solidFill>
              </a:rPr>
              <a:t>Random</a:t>
            </a:r>
            <a:r>
              <a:rPr lang="en-US" sz="1600" dirty="0"/>
              <a:t>();</a:t>
            </a:r>
            <a:br>
              <a:rPr lang="en-US" sz="1600" dirty="0"/>
            </a:br>
            <a:r>
              <a:rPr lang="en-US" sz="1600" dirty="0"/>
              <a:t/>
            </a:r>
            <a:br>
              <a:rPr lang="en-US" sz="1600" dirty="0"/>
            </a:br>
            <a:r>
              <a:rPr lang="en-US" sz="1600" dirty="0"/>
              <a:t>    </a:t>
            </a:r>
            <a:r>
              <a:rPr lang="en-US" sz="1600" dirty="0">
                <a:solidFill>
                  <a:srgbClr val="008000"/>
                </a:solidFill>
              </a:rPr>
              <a:t>// Create array of random integers</a:t>
            </a:r>
            <a:r>
              <a:rPr lang="en-US" sz="1600" dirty="0"/>
              <a:t/>
            </a:r>
            <a:br>
              <a:rPr lang="en-US" sz="1600" dirty="0"/>
            </a:br>
            <a:r>
              <a:rPr lang="en-US" sz="1600" dirty="0"/>
              <a:t>    </a:t>
            </a:r>
            <a:r>
              <a:rPr lang="en-US" sz="1600" dirty="0" err="1"/>
              <a:t>initMeter.Start</a:t>
            </a:r>
            <a:r>
              <a:rPr lang="en-US" sz="1600" dirty="0"/>
              <a:t>();</a:t>
            </a:r>
            <a:br>
              <a:rPr lang="en-US" sz="1600" dirty="0"/>
            </a:br>
            <a:r>
              <a:rPr lang="en-US" sz="1600" dirty="0"/>
              <a:t>    </a:t>
            </a:r>
            <a:r>
              <a:rPr lang="en-US" sz="1600" dirty="0" err="1">
                <a:solidFill>
                  <a:srgbClr val="0000FF"/>
                </a:solidFill>
              </a:rPr>
              <a:t>int</a:t>
            </a:r>
            <a:r>
              <a:rPr lang="en-US" sz="1600" dirty="0"/>
              <a:t>[] a = </a:t>
            </a:r>
            <a:r>
              <a:rPr lang="en-US" sz="1600" dirty="0">
                <a:solidFill>
                  <a:srgbClr val="0000FF"/>
                </a:solidFill>
              </a:rPr>
              <a:t>new</a:t>
            </a:r>
            <a:r>
              <a:rPr lang="en-US" sz="1600" dirty="0"/>
              <a:t> </a:t>
            </a:r>
            <a:r>
              <a:rPr lang="en-US" sz="1600" dirty="0" err="1">
                <a:solidFill>
                  <a:srgbClr val="0000FF"/>
                </a:solidFill>
              </a:rPr>
              <a:t>int</a:t>
            </a:r>
            <a:r>
              <a:rPr lang="en-US" sz="1600" dirty="0"/>
              <a:t>[n];</a:t>
            </a:r>
            <a:br>
              <a:rPr lang="en-US" sz="1600" dirty="0"/>
            </a:br>
            <a:r>
              <a:rPr lang="en-US" sz="1600" dirty="0"/>
              <a:t>    </a:t>
            </a:r>
            <a:r>
              <a:rPr lang="en-US" sz="1600" dirty="0">
                <a:solidFill>
                  <a:srgbClr val="0000FF"/>
                </a:solidFill>
              </a:rPr>
              <a:t>for</a:t>
            </a:r>
            <a:r>
              <a:rPr lang="en-US" sz="1600" dirty="0"/>
              <a:t> (</a:t>
            </a:r>
            <a:r>
              <a:rPr lang="en-US" sz="1600" dirty="0" err="1">
                <a:solidFill>
                  <a:srgbClr val="0000FF"/>
                </a:solidFill>
              </a:rPr>
              <a:t>int</a:t>
            </a:r>
            <a:r>
              <a:rPr lang="en-US" sz="1600" dirty="0"/>
              <a:t> i = 0; i &lt; n; i++)</a:t>
            </a:r>
            <a:br>
              <a:rPr lang="en-US" sz="1600" dirty="0"/>
            </a:br>
            <a:r>
              <a:rPr lang="en-US" sz="1600" dirty="0"/>
              <a:t>        a[i] = </a:t>
            </a:r>
            <a:r>
              <a:rPr lang="en-US" sz="1600" dirty="0" err="1"/>
              <a:t>rand.Next</a:t>
            </a:r>
            <a:r>
              <a:rPr lang="en-US" sz="1600" dirty="0"/>
              <a:t>();</a:t>
            </a:r>
            <a:br>
              <a:rPr lang="en-US" sz="1600" dirty="0"/>
            </a:br>
            <a:r>
              <a:rPr lang="en-US" sz="1600" dirty="0"/>
              <a:t>    </a:t>
            </a:r>
            <a:r>
              <a:rPr lang="en-US" sz="1600" dirty="0" err="1"/>
              <a:t>initMeter.End</a:t>
            </a:r>
            <a:r>
              <a:rPr lang="en-US" sz="1600" dirty="0"/>
              <a:t>();</a:t>
            </a:r>
            <a:br>
              <a:rPr lang="en-US" sz="1600" dirty="0"/>
            </a:br>
            <a:r>
              <a:rPr lang="en-US" sz="1600" dirty="0"/>
              <a:t/>
            </a:r>
            <a:br>
              <a:rPr lang="en-US" sz="1600" dirty="0"/>
            </a:br>
            <a:r>
              <a:rPr lang="en-US" sz="1600" dirty="0"/>
              <a:t>    </a:t>
            </a:r>
            <a:r>
              <a:rPr lang="en-US" sz="1600" dirty="0">
                <a:solidFill>
                  <a:srgbClr val="008000"/>
                </a:solidFill>
              </a:rPr>
              <a:t>// Sort the array</a:t>
            </a:r>
            <a:r>
              <a:rPr lang="en-US" sz="1600" dirty="0"/>
              <a:t/>
            </a:r>
            <a:br>
              <a:rPr lang="en-US" sz="1600" dirty="0"/>
            </a:br>
            <a:r>
              <a:rPr lang="en-US" sz="1600" dirty="0"/>
              <a:t>    </a:t>
            </a:r>
            <a:r>
              <a:rPr lang="en-US" sz="1600" dirty="0" err="1"/>
              <a:t>sortingMeter.Start</a:t>
            </a:r>
            <a:r>
              <a:rPr lang="en-US" sz="1600" dirty="0"/>
              <a:t>();</a:t>
            </a:r>
            <a:br>
              <a:rPr lang="en-US" sz="1600" dirty="0"/>
            </a:br>
            <a:r>
              <a:rPr lang="en-US" sz="1600" dirty="0"/>
              <a:t>    </a:t>
            </a:r>
            <a:r>
              <a:rPr lang="en-US" sz="1600" dirty="0" err="1"/>
              <a:t>SortArray</a:t>
            </a:r>
            <a:r>
              <a:rPr lang="en-US" sz="1600" dirty="0"/>
              <a:t>(a);</a:t>
            </a:r>
            <a:br>
              <a:rPr lang="en-US" sz="1600" dirty="0"/>
            </a:br>
            <a:r>
              <a:rPr lang="en-US" sz="1600" dirty="0"/>
              <a:t>    </a:t>
            </a:r>
            <a:r>
              <a:rPr lang="en-US" sz="1600" dirty="0" err="1"/>
              <a:t>sortingMeter.End</a:t>
            </a:r>
            <a:r>
              <a:rPr lang="en-US" sz="1600" dirty="0"/>
              <a:t>();</a:t>
            </a:r>
            <a:br>
              <a:rPr lang="en-US" sz="1600" dirty="0"/>
            </a:br>
            <a:endParaRPr lang="en-US" sz="1600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419600" y="2971800"/>
            <a:ext cx="4495800" cy="3657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600" dirty="0" smtClean="0"/>
              <a:t>    </a:t>
            </a:r>
            <a:r>
              <a:rPr lang="en-US" sz="1600" dirty="0" smtClean="0">
                <a:solidFill>
                  <a:srgbClr val="008000"/>
                </a:solidFill>
              </a:rPr>
              <a:t>// Verify Correctness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/>
              <a:t>    </a:t>
            </a:r>
            <a:r>
              <a:rPr lang="en-US" sz="1600" dirty="0" err="1" smtClean="0"/>
              <a:t>verificationMeter.Start</a:t>
            </a:r>
            <a:r>
              <a:rPr lang="en-US" sz="1600" dirty="0" smtClean="0"/>
              <a:t>();</a:t>
            </a:r>
            <a:br>
              <a:rPr lang="en-US" sz="1600" dirty="0" smtClean="0"/>
            </a:br>
            <a:r>
              <a:rPr lang="en-US" sz="1600" dirty="0" smtClean="0"/>
              <a:t>    </a:t>
            </a:r>
            <a:r>
              <a:rPr lang="en-US" sz="1600" dirty="0" smtClean="0">
                <a:solidFill>
                  <a:srgbClr val="0000FF"/>
                </a:solidFill>
              </a:rPr>
              <a:t>try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/>
              <a:t>    {</a:t>
            </a:r>
            <a:br>
              <a:rPr lang="en-US" sz="1600" dirty="0" smtClean="0"/>
            </a:br>
            <a:r>
              <a:rPr lang="en-US" sz="1600" dirty="0" smtClean="0"/>
              <a:t>        </a:t>
            </a:r>
            <a:r>
              <a:rPr lang="en-US" sz="1600" dirty="0" smtClean="0">
                <a:solidFill>
                  <a:srgbClr val="0000FF"/>
                </a:solidFill>
              </a:rPr>
              <a:t>for</a:t>
            </a:r>
            <a:r>
              <a:rPr lang="en-US" sz="1600" dirty="0" smtClean="0"/>
              <a:t> (</a:t>
            </a:r>
            <a:r>
              <a:rPr lang="en-US" sz="1600" dirty="0" err="1" smtClean="0">
                <a:solidFill>
                  <a:srgbClr val="0000FF"/>
                </a:solidFill>
              </a:rPr>
              <a:t>int</a:t>
            </a:r>
            <a:r>
              <a:rPr lang="en-US" sz="1600" dirty="0" smtClean="0"/>
              <a:t> i = 1; i &lt; n; i++)</a:t>
            </a:r>
            <a:br>
              <a:rPr lang="en-US" sz="1600" dirty="0" smtClean="0"/>
            </a:br>
            <a:r>
              <a:rPr lang="en-US" sz="1600" dirty="0" smtClean="0"/>
              <a:t>            </a:t>
            </a:r>
            <a:r>
              <a:rPr lang="en-US" sz="1600" dirty="0" err="1" smtClean="0">
                <a:solidFill>
                  <a:srgbClr val="2B91AF"/>
                </a:solidFill>
              </a:rPr>
              <a:t>Assert</a:t>
            </a:r>
            <a:r>
              <a:rPr lang="en-US" sz="1600" dirty="0" err="1" smtClean="0"/>
              <a:t>.IsTrue</a:t>
            </a:r>
            <a:r>
              <a:rPr lang="en-US" sz="1600" dirty="0" smtClean="0"/>
              <a:t>(a[i] &gt;= a[i - 1]</a:t>
            </a:r>
            <a:br>
              <a:rPr lang="en-US" sz="1600" dirty="0" smtClean="0"/>
            </a:br>
            <a:r>
              <a:rPr lang="en-US" sz="1600" dirty="0" smtClean="0"/>
              <a:t>                , </a:t>
            </a:r>
            <a:r>
              <a:rPr lang="en-US" sz="1600" dirty="0" smtClean="0">
                <a:solidFill>
                  <a:srgbClr val="A31515"/>
                </a:solidFill>
              </a:rPr>
              <a:t>"Element {0} is not sorted correctly"</a:t>
            </a:r>
            <a:r>
              <a:rPr lang="en-US" sz="1600" dirty="0" smtClean="0"/>
              <a:t>, i);</a:t>
            </a:r>
            <a:br>
              <a:rPr lang="en-US" sz="1600" dirty="0" smtClean="0"/>
            </a:br>
            <a:r>
              <a:rPr lang="en-US" sz="1600" dirty="0" smtClean="0"/>
              <a:t>    }</a:t>
            </a:r>
            <a:br>
              <a:rPr lang="en-US" sz="1600" dirty="0" smtClean="0"/>
            </a:br>
            <a:r>
              <a:rPr lang="en-US" sz="1600" dirty="0" smtClean="0"/>
              <a:t>    </a:t>
            </a:r>
            <a:r>
              <a:rPr lang="en-US" sz="1600" dirty="0" smtClean="0">
                <a:solidFill>
                  <a:srgbClr val="0000FF"/>
                </a:solidFill>
              </a:rPr>
              <a:t>finally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/>
              <a:t>    {</a:t>
            </a:r>
            <a:br>
              <a:rPr lang="en-US" sz="1600" dirty="0" smtClean="0"/>
            </a:br>
            <a:r>
              <a:rPr lang="en-US" sz="1600" dirty="0" smtClean="0"/>
              <a:t>        </a:t>
            </a:r>
            <a:r>
              <a:rPr lang="en-US" sz="1600" dirty="0" err="1" smtClean="0"/>
              <a:t>verificationMeter.End</a:t>
            </a:r>
            <a:r>
              <a:rPr lang="en-US" sz="1600" dirty="0" smtClean="0"/>
              <a:t>();</a:t>
            </a:r>
            <a:br>
              <a:rPr lang="en-US" sz="1600" dirty="0" smtClean="0"/>
            </a:br>
            <a:r>
              <a:rPr lang="en-US" sz="1600" dirty="0" smtClean="0"/>
              <a:t>    }</a:t>
            </a:r>
            <a:br>
              <a:rPr lang="en-US" sz="1600" dirty="0" smtClean="0"/>
            </a:br>
            <a:r>
              <a:rPr lang="en-US" sz="1600" dirty="0" smtClean="0"/>
              <a:t>}</a:t>
            </a:r>
            <a:br>
              <a:rPr lang="en-US" sz="1600" dirty="0" smtClean="0"/>
            </a:br>
            <a:endParaRPr lang="en-US" sz="160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2000"/>
          </a:xfrm>
        </p:spPr>
        <p:txBody>
          <a:bodyPr>
            <a:normAutofit/>
          </a:bodyPr>
          <a:lstStyle/>
          <a:p>
            <a:r>
              <a:rPr lang="en-US" dirty="0" err="1" smtClean="0"/>
              <a:t>Sort</a:t>
            </a:r>
            <a:r>
              <a:rPr lang="en-US" baseline="0" dirty="0" err="1" smtClean="0"/>
              <a:t>ArrayTest</a:t>
            </a:r>
            <a:endParaRPr lang="en-US" dirty="0"/>
          </a:p>
        </p:txBody>
      </p:sp>
      <p:cxnSp>
        <p:nvCxnSpPr>
          <p:cNvPr id="9" name="Curved Connector 8"/>
          <p:cNvCxnSpPr/>
          <p:nvPr/>
        </p:nvCxnSpPr>
        <p:spPr>
          <a:xfrm flipV="1">
            <a:off x="1295400" y="2971800"/>
            <a:ext cx="3581400" cy="3429000"/>
          </a:xfrm>
          <a:prstGeom prst="curvedConnector3">
            <a:avLst>
              <a:gd name="adj1" fmla="val 6117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3112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Run Performance Test Interactively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Alpaca, you</a:t>
            </a:r>
            <a:r>
              <a:rPr lang="en-US" baseline="0" dirty="0" smtClean="0"/>
              <a:t> will now see another node under the </a:t>
            </a:r>
            <a:r>
              <a:rPr lang="en-US" baseline="0" dirty="0" err="1" smtClean="0"/>
              <a:t>SortArrayTest</a:t>
            </a:r>
            <a:r>
              <a:rPr lang="en-US" baseline="0" dirty="0" smtClean="0"/>
              <a:t>() node called “Performance Test”</a:t>
            </a:r>
          </a:p>
          <a:p>
            <a:r>
              <a:rPr lang="en-US" baseline="0" dirty="0" smtClean="0"/>
              <a:t>Right-click and click “</a:t>
            </a:r>
            <a:r>
              <a:rPr lang="en-US" dirty="0"/>
              <a:t>Run Performance Test </a:t>
            </a:r>
            <a:r>
              <a:rPr lang="en-US" dirty="0" smtClean="0"/>
              <a:t>Interactively”</a:t>
            </a:r>
          </a:p>
          <a:p>
            <a:r>
              <a:rPr lang="en-US" dirty="0" smtClean="0"/>
              <a:t>In the window that gets displayed, click the Go</a:t>
            </a:r>
            <a:r>
              <a:rPr lang="en-US" dirty="0"/>
              <a:t> </a:t>
            </a:r>
            <a:r>
              <a:rPr lang="en-US" dirty="0" smtClean="0"/>
              <a:t>button.</a:t>
            </a:r>
          </a:p>
        </p:txBody>
      </p:sp>
    </p:spTree>
    <p:extLst>
      <p:ext uri="{BB962C8B-B14F-4D97-AF65-F5344CB8AC3E}">
        <p14:creationId xmlns:p14="http://schemas.microsoft.com/office/powerpoint/2010/main" val="1545270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TaskoMeter</a:t>
            </a:r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773"/>
          <a:stretch/>
        </p:blipFill>
        <p:spPr bwMode="auto">
          <a:xfrm>
            <a:off x="228600" y="2780016"/>
            <a:ext cx="8696325" cy="2283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68231" y="1764830"/>
            <a:ext cx="4018857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# Repetitions to execute the test method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047999" y="2318351"/>
            <a:ext cx="3676263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# Repetitions w/o timings (done first)</a:t>
            </a:r>
            <a:endParaRPr lang="en-US" dirty="0"/>
          </a:p>
        </p:txBody>
      </p:sp>
      <p:cxnSp>
        <p:nvCxnSpPr>
          <p:cNvPr id="7" name="Straight Arrow Connector 6"/>
          <p:cNvCxnSpPr>
            <a:stCxn id="6" idx="1"/>
          </p:cNvCxnSpPr>
          <p:nvPr/>
        </p:nvCxnSpPr>
        <p:spPr>
          <a:xfrm flipH="1">
            <a:off x="2362200" y="2503017"/>
            <a:ext cx="685799" cy="9228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4" idx="1"/>
          </p:cNvCxnSpPr>
          <p:nvPr/>
        </p:nvCxnSpPr>
        <p:spPr>
          <a:xfrm flipH="1">
            <a:off x="1023011" y="1949496"/>
            <a:ext cx="345220" cy="14763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343385" y="3056539"/>
            <a:ext cx="1085490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Zoom Bar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292194" y="5879068"/>
            <a:ext cx="2412905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One row per task meter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4038600" y="5588198"/>
            <a:ext cx="3394729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Interval between a Start and Stop relative to other meters</a:t>
            </a:r>
            <a:endParaRPr lang="en-US" dirty="0"/>
          </a:p>
        </p:txBody>
      </p:sp>
      <p:sp>
        <p:nvSpPr>
          <p:cNvPr id="17" name="Oval 16"/>
          <p:cNvSpPr/>
          <p:nvPr/>
        </p:nvSpPr>
        <p:spPr>
          <a:xfrm>
            <a:off x="598223" y="3610537"/>
            <a:ext cx="849577" cy="1371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3577571" y="3610537"/>
            <a:ext cx="4499629" cy="1371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Arrow Connector 23"/>
          <p:cNvCxnSpPr>
            <a:stCxn id="19" idx="0"/>
            <a:endCxn id="21" idx="4"/>
          </p:cNvCxnSpPr>
          <p:nvPr/>
        </p:nvCxnSpPr>
        <p:spPr>
          <a:xfrm flipV="1">
            <a:off x="5735965" y="4982137"/>
            <a:ext cx="91421" cy="60606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18" idx="0"/>
            <a:endCxn id="17" idx="4"/>
          </p:cNvCxnSpPr>
          <p:nvPr/>
        </p:nvCxnSpPr>
        <p:spPr>
          <a:xfrm flipH="1" flipV="1">
            <a:off x="1023012" y="4982137"/>
            <a:ext cx="475635" cy="89693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8266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Repetitions and </a:t>
            </a:r>
            <a:r>
              <a:rPr lang="en-US" dirty="0" err="1" smtClean="0"/>
              <a:t>Warmups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You can specify…</a:t>
            </a:r>
          </a:p>
          <a:p>
            <a:pPr lvl="1"/>
            <a:r>
              <a:rPr lang="en-US" dirty="0" smtClean="0"/>
              <a:t>Default # of time to run the test w/o timing</a:t>
            </a:r>
          </a:p>
          <a:p>
            <a:pPr lvl="2"/>
            <a:r>
              <a:rPr lang="en-US" dirty="0" smtClean="0"/>
              <a:t>Has</a:t>
            </a:r>
            <a:r>
              <a:rPr lang="en-US" baseline="0" dirty="0" smtClean="0"/>
              <a:t> the effect of </a:t>
            </a:r>
            <a:r>
              <a:rPr lang="en-US" dirty="0" smtClean="0"/>
              <a:t>warming up the cache etc.</a:t>
            </a:r>
          </a:p>
          <a:p>
            <a:pPr lvl="1"/>
            <a:r>
              <a:rPr lang="en-US" dirty="0" smtClean="0"/>
              <a:t>Default # of times to repeat the test and take timings</a:t>
            </a:r>
          </a:p>
          <a:p>
            <a:pPr lvl="1"/>
            <a:endParaRPr lang="en-US" sz="2000" dirty="0"/>
          </a:p>
          <a:p>
            <a:pPr marL="0" indent="0">
              <a:buNone/>
            </a:pPr>
            <a:r>
              <a:rPr lang="en-US" sz="2000" dirty="0"/>
              <a:t>[</a:t>
            </a:r>
            <a:r>
              <a:rPr lang="en-US" sz="2000" dirty="0" err="1">
                <a:solidFill>
                  <a:srgbClr val="2B91AF"/>
                </a:solidFill>
              </a:rPr>
              <a:t>PerformanceTestMethod</a:t>
            </a:r>
            <a:r>
              <a:rPr lang="en-US" sz="2000" dirty="0"/>
              <a:t>(Repetitions=5, </a:t>
            </a:r>
            <a:r>
              <a:rPr lang="en-US" sz="2000" dirty="0" err="1"/>
              <a:t>WarmupRepetitions</a:t>
            </a:r>
            <a:r>
              <a:rPr lang="en-US" sz="2000" dirty="0"/>
              <a:t>=2)]</a:t>
            </a:r>
            <a:br>
              <a:rPr lang="en-US" sz="2000" dirty="0"/>
            </a:br>
            <a:r>
              <a:rPr lang="en-US" sz="2000" dirty="0">
                <a:solidFill>
                  <a:srgbClr val="0000FF"/>
                </a:solidFill>
              </a:rPr>
              <a:t>public</a:t>
            </a:r>
            <a:r>
              <a:rPr lang="en-US" sz="2000" dirty="0"/>
              <a:t> </a:t>
            </a:r>
            <a:r>
              <a:rPr lang="en-US" sz="2000" dirty="0">
                <a:solidFill>
                  <a:srgbClr val="0000FF"/>
                </a:solidFill>
              </a:rPr>
              <a:t>void</a:t>
            </a:r>
            <a:r>
              <a:rPr lang="en-US" sz="2000" dirty="0"/>
              <a:t> </a:t>
            </a:r>
            <a:r>
              <a:rPr lang="en-US" sz="2000" dirty="0" err="1"/>
              <a:t>SortArrayTest</a:t>
            </a:r>
            <a:r>
              <a:rPr lang="en-US" sz="2000" dirty="0"/>
              <a:t>()</a:t>
            </a:r>
            <a:br>
              <a:rPr lang="en-US" sz="2000" dirty="0"/>
            </a:br>
            <a:r>
              <a:rPr lang="en-US" sz="2000" dirty="0" smtClean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94053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Note</a:t>
            </a:r>
            <a:r>
              <a:rPr lang="en-US" baseline="0" dirty="0" smtClean="0"/>
              <a:t> about TaskoMeter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When TaskoMeter runs, it loads</a:t>
            </a:r>
            <a:r>
              <a:rPr lang="en-US" baseline="0" dirty="0" smtClean="0"/>
              <a:t> the test assembly (and any of its dependencies) into memory. </a:t>
            </a:r>
            <a:r>
              <a:rPr lang="en-US" dirty="0" smtClean="0"/>
              <a:t>So</a:t>
            </a:r>
            <a:r>
              <a:rPr lang="en-US" baseline="0" dirty="0" smtClean="0"/>
              <a:t> while it’s open the OS keeps it from being modified.</a:t>
            </a:r>
          </a:p>
          <a:p>
            <a:r>
              <a:rPr lang="en-US" baseline="0" dirty="0" smtClean="0"/>
              <a:t>Therefore, you will not be able to rebuild those assemblies unless the TaskoMeter window that has it open has been closed</a:t>
            </a:r>
            <a:endParaRPr lang="en-US" dirty="0" smtClean="0"/>
          </a:p>
          <a:p>
            <a:r>
              <a:rPr lang="en-US" dirty="0" smtClean="0"/>
              <a:t>When</a:t>
            </a:r>
            <a:r>
              <a:rPr lang="en-US" baseline="0" dirty="0" smtClean="0"/>
              <a:t> Alpaca launches a performance test, it does so by launching a new process for every test</a:t>
            </a:r>
          </a:p>
          <a:p>
            <a:r>
              <a:rPr lang="en-US" baseline="0" dirty="0" smtClean="0"/>
              <a:t>This helps prevent Alpaca from loading the assembly in its own app domain so you won’t have to close Alpaca to rebuild an assembly, just the TaskoMeter windows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551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Arguments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Run</a:t>
            </a:r>
            <a:r>
              <a:rPr lang="en-US" baseline="0" dirty="0" smtClean="0"/>
              <a:t> a test with a fixed set of arguments</a:t>
            </a:r>
          </a:p>
          <a:p>
            <a:r>
              <a:rPr lang="en-US" dirty="0" smtClean="0"/>
              <a:t>Specify</a:t>
            </a:r>
            <a:r>
              <a:rPr lang="en-US" baseline="0" dirty="0" smtClean="0"/>
              <a:t> using:</a:t>
            </a:r>
            <a:r>
              <a:rPr lang="en-US" dirty="0"/>
              <a:t> </a:t>
            </a:r>
            <a:r>
              <a:rPr lang="en-US" sz="2400" dirty="0"/>
              <a:t>[</a:t>
            </a:r>
            <a:r>
              <a:rPr lang="en-US" sz="2400" dirty="0" err="1" smtClean="0">
                <a:solidFill>
                  <a:srgbClr val="2B91AF"/>
                </a:solidFill>
              </a:rPr>
              <a:t>TestArgs</a:t>
            </a:r>
            <a:r>
              <a:rPr lang="en-US" sz="2400" dirty="0" smtClean="0"/>
              <a:t>(…)]</a:t>
            </a:r>
          </a:p>
          <a:p>
            <a:pPr lvl="1"/>
            <a:r>
              <a:rPr lang="en-US" dirty="0" smtClean="0"/>
              <a:t>Number of values must match number of parameters for the method</a:t>
            </a:r>
          </a:p>
          <a:p>
            <a:pPr lvl="1"/>
            <a:r>
              <a:rPr lang="en-US" dirty="0" smtClean="0"/>
              <a:t>Can declare more than one instance of the attribute; each represents the arguments for a single run of the test.</a:t>
            </a:r>
          </a:p>
          <a:p>
            <a:pPr marL="0" indent="0">
              <a:buNone/>
            </a:pPr>
            <a:endParaRPr lang="en-US" sz="2200" dirty="0" smtClean="0"/>
          </a:p>
          <a:p>
            <a:pPr marL="0" indent="0">
              <a:buNone/>
            </a:pPr>
            <a:r>
              <a:rPr lang="en-US" sz="2200" dirty="0"/>
              <a:t>[</a:t>
            </a:r>
            <a:r>
              <a:rPr lang="en-US" sz="2200" dirty="0" err="1">
                <a:solidFill>
                  <a:srgbClr val="2B91AF"/>
                </a:solidFill>
              </a:rPr>
              <a:t>TestArgs</a:t>
            </a:r>
            <a:r>
              <a:rPr lang="en-US" sz="2200" dirty="0"/>
              <a:t>(100)]</a:t>
            </a:r>
            <a:br>
              <a:rPr lang="en-US" sz="2200" dirty="0"/>
            </a:br>
            <a:r>
              <a:rPr lang="en-US" sz="2200" dirty="0"/>
              <a:t>[</a:t>
            </a:r>
            <a:r>
              <a:rPr lang="en-US" sz="2200" dirty="0" err="1">
                <a:solidFill>
                  <a:srgbClr val="2B91AF"/>
                </a:solidFill>
              </a:rPr>
              <a:t>TestArgs</a:t>
            </a:r>
            <a:r>
              <a:rPr lang="en-US" sz="2200" dirty="0"/>
              <a:t>(1000)]</a:t>
            </a:r>
            <a:br>
              <a:rPr lang="en-US" sz="2200" dirty="0"/>
            </a:br>
            <a:r>
              <a:rPr lang="en-US" sz="2200" dirty="0">
                <a:solidFill>
                  <a:srgbClr val="0000FF"/>
                </a:solidFill>
              </a:rPr>
              <a:t>public</a:t>
            </a:r>
            <a:r>
              <a:rPr lang="en-US" sz="2200" dirty="0"/>
              <a:t> </a:t>
            </a:r>
            <a:r>
              <a:rPr lang="en-US" sz="2200" dirty="0">
                <a:solidFill>
                  <a:srgbClr val="0000FF"/>
                </a:solidFill>
              </a:rPr>
              <a:t>void</a:t>
            </a:r>
            <a:r>
              <a:rPr lang="en-US" sz="2200" dirty="0"/>
              <a:t> </a:t>
            </a:r>
            <a:r>
              <a:rPr lang="en-US" sz="2200" dirty="0" err="1"/>
              <a:t>SortArrayTest</a:t>
            </a:r>
            <a:r>
              <a:rPr lang="en-US" sz="2200" dirty="0"/>
              <a:t>(</a:t>
            </a:r>
            <a:r>
              <a:rPr lang="en-US" sz="2200" dirty="0" err="1">
                <a:solidFill>
                  <a:srgbClr val="0000FF"/>
                </a:solidFill>
              </a:rPr>
              <a:t>int</a:t>
            </a:r>
            <a:r>
              <a:rPr lang="en-US" sz="2200" dirty="0"/>
              <a:t> n)</a:t>
            </a:r>
            <a:br>
              <a:rPr lang="en-US" sz="2200" dirty="0"/>
            </a:br>
            <a:r>
              <a:rPr lang="en-US" sz="2200" dirty="0" smtClean="0"/>
              <a:t>{</a:t>
            </a:r>
            <a:r>
              <a:rPr lang="en-US" sz="2200" dirty="0"/>
              <a:t/>
            </a:r>
            <a:br>
              <a:rPr lang="en-US" sz="2200" dirty="0"/>
            </a:br>
            <a:r>
              <a:rPr lang="en-US" sz="2200" dirty="0"/>
              <a:t>    </a:t>
            </a:r>
            <a:r>
              <a:rPr lang="en-US" sz="2200" dirty="0">
                <a:solidFill>
                  <a:srgbClr val="2B91AF"/>
                </a:solidFill>
              </a:rPr>
              <a:t>Random</a:t>
            </a:r>
            <a:r>
              <a:rPr lang="en-US" sz="2200" dirty="0"/>
              <a:t> rand = </a:t>
            </a:r>
            <a:r>
              <a:rPr lang="en-US" sz="2200" dirty="0">
                <a:solidFill>
                  <a:srgbClr val="0000FF"/>
                </a:solidFill>
              </a:rPr>
              <a:t>new</a:t>
            </a:r>
            <a:r>
              <a:rPr lang="en-US" sz="2200" dirty="0"/>
              <a:t> </a:t>
            </a:r>
            <a:r>
              <a:rPr lang="en-US" sz="2200" dirty="0">
                <a:solidFill>
                  <a:srgbClr val="2B91AF"/>
                </a:solidFill>
              </a:rPr>
              <a:t>Random</a:t>
            </a:r>
            <a:r>
              <a:rPr lang="en-US" sz="2200" dirty="0"/>
              <a:t>();</a:t>
            </a:r>
            <a:br>
              <a:rPr lang="en-US" sz="2200" dirty="0"/>
            </a:br>
            <a:r>
              <a:rPr lang="en-US" sz="2200" dirty="0" smtClean="0"/>
              <a:t>    …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62130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err="1" smtClean="0"/>
              <a:t>TestArgs</a:t>
            </a:r>
            <a:r>
              <a:rPr lang="en-US" dirty="0" smtClean="0"/>
              <a:t> Limitations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Only values that the complier can create at compile-time</a:t>
            </a:r>
            <a:r>
              <a:rPr lang="en-US" baseline="0" dirty="0" smtClean="0"/>
              <a:t> may be used</a:t>
            </a:r>
          </a:p>
          <a:p>
            <a:r>
              <a:rPr lang="en-US" baseline="0" dirty="0" smtClean="0"/>
              <a:t>Must be able to be converted to a string and then back to the parameter’s type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821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Create an</a:t>
            </a:r>
            <a:r>
              <a:rPr lang="en-US" baseline="0" dirty="0" smtClean="0"/>
              <a:t> Alpaca/MCUT Project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Open Visual</a:t>
            </a:r>
            <a:r>
              <a:rPr lang="en-US" baseline="0" dirty="0" smtClean="0"/>
              <a:t> </a:t>
            </a:r>
            <a:r>
              <a:rPr lang="en-US" baseline="0" dirty="0" smtClean="0"/>
              <a:t>Studio </a:t>
            </a:r>
            <a:r>
              <a:rPr lang="en-US" baseline="0" dirty="0" smtClean="0"/>
              <a:t>2010</a:t>
            </a:r>
          </a:p>
          <a:p>
            <a:pPr marL="514350" indent="-514350">
              <a:buFont typeface="+mj-lt"/>
              <a:buAutoNum type="arabicPeriod"/>
            </a:pPr>
            <a:r>
              <a:rPr lang="en-US" baseline="0" dirty="0" smtClean="0"/>
              <a:t>Create a new C# Class Library project</a:t>
            </a:r>
          </a:p>
          <a:p>
            <a:pPr lvl="1"/>
            <a:r>
              <a:rPr lang="en-US" dirty="0" smtClean="0"/>
              <a:t>Example</a:t>
            </a:r>
            <a:r>
              <a:rPr lang="en-US" baseline="0" dirty="0" smtClean="0"/>
              <a:t> name: </a:t>
            </a:r>
            <a:r>
              <a:rPr lang="en-US" baseline="0" dirty="0" err="1" smtClean="0"/>
              <a:t>AlpacaProject</a:t>
            </a:r>
            <a:endParaRPr lang="en-US" baseline="0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US" dirty="0" smtClean="0"/>
              <a:t>Add a project reference to</a:t>
            </a:r>
            <a:r>
              <a:rPr lang="en-US" baseline="0" dirty="0" smtClean="0"/>
              <a:t> MCUT Framework:</a:t>
            </a:r>
            <a:endParaRPr lang="en-US" dirty="0" smtClean="0"/>
          </a:p>
          <a:p>
            <a:pPr lvl="1"/>
            <a:r>
              <a:rPr lang="en-US" dirty="0" err="1" smtClean="0"/>
              <a:t>Microsoft.Concurrency.UnitTestingFramework</a:t>
            </a:r>
            <a:endParaRPr lang="en-US" dirty="0" smtClean="0"/>
          </a:p>
          <a:p>
            <a:pPr lvl="1"/>
            <a:r>
              <a:rPr lang="en-US" dirty="0" smtClean="0"/>
              <a:t>This is installed with Alpaca and should be visible in the Add Reference dialog box in VS</a:t>
            </a:r>
          </a:p>
        </p:txBody>
      </p:sp>
    </p:spTree>
    <p:extLst>
      <p:ext uri="{BB962C8B-B14F-4D97-AF65-F5344CB8AC3E}">
        <p14:creationId xmlns:p14="http://schemas.microsoft.com/office/powerpoint/2010/main" val="4277890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TestArgs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52400"/>
            <a:ext cx="6553200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466" b="36861"/>
          <a:stretch/>
        </p:blipFill>
        <p:spPr bwMode="auto">
          <a:xfrm>
            <a:off x="4910138" y="1676401"/>
            <a:ext cx="4956534" cy="2423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757"/>
          <a:stretch/>
        </p:blipFill>
        <p:spPr bwMode="auto">
          <a:xfrm>
            <a:off x="2514600" y="2743200"/>
            <a:ext cx="7210425" cy="2389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Oval 9"/>
          <p:cNvSpPr/>
          <p:nvPr/>
        </p:nvSpPr>
        <p:spPr>
          <a:xfrm>
            <a:off x="239977" y="4800600"/>
            <a:ext cx="1512624" cy="55552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621936" y="990600"/>
            <a:ext cx="2159864" cy="55552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465439" y="2524434"/>
            <a:ext cx="2637503" cy="78412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4095136" y="3707990"/>
            <a:ext cx="5353664" cy="124500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7388405" y="2339768"/>
            <a:ext cx="1995226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err="1" smtClean="0"/>
              <a:t>Arg</a:t>
            </a:r>
            <a:r>
              <a:rPr lang="en-US" dirty="0" smtClean="0"/>
              <a:t> value displayed</a:t>
            </a:r>
            <a:endParaRPr lang="en-US" dirty="0"/>
          </a:p>
        </p:txBody>
      </p:sp>
      <p:cxnSp>
        <p:nvCxnSpPr>
          <p:cNvPr id="6" name="Straight Arrow Connector 5"/>
          <p:cNvCxnSpPr>
            <a:stCxn id="4" idx="1"/>
            <a:endCxn id="11" idx="5"/>
          </p:cNvCxnSpPr>
          <p:nvPr/>
        </p:nvCxnSpPr>
        <p:spPr>
          <a:xfrm flipH="1" flipV="1">
            <a:off x="6465495" y="1464769"/>
            <a:ext cx="922910" cy="105966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>
            <a:stCxn id="4" idx="1"/>
            <a:endCxn id="12" idx="7"/>
          </p:cNvCxnSpPr>
          <p:nvPr/>
        </p:nvCxnSpPr>
        <p:spPr>
          <a:xfrm flipH="1">
            <a:off x="4716689" y="2524434"/>
            <a:ext cx="2671716" cy="1148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260145" y="6033700"/>
            <a:ext cx="2590800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See </a:t>
            </a:r>
            <a:r>
              <a:rPr lang="en-US" dirty="0" err="1" smtClean="0"/>
              <a:t>args</a:t>
            </a:r>
            <a:r>
              <a:rPr lang="en-US" dirty="0" smtClean="0"/>
              <a:t> specified in the test case’s xml</a:t>
            </a:r>
            <a:endParaRPr lang="en-US" dirty="0"/>
          </a:p>
        </p:txBody>
      </p:sp>
      <p:cxnSp>
        <p:nvCxnSpPr>
          <p:cNvPr id="20" name="Straight Arrow Connector 19"/>
          <p:cNvCxnSpPr>
            <a:stCxn id="25" idx="0"/>
            <a:endCxn id="10" idx="5"/>
          </p:cNvCxnSpPr>
          <p:nvPr/>
        </p:nvCxnSpPr>
        <p:spPr>
          <a:xfrm flipH="1" flipV="1">
            <a:off x="1531082" y="5274769"/>
            <a:ext cx="1024463" cy="7589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457201" y="3982366"/>
            <a:ext cx="2590800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Test run for 5 repetitions</a:t>
            </a:r>
            <a:endParaRPr lang="en-US" dirty="0"/>
          </a:p>
        </p:txBody>
      </p:sp>
      <p:cxnSp>
        <p:nvCxnSpPr>
          <p:cNvPr id="30" name="Straight Arrow Connector 29"/>
          <p:cNvCxnSpPr>
            <a:stCxn id="29" idx="3"/>
            <a:endCxn id="13" idx="1"/>
          </p:cNvCxnSpPr>
          <p:nvPr/>
        </p:nvCxnSpPr>
        <p:spPr>
          <a:xfrm flipV="1">
            <a:off x="3048001" y="3890317"/>
            <a:ext cx="1831161" cy="27671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stCxn id="29" idx="3"/>
          </p:cNvCxnSpPr>
          <p:nvPr/>
        </p:nvCxnSpPr>
        <p:spPr>
          <a:xfrm>
            <a:off x="3048001" y="4167032"/>
            <a:ext cx="304799" cy="110773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560319" y="457200"/>
            <a:ext cx="3452355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One test run per </a:t>
            </a:r>
            <a:r>
              <a:rPr lang="en-US" dirty="0" err="1" smtClean="0"/>
              <a:t>TestArgs</a:t>
            </a:r>
            <a:r>
              <a:rPr lang="en-US" dirty="0" smtClean="0"/>
              <a:t> specified</a:t>
            </a:r>
            <a:endParaRPr lang="en-US" dirty="0"/>
          </a:p>
        </p:txBody>
      </p:sp>
      <p:cxnSp>
        <p:nvCxnSpPr>
          <p:cNvPr id="54" name="Straight Arrow Connector 53"/>
          <p:cNvCxnSpPr>
            <a:stCxn id="53" idx="2"/>
          </p:cNvCxnSpPr>
          <p:nvPr/>
        </p:nvCxnSpPr>
        <p:spPr>
          <a:xfrm flipH="1">
            <a:off x="1752601" y="826532"/>
            <a:ext cx="533896" cy="10022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74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Concurrency Unit Testing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n-US" dirty="0" smtClean="0"/>
              <a:t>Different from regular unit testing</a:t>
            </a:r>
          </a:p>
          <a:p>
            <a:pPr lvl="0"/>
            <a:r>
              <a:rPr lang="en-US" dirty="0" smtClean="0"/>
              <a:t>Want to expose concurrency bugs</a:t>
            </a:r>
          </a:p>
          <a:p>
            <a:pPr lvl="0"/>
            <a:r>
              <a:rPr lang="en-US" dirty="0" smtClean="0"/>
              <a:t>May use various tools to analyze</a:t>
            </a:r>
            <a:r>
              <a:rPr lang="en-US" dirty="0"/>
              <a:t> </a:t>
            </a:r>
            <a:r>
              <a:rPr lang="en-US" dirty="0" smtClean="0"/>
              <a:t>or instrument code to reason about correctness</a:t>
            </a:r>
          </a:p>
          <a:p>
            <a:pPr lvl="0"/>
            <a:r>
              <a:rPr lang="en-US" dirty="0" smtClean="0"/>
              <a:t>Often must be a limited set of execution code to speed up tests</a:t>
            </a:r>
          </a:p>
          <a:p>
            <a:pPr lvl="0"/>
            <a:r>
              <a:rPr lang="en-US" dirty="0" smtClean="0"/>
              <a:t>The nature of concurrency testing is different enough from normal unit testing that one generally doesn’t mark a test method as a unit test and a concurrency unit test method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608113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Preemption Scheduling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Preemption:</a:t>
            </a:r>
          </a:p>
          <a:p>
            <a:pPr marL="457200" lvl="1" indent="0">
              <a:buNone/>
            </a:pPr>
            <a:r>
              <a:rPr lang="en-US" dirty="0" smtClean="0"/>
              <a:t>The interruption of a running task with the intent to execute another task and return to the interrupted task at a later time.</a:t>
            </a:r>
            <a:endParaRPr lang="en-US" dirty="0" smtClean="0"/>
          </a:p>
          <a:p>
            <a:r>
              <a:rPr lang="en-US" dirty="0" smtClean="0"/>
              <a:t>By controlling the scheduling of preemptions you can explore all possible schedules</a:t>
            </a:r>
          </a:p>
          <a:p>
            <a:r>
              <a:rPr lang="en-US" dirty="0" smtClean="0"/>
              <a:t>Certain optimizations can also be done to limit the exploration space.</a:t>
            </a:r>
          </a:p>
          <a:p>
            <a:r>
              <a:rPr lang="en-US" dirty="0" smtClean="0"/>
              <a:t>Alpaca uses the </a:t>
            </a:r>
            <a:r>
              <a:rPr lang="en-US" dirty="0"/>
              <a:t>MS </a:t>
            </a:r>
            <a:r>
              <a:rPr lang="en-US" dirty="0" err="1" smtClean="0"/>
              <a:t>ChessTool</a:t>
            </a:r>
            <a:r>
              <a:rPr lang="en-US" dirty="0" smtClean="0"/>
              <a:t> to run schedule and data race tests.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630811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Schedule Tests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Alpaca</a:t>
            </a:r>
            <a:r>
              <a:rPr lang="en-US" baseline="0" dirty="0" smtClean="0"/>
              <a:t> runs MChess in the background to instrument and explore preemption schedules</a:t>
            </a:r>
          </a:p>
          <a:p>
            <a:r>
              <a:rPr lang="en-US" baseline="0" dirty="0" smtClean="0"/>
              <a:t>Can be used to find common concurrency bugs</a:t>
            </a:r>
          </a:p>
          <a:p>
            <a:pPr lvl="1"/>
            <a:r>
              <a:rPr lang="en-US" dirty="0" smtClean="0"/>
              <a:t>Deadlocks</a:t>
            </a:r>
          </a:p>
        </p:txBody>
      </p:sp>
    </p:spTree>
    <p:extLst>
      <p:ext uri="{BB962C8B-B14F-4D97-AF65-F5344CB8AC3E}">
        <p14:creationId xmlns:p14="http://schemas.microsoft.com/office/powerpoint/2010/main" val="1049654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Create a Schedule</a:t>
            </a:r>
            <a:r>
              <a:rPr lang="en-US" baseline="0" dirty="0" smtClean="0"/>
              <a:t> 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648200" cy="4525963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US" dirty="0" smtClean="0"/>
              <a:t>Create test method that simulates a deadlock</a:t>
            </a:r>
          </a:p>
          <a:p>
            <a:pPr lvl="0"/>
            <a:r>
              <a:rPr lang="en-US" dirty="0" smtClean="0"/>
              <a:t>Mark the method as a schedule test using the attribute </a:t>
            </a:r>
            <a:r>
              <a:rPr lang="en-US" sz="2800" dirty="0" smtClean="0"/>
              <a:t>[</a:t>
            </a:r>
            <a:r>
              <a:rPr lang="en-US" sz="2800" dirty="0" err="1" smtClean="0">
                <a:solidFill>
                  <a:srgbClr val="2B91AF"/>
                </a:solidFill>
                <a:effectLst/>
              </a:rPr>
              <a:t>ScheduleTestMethod</a:t>
            </a:r>
            <a:r>
              <a:rPr lang="en-US" sz="2800" dirty="0" smtClean="0"/>
              <a:t>]</a:t>
            </a:r>
            <a:endParaRPr lang="en-US" sz="2800" dirty="0"/>
          </a:p>
          <a:p>
            <a:pPr lvl="0"/>
            <a:r>
              <a:rPr lang="en-US" dirty="0"/>
              <a:t>Build and refresh assembly in Alpaca</a:t>
            </a:r>
          </a:p>
          <a:p>
            <a:pPr lvl="0"/>
            <a:r>
              <a:rPr lang="en-US" dirty="0"/>
              <a:t>Run the test in Alpaca by right-clicking and selecting “Run </a:t>
            </a:r>
            <a:r>
              <a:rPr lang="en-US" dirty="0"/>
              <a:t>S</a:t>
            </a:r>
            <a:r>
              <a:rPr lang="en-US" dirty="0"/>
              <a:t>chedule Test”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105400" y="1747837"/>
            <a:ext cx="3733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/>
              <a:t>[</a:t>
            </a:r>
            <a:r>
              <a:rPr lang="en-US" dirty="0" err="1" smtClean="0">
                <a:solidFill>
                  <a:srgbClr val="2B91AF"/>
                </a:solidFill>
              </a:rPr>
              <a:t>ScheduleTestMethod</a:t>
            </a:r>
            <a:r>
              <a:rPr lang="en-US" dirty="0" smtClean="0"/>
              <a:t>]</a:t>
            </a:r>
            <a:br>
              <a:rPr lang="en-US" dirty="0" smtClean="0"/>
            </a:br>
            <a:r>
              <a:rPr lang="en-US" dirty="0" smtClean="0">
                <a:solidFill>
                  <a:srgbClr val="0000FF"/>
                </a:solidFill>
              </a:rPr>
              <a:t>public</a:t>
            </a:r>
            <a:r>
              <a:rPr lang="en-US" dirty="0" smtClean="0"/>
              <a:t> </a:t>
            </a:r>
            <a:r>
              <a:rPr lang="en-US" dirty="0" smtClean="0">
                <a:solidFill>
                  <a:srgbClr val="0000FF"/>
                </a:solidFill>
              </a:rPr>
              <a:t>void</a:t>
            </a:r>
            <a:r>
              <a:rPr lang="en-US" dirty="0" smtClean="0"/>
              <a:t> </a:t>
            </a:r>
            <a:r>
              <a:rPr lang="en-US" dirty="0" err="1" smtClean="0"/>
              <a:t>SimpleDeadlock</a:t>
            </a:r>
            <a:r>
              <a:rPr lang="en-US" dirty="0" smtClean="0"/>
              <a:t>()</a:t>
            </a:r>
            <a:br>
              <a:rPr lang="en-US" dirty="0" smtClean="0"/>
            </a:br>
            <a:r>
              <a:rPr lang="en-US" dirty="0" smtClean="0"/>
              <a:t>{</a:t>
            </a:r>
            <a:br>
              <a:rPr lang="en-US" dirty="0" smtClean="0"/>
            </a:br>
            <a:r>
              <a:rPr lang="en-US" dirty="0" smtClean="0"/>
              <a:t>    </a:t>
            </a:r>
            <a:r>
              <a:rPr lang="en-US" dirty="0" smtClean="0">
                <a:solidFill>
                  <a:srgbClr val="0000FF"/>
                </a:solidFill>
              </a:rPr>
              <a:t>object</a:t>
            </a:r>
            <a:r>
              <a:rPr lang="en-US" dirty="0" smtClean="0"/>
              <a:t> syncObj1 = </a:t>
            </a:r>
            <a:r>
              <a:rPr lang="en-US" dirty="0" smtClean="0">
                <a:solidFill>
                  <a:srgbClr val="0000FF"/>
                </a:solidFill>
              </a:rPr>
              <a:t>new</a:t>
            </a:r>
            <a:r>
              <a:rPr lang="en-US" dirty="0" smtClean="0"/>
              <a:t> </a:t>
            </a:r>
            <a:r>
              <a:rPr lang="en-US" dirty="0" smtClean="0">
                <a:solidFill>
                  <a:srgbClr val="0000FF"/>
                </a:solidFill>
              </a:rPr>
              <a:t>object</a:t>
            </a:r>
            <a:r>
              <a:rPr lang="en-US" dirty="0" smtClean="0"/>
              <a:t>();</a:t>
            </a:r>
            <a:br>
              <a:rPr lang="en-US" dirty="0" smtClean="0"/>
            </a:br>
            <a:r>
              <a:rPr lang="en-US" dirty="0" smtClean="0"/>
              <a:t>    </a:t>
            </a:r>
            <a:r>
              <a:rPr lang="en-US" dirty="0" smtClean="0">
                <a:solidFill>
                  <a:srgbClr val="0000FF"/>
                </a:solidFill>
              </a:rPr>
              <a:t>object</a:t>
            </a:r>
            <a:r>
              <a:rPr lang="en-US" dirty="0" smtClean="0"/>
              <a:t> syncObj2 = </a:t>
            </a:r>
            <a:r>
              <a:rPr lang="en-US" dirty="0" smtClean="0">
                <a:solidFill>
                  <a:srgbClr val="0000FF"/>
                </a:solidFill>
              </a:rPr>
              <a:t>new</a:t>
            </a:r>
            <a:r>
              <a:rPr lang="en-US" dirty="0" smtClean="0"/>
              <a:t> </a:t>
            </a:r>
            <a:r>
              <a:rPr lang="en-US" dirty="0" smtClean="0">
                <a:solidFill>
                  <a:srgbClr val="0000FF"/>
                </a:solidFill>
              </a:rPr>
              <a:t>object</a:t>
            </a:r>
            <a:r>
              <a:rPr lang="en-US" dirty="0" smtClean="0"/>
              <a:t>();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    </a:t>
            </a:r>
            <a:r>
              <a:rPr lang="en-US" dirty="0" err="1" smtClean="0">
                <a:solidFill>
                  <a:srgbClr val="2B91AF"/>
                </a:solidFill>
              </a:rPr>
              <a:t>Parallel</a:t>
            </a:r>
            <a:r>
              <a:rPr lang="en-US" dirty="0" err="1" smtClean="0"/>
              <a:t>.Invoke</a:t>
            </a:r>
            <a:r>
              <a:rPr lang="en-US" dirty="0" smtClean="0"/>
              <a:t>(</a:t>
            </a:r>
            <a:br>
              <a:rPr lang="en-US" dirty="0" smtClean="0"/>
            </a:br>
            <a:r>
              <a:rPr lang="en-US" dirty="0" smtClean="0"/>
              <a:t>        () =&gt; {</a:t>
            </a:r>
            <a:br>
              <a:rPr lang="en-US" dirty="0" smtClean="0"/>
            </a:br>
            <a:r>
              <a:rPr lang="en-US" dirty="0" smtClean="0"/>
              <a:t>            </a:t>
            </a:r>
            <a:r>
              <a:rPr lang="en-US" dirty="0" smtClean="0">
                <a:solidFill>
                  <a:srgbClr val="0000FF"/>
                </a:solidFill>
              </a:rPr>
              <a:t>lock</a:t>
            </a:r>
            <a:r>
              <a:rPr lang="en-US" dirty="0" smtClean="0"/>
              <a:t> (syncObj1)</a:t>
            </a:r>
            <a:br>
              <a:rPr lang="en-US" dirty="0" smtClean="0"/>
            </a:br>
            <a:r>
              <a:rPr lang="en-US" dirty="0" smtClean="0"/>
              <a:t>                </a:t>
            </a:r>
            <a:r>
              <a:rPr lang="en-US" dirty="0" smtClean="0">
                <a:solidFill>
                  <a:srgbClr val="0000FF"/>
                </a:solidFill>
              </a:rPr>
              <a:t>lock</a:t>
            </a:r>
            <a:r>
              <a:rPr lang="en-US" dirty="0" smtClean="0"/>
              <a:t> (syncObj2)</a:t>
            </a:r>
            <a:br>
              <a:rPr lang="en-US" dirty="0" smtClean="0"/>
            </a:br>
            <a:r>
              <a:rPr lang="en-US" dirty="0" smtClean="0"/>
              <a:t>                   </a:t>
            </a:r>
            <a:r>
              <a:rPr lang="en-US" dirty="0"/>
              <a:t> { </a:t>
            </a:r>
            <a:r>
              <a:rPr lang="en-US" dirty="0" smtClean="0"/>
              <a:t>}</a:t>
            </a:r>
            <a:br>
              <a:rPr lang="en-US" dirty="0" smtClean="0"/>
            </a:br>
            <a:r>
              <a:rPr lang="en-US" dirty="0" smtClean="0"/>
              <a:t>        },</a:t>
            </a:r>
            <a:br>
              <a:rPr lang="en-US" dirty="0" smtClean="0"/>
            </a:br>
            <a:r>
              <a:rPr lang="en-US" dirty="0" smtClean="0"/>
              <a:t>        () =&gt; {</a:t>
            </a:r>
            <a:br>
              <a:rPr lang="en-US" dirty="0" smtClean="0"/>
            </a:br>
            <a:r>
              <a:rPr lang="en-US" dirty="0" smtClean="0"/>
              <a:t>            </a:t>
            </a:r>
            <a:r>
              <a:rPr lang="en-US" dirty="0" smtClean="0">
                <a:solidFill>
                  <a:srgbClr val="0000FF"/>
                </a:solidFill>
              </a:rPr>
              <a:t>lock</a:t>
            </a:r>
            <a:r>
              <a:rPr lang="en-US" dirty="0" smtClean="0"/>
              <a:t> (syncObj2)</a:t>
            </a:r>
            <a:br>
              <a:rPr lang="en-US" dirty="0" smtClean="0"/>
            </a:br>
            <a:r>
              <a:rPr lang="en-US" dirty="0" smtClean="0"/>
              <a:t>                </a:t>
            </a:r>
            <a:r>
              <a:rPr lang="en-US" dirty="0" smtClean="0">
                <a:solidFill>
                  <a:srgbClr val="0000FF"/>
                </a:solidFill>
              </a:rPr>
              <a:t>lock</a:t>
            </a:r>
            <a:r>
              <a:rPr lang="en-US" dirty="0" smtClean="0"/>
              <a:t> (syncObj1)</a:t>
            </a:r>
            <a:br>
              <a:rPr lang="en-US" dirty="0" smtClean="0"/>
            </a:br>
            <a:r>
              <a:rPr lang="en-US" dirty="0" smtClean="0"/>
              <a:t>                   </a:t>
            </a:r>
            <a:r>
              <a:rPr lang="en-US" dirty="0"/>
              <a:t> { </a:t>
            </a:r>
            <a:r>
              <a:rPr lang="en-US" dirty="0" smtClean="0"/>
              <a:t>}</a:t>
            </a:r>
            <a:br>
              <a:rPr lang="en-US" dirty="0" smtClean="0"/>
            </a:br>
            <a:r>
              <a:rPr lang="en-US" dirty="0" smtClean="0"/>
              <a:t>        });</a:t>
            </a:r>
            <a:br>
              <a:rPr lang="en-US" dirty="0" smtClean="0"/>
            </a:br>
            <a:r>
              <a:rPr lang="en-US" dirty="0" smtClean="0"/>
              <a:t>}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509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Schedule Test Run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1" y="168427"/>
            <a:ext cx="8229599" cy="6558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val 3"/>
          <p:cNvSpPr/>
          <p:nvPr/>
        </p:nvSpPr>
        <p:spPr>
          <a:xfrm>
            <a:off x="5105400" y="1143000"/>
            <a:ext cx="1066800" cy="3810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6019800" y="609600"/>
            <a:ext cx="2362199" cy="7239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400800" y="1820346"/>
            <a:ext cx="1850956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Result = Deadlock</a:t>
            </a:r>
            <a:endParaRPr lang="en-US" dirty="0"/>
          </a:p>
        </p:txBody>
      </p:sp>
      <p:cxnSp>
        <p:nvCxnSpPr>
          <p:cNvPr id="9" name="Straight Arrow Connector 8"/>
          <p:cNvCxnSpPr>
            <a:stCxn id="7" idx="0"/>
            <a:endCxn id="6" idx="4"/>
          </p:cNvCxnSpPr>
          <p:nvPr/>
        </p:nvCxnSpPr>
        <p:spPr>
          <a:xfrm flipH="1" flipV="1">
            <a:off x="7200900" y="1333500"/>
            <a:ext cx="125378" cy="48684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7" idx="1"/>
            <a:endCxn id="4" idx="5"/>
          </p:cNvCxnSpPr>
          <p:nvPr/>
        </p:nvCxnSpPr>
        <p:spPr>
          <a:xfrm flipH="1" flipV="1">
            <a:off x="6015971" y="1468204"/>
            <a:ext cx="384829" cy="5368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6019800" y="3447498"/>
            <a:ext cx="2993833" cy="369332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err="1" smtClean="0"/>
              <a:t>Mchess</a:t>
            </a:r>
            <a:r>
              <a:rPr lang="en-US" dirty="0" smtClean="0"/>
              <a:t> is used to run the test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838201" y="3632164"/>
            <a:ext cx="2590800" cy="1754326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Chess results: notifications, warnings, errors are displayed here. MChess can detect multiple errors for a given run.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6675244" y="5546972"/>
            <a:ext cx="2390775" cy="1200329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Chess Error stream:</a:t>
            </a:r>
          </a:p>
          <a:p>
            <a:r>
              <a:rPr lang="en-US" dirty="0" smtClean="0"/>
              <a:t>Displays progress as chess explores schedules.</a:t>
            </a:r>
          </a:p>
        </p:txBody>
      </p:sp>
    </p:spTree>
    <p:extLst>
      <p:ext uri="{BB962C8B-B14F-4D97-AF65-F5344CB8AC3E}">
        <p14:creationId xmlns:p14="http://schemas.microsoft.com/office/powerpoint/2010/main" val="117514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Finding the Deadlock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Alpaca</a:t>
            </a:r>
            <a:r>
              <a:rPr lang="en-US" baseline="0" dirty="0" smtClean="0"/>
              <a:t> also exposes features of MChess</a:t>
            </a:r>
          </a:p>
          <a:p>
            <a:pPr lvl="1"/>
            <a:r>
              <a:rPr lang="en-US" dirty="0" smtClean="0"/>
              <a:t>Run</a:t>
            </a:r>
            <a:r>
              <a:rPr lang="en-US" baseline="0" dirty="0" smtClean="0"/>
              <a:t> MChess again with the same schedule that found an error with Tracing to enable more diagnostics</a:t>
            </a:r>
          </a:p>
          <a:p>
            <a:pPr lvl="1"/>
            <a:r>
              <a:rPr lang="en-US" baseline="0" dirty="0" smtClean="0"/>
              <a:t>Can view the operations that occurred in the schedule in the code using Concurrency Explorer</a:t>
            </a:r>
          </a:p>
        </p:txBody>
      </p:sp>
    </p:spTree>
    <p:extLst>
      <p:ext uri="{BB962C8B-B14F-4D97-AF65-F5344CB8AC3E}">
        <p14:creationId xmlns:p14="http://schemas.microsoft.com/office/powerpoint/2010/main" val="3989232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Run Deadlock</a:t>
            </a:r>
            <a:r>
              <a:rPr lang="en-US" baseline="0" dirty="0" smtClean="0"/>
              <a:t>ed Schedule with Tracing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In the “Task Results” tab, right click the “</a:t>
            </a:r>
            <a:r>
              <a:rPr lang="en-US" dirty="0" err="1" smtClean="0"/>
              <a:t>E|Deadlock</a:t>
            </a:r>
            <a:r>
              <a:rPr lang="en-US" dirty="0" smtClean="0"/>
              <a:t>” result item from the Chess Results grid</a:t>
            </a:r>
          </a:p>
          <a:p>
            <a:pPr lvl="1"/>
            <a:r>
              <a:rPr lang="en-US" dirty="0" smtClean="0"/>
              <a:t>This is not the same as the one from the task list</a:t>
            </a:r>
          </a:p>
          <a:p>
            <a:r>
              <a:rPr lang="en-US" dirty="0" smtClean="0"/>
              <a:t>Click “Repro Deadlock with Tracing”</a:t>
            </a:r>
          </a:p>
          <a:p>
            <a:pPr lvl="1"/>
            <a:r>
              <a:rPr lang="en-US" dirty="0" smtClean="0"/>
              <a:t>Note other options here for debugging ;-)</a:t>
            </a:r>
          </a:p>
          <a:p>
            <a:r>
              <a:rPr lang="en-US" dirty="0" smtClean="0"/>
              <a:t>The test will run with MChess again and return with another Deadlock result.</a:t>
            </a:r>
            <a:r>
              <a:rPr lang="en-US" baseline="0" dirty="0" smtClean="0"/>
              <a:t> Only this time just the schedule that produced the deadlock will be instrumented.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399513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400" kern="1200" baseline="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Open Schedule in Concurrency Explorer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Right-click the new </a:t>
            </a:r>
            <a:r>
              <a:rPr lang="en-US" dirty="0" err="1" smtClean="0"/>
              <a:t>E|Deadlock</a:t>
            </a:r>
            <a:r>
              <a:rPr lang="en-US" dirty="0" smtClean="0"/>
              <a:t> row</a:t>
            </a:r>
            <a:r>
              <a:rPr lang="en-US" baseline="0" dirty="0" smtClean="0"/>
              <a:t> in the run that had tracing enabled</a:t>
            </a:r>
          </a:p>
          <a:p>
            <a:r>
              <a:rPr lang="en-US" baseline="0" dirty="0" smtClean="0"/>
              <a:t>Select “View in Concurrency Explorer”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" r="77188" b="58104"/>
          <a:stretch/>
        </p:blipFill>
        <p:spPr bwMode="auto">
          <a:xfrm>
            <a:off x="3506394" y="3200400"/>
            <a:ext cx="5637606" cy="3795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6325197" y="5715000"/>
            <a:ext cx="2133003" cy="7620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325197" y="4958227"/>
            <a:ext cx="2710037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Only one schedule was run</a:t>
            </a:r>
            <a:endParaRPr lang="en-US" dirty="0"/>
          </a:p>
        </p:txBody>
      </p:sp>
      <p:cxnSp>
        <p:nvCxnSpPr>
          <p:cNvPr id="7" name="Straight Arrow Connector 6"/>
          <p:cNvCxnSpPr>
            <a:endCxn id="4" idx="0"/>
          </p:cNvCxnSpPr>
          <p:nvPr/>
        </p:nvCxnSpPr>
        <p:spPr>
          <a:xfrm flipH="1">
            <a:off x="7391699" y="5327559"/>
            <a:ext cx="288516" cy="38744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1676400" y="3200400"/>
            <a:ext cx="2286000" cy="175782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3299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View</a:t>
            </a:r>
            <a:r>
              <a:rPr lang="en-US" baseline="0" dirty="0" smtClean="0"/>
              <a:t> Deadlock in </a:t>
            </a:r>
            <a:r>
              <a:rPr lang="en-US" dirty="0" smtClean="0"/>
              <a:t>Concurrency</a:t>
            </a:r>
            <a:r>
              <a:rPr lang="en-US" baseline="0" dirty="0" smtClean="0"/>
              <a:t> Explorer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678180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When opening the Concurrency Explorer (CE) from a deadlocked schedule it automatically opens the “All Events” window.</a:t>
            </a:r>
          </a:p>
          <a:p>
            <a:r>
              <a:rPr lang="en-US" dirty="0" smtClean="0"/>
              <a:t>By clicking on the orange “Preemption” item you see where the first thread preempts just before obtaining the 2</a:t>
            </a:r>
            <a:r>
              <a:rPr lang="en-US" baseline="30000" dirty="0" smtClean="0"/>
              <a:t>nd</a:t>
            </a:r>
            <a:r>
              <a:rPr lang="en-US" dirty="0" smtClean="0"/>
              <a:t> lock.</a:t>
            </a:r>
          </a:p>
          <a:p>
            <a:r>
              <a:rPr lang="en-US" dirty="0" smtClean="0"/>
              <a:t>Clicking next on the 2</a:t>
            </a:r>
            <a:r>
              <a:rPr lang="en-US" baseline="30000" dirty="0" smtClean="0"/>
              <a:t>nd</a:t>
            </a:r>
            <a:r>
              <a:rPr lang="en-US" dirty="0" smtClean="0"/>
              <a:t> thread’s last instruction (text in orange) you see the 2</a:t>
            </a:r>
            <a:r>
              <a:rPr lang="en-US" baseline="30000" dirty="0" smtClean="0"/>
              <a:t>nd</a:t>
            </a:r>
            <a:r>
              <a:rPr lang="en-US" dirty="0" smtClean="0"/>
              <a:t> thread preempted just before </a:t>
            </a:r>
            <a:r>
              <a:rPr lang="en-US" dirty="0" err="1" smtClean="0"/>
              <a:t>optaining</a:t>
            </a:r>
            <a:r>
              <a:rPr lang="en-US" dirty="0" smtClean="0"/>
              <a:t> it’s 2</a:t>
            </a:r>
            <a:r>
              <a:rPr lang="en-US" baseline="30000" dirty="0" smtClean="0"/>
              <a:t>nd</a:t>
            </a:r>
            <a:r>
              <a:rPr lang="en-US" dirty="0" smtClean="0"/>
              <a:t> lock.</a:t>
            </a:r>
          </a:p>
          <a:p>
            <a:r>
              <a:rPr lang="en-US" dirty="0" smtClean="0"/>
              <a:t>Both threads are waiting on the lock for which the other thread has obtained.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1524000"/>
            <a:ext cx="1647825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8380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Create a</a:t>
            </a:r>
            <a:r>
              <a:rPr lang="en-US" baseline="0" dirty="0" smtClean="0"/>
              <a:t> test class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test class is</a:t>
            </a:r>
            <a:r>
              <a:rPr lang="en-US" baseline="0" dirty="0" smtClean="0"/>
              <a:t> just any class that contains test methods</a:t>
            </a:r>
            <a:endParaRPr lang="en-US" dirty="0" smtClean="0"/>
          </a:p>
          <a:p>
            <a:r>
              <a:rPr lang="en-US" dirty="0" smtClean="0"/>
              <a:t>Requirements:</a:t>
            </a:r>
          </a:p>
          <a:p>
            <a:pPr lvl="1"/>
            <a:r>
              <a:rPr lang="en-US" dirty="0" smtClean="0"/>
              <a:t>Public</a:t>
            </a:r>
          </a:p>
          <a:p>
            <a:pPr lvl="1"/>
            <a:r>
              <a:rPr lang="en-US" dirty="0" smtClean="0"/>
              <a:t>Non-static</a:t>
            </a:r>
          </a:p>
          <a:p>
            <a:pPr lvl="1"/>
            <a:r>
              <a:rPr lang="en-US" dirty="0" smtClean="0"/>
              <a:t>Public, empty constructor</a:t>
            </a:r>
          </a:p>
          <a:p>
            <a:pPr lvl="2"/>
            <a:r>
              <a:rPr lang="en-US" dirty="0" smtClean="0"/>
              <a:t>In</a:t>
            </a:r>
            <a:r>
              <a:rPr lang="en-US" baseline="0" dirty="0" smtClean="0"/>
              <a:t> C#, if no explicit constructor is specified, an empty </a:t>
            </a:r>
            <a:r>
              <a:rPr lang="en-US" baseline="0" dirty="0" err="1" smtClean="0"/>
              <a:t>ctor</a:t>
            </a:r>
            <a:r>
              <a:rPr lang="en-US" baseline="0" dirty="0" smtClean="0"/>
              <a:t> is automatically generated for the class.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3618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Concurrency Explorer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3366"/>
            <a:ext cx="8229600" cy="4525963"/>
          </a:xfrm>
        </p:spPr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49" t="28066" r="64417" b="27050"/>
          <a:stretch/>
        </p:blipFill>
        <p:spPr bwMode="auto">
          <a:xfrm>
            <a:off x="0" y="1242145"/>
            <a:ext cx="9144000" cy="5209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1769" y="990600"/>
            <a:ext cx="8240461" cy="3693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Clicking the Preemption row -&gt; The line where the preemption occurred is highlighted</a:t>
            </a:r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1447800" y="1359932"/>
            <a:ext cx="76200" cy="175843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3810000" y="1339240"/>
            <a:ext cx="381000" cy="30745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32104" y="6273276"/>
            <a:ext cx="7424340" cy="3693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Clicking the last event -&gt; The line where the deadlock occurred is highlighted</a:t>
            </a:r>
            <a:endParaRPr lang="en-US" dirty="0"/>
          </a:p>
        </p:txBody>
      </p:sp>
      <p:cxnSp>
        <p:nvCxnSpPr>
          <p:cNvPr id="11" name="Straight Arrow Connector 10"/>
          <p:cNvCxnSpPr/>
          <p:nvPr/>
        </p:nvCxnSpPr>
        <p:spPr>
          <a:xfrm flipH="1" flipV="1">
            <a:off x="838200" y="3847130"/>
            <a:ext cx="1143000" cy="24261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5105400" y="4566166"/>
            <a:ext cx="228600" cy="170711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477001" y="2741660"/>
            <a:ext cx="2438400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Stack trace of last selected event for the thread</a:t>
            </a:r>
            <a:endParaRPr lang="en-US" dirty="0"/>
          </a:p>
        </p:txBody>
      </p:sp>
      <p:cxnSp>
        <p:nvCxnSpPr>
          <p:cNvPr id="16" name="Straight Arrow Connector 15"/>
          <p:cNvCxnSpPr/>
          <p:nvPr/>
        </p:nvCxnSpPr>
        <p:spPr>
          <a:xfrm flipH="1">
            <a:off x="7086600" y="3664990"/>
            <a:ext cx="609601" cy="15107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14" idx="1"/>
          </p:cNvCxnSpPr>
          <p:nvPr/>
        </p:nvCxnSpPr>
        <p:spPr>
          <a:xfrm flipH="1">
            <a:off x="3810001" y="3203325"/>
            <a:ext cx="2667000" cy="197244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3295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Fix the Deadlock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Fix the deadlock by swapping the order of lock acquisition for one of the threads.</a:t>
            </a:r>
          </a:p>
          <a:p>
            <a:r>
              <a:rPr lang="en-US" dirty="0" smtClean="0"/>
              <a:t>Run</a:t>
            </a:r>
            <a:r>
              <a:rPr lang="en-US" baseline="0" dirty="0" smtClean="0"/>
              <a:t> the test again.</a:t>
            </a:r>
          </a:p>
          <a:p>
            <a:r>
              <a:rPr lang="en-US" baseline="0" dirty="0" smtClean="0"/>
              <a:t>The test should now pass.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9967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Race Tests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Data Race: When two concurrent threads access the same memory location and one of the accesses is a write</a:t>
            </a:r>
          </a:p>
          <a:p>
            <a:r>
              <a:rPr lang="en-US" dirty="0" smtClean="0"/>
              <a:t>Notice</a:t>
            </a:r>
            <a:r>
              <a:rPr lang="en-US" baseline="0" dirty="0" smtClean="0"/>
              <a:t> the warning given by </a:t>
            </a:r>
            <a:r>
              <a:rPr lang="en-US" baseline="0" dirty="0" err="1" smtClean="0"/>
              <a:t>Mchess</a:t>
            </a:r>
            <a:r>
              <a:rPr lang="en-US" baseline="0" dirty="0" smtClean="0"/>
              <a:t> when we ran the previous </a:t>
            </a:r>
            <a:r>
              <a:rPr lang="en-US" dirty="0"/>
              <a:t>schedule </a:t>
            </a:r>
            <a:r>
              <a:rPr lang="en-US" dirty="0" smtClean="0"/>
              <a:t>test:</a:t>
            </a:r>
            <a:r>
              <a:rPr lang="en-US" dirty="0"/>
              <a:t/>
            </a:r>
            <a:br>
              <a:rPr lang="en-US" dirty="0"/>
            </a:br>
            <a:r>
              <a:rPr lang="en-US" sz="2000" dirty="0"/>
              <a:t>WARNING: Race Detection Disabled. Races May Hide </a:t>
            </a:r>
            <a:r>
              <a:rPr lang="en-US" sz="2000" dirty="0" smtClean="0"/>
              <a:t>Bugs.</a:t>
            </a:r>
            <a:endParaRPr lang="en-US" dirty="0"/>
          </a:p>
          <a:p>
            <a:r>
              <a:rPr lang="en-US" dirty="0" smtClean="0"/>
              <a:t>When data race detection is enabled </a:t>
            </a:r>
            <a:r>
              <a:rPr lang="en-US" dirty="0" err="1" smtClean="0"/>
              <a:t>Mchess</a:t>
            </a:r>
            <a:r>
              <a:rPr lang="en-US" dirty="0" smtClean="0"/>
              <a:t> verifies that preempted threads don’t cause a data race</a:t>
            </a:r>
          </a:p>
          <a:p>
            <a:r>
              <a:rPr lang="en-US" dirty="0" smtClean="0"/>
              <a:t>Same number of schedules explored</a:t>
            </a:r>
            <a:r>
              <a:rPr lang="en-US" baseline="0" dirty="0" smtClean="0"/>
              <a:t> as a regular Schedule Test</a:t>
            </a:r>
          </a:p>
        </p:txBody>
      </p:sp>
    </p:spTree>
    <p:extLst>
      <p:ext uri="{BB962C8B-B14F-4D97-AF65-F5344CB8AC3E}">
        <p14:creationId xmlns:p14="http://schemas.microsoft.com/office/powerpoint/2010/main" val="3422367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aseline="0" dirty="0" smtClean="0"/>
              <a:t>Create a Test With a Data Race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962399"/>
          </a:xfrm>
        </p:spPr>
        <p:txBody>
          <a:bodyPr>
            <a:normAutofit/>
          </a:bodyPr>
          <a:lstStyle/>
          <a:p>
            <a:r>
              <a:rPr lang="en-US" dirty="0" smtClean="0"/>
              <a:t>Create a basic data race test where two threads</a:t>
            </a:r>
            <a:r>
              <a:rPr lang="en-US" baseline="0" dirty="0" smtClean="0"/>
              <a:t> read/write to the same shared variable</a:t>
            </a:r>
          </a:p>
          <a:p>
            <a:r>
              <a:rPr lang="en-US" dirty="0" smtClean="0"/>
              <a:t>Mark the </a:t>
            </a:r>
            <a:r>
              <a:rPr lang="en-US" dirty="0"/>
              <a:t>test with the [</a:t>
            </a:r>
            <a:r>
              <a:rPr lang="en-US" dirty="0" err="1">
                <a:solidFill>
                  <a:srgbClr val="2B91AF"/>
                </a:solidFill>
              </a:rPr>
              <a:t>DataRaceTestMethod</a:t>
            </a:r>
            <a:r>
              <a:rPr lang="en-US" dirty="0"/>
              <a:t>]</a:t>
            </a:r>
            <a:br>
              <a:rPr lang="en-US" dirty="0"/>
            </a:br>
            <a:r>
              <a:rPr lang="en-US" dirty="0" smtClean="0"/>
              <a:t>attribute</a:t>
            </a:r>
            <a:endParaRPr lang="en-US" baseline="0" dirty="0" smtClean="0"/>
          </a:p>
          <a:p>
            <a:r>
              <a:rPr lang="en-US" dirty="0" smtClean="0"/>
              <a:t>Run the test in Alpaca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872161" y="3810000"/>
            <a:ext cx="2917145" cy="286232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/>
              <a:t>[</a:t>
            </a:r>
            <a:r>
              <a:rPr lang="en-US" dirty="0" err="1">
                <a:solidFill>
                  <a:srgbClr val="2B91AF"/>
                </a:solidFill>
              </a:rPr>
              <a:t>DataRaceTestMethod</a:t>
            </a:r>
            <a:r>
              <a:rPr lang="en-US" dirty="0"/>
              <a:t>]</a:t>
            </a:r>
            <a:br>
              <a:rPr lang="en-US" dirty="0"/>
            </a:br>
            <a:r>
              <a:rPr lang="en-US" dirty="0">
                <a:solidFill>
                  <a:srgbClr val="0000FF"/>
                </a:solidFill>
              </a:rPr>
              <a:t>public</a:t>
            </a:r>
            <a:r>
              <a:rPr lang="en-US" dirty="0"/>
              <a:t> </a:t>
            </a:r>
            <a:r>
              <a:rPr lang="en-US" dirty="0">
                <a:solidFill>
                  <a:srgbClr val="0000FF"/>
                </a:solidFill>
              </a:rPr>
              <a:t>void</a:t>
            </a:r>
            <a:r>
              <a:rPr lang="en-US" dirty="0"/>
              <a:t> </a:t>
            </a:r>
            <a:r>
              <a:rPr lang="en-US" dirty="0" err="1"/>
              <a:t>SimpleDataRace</a:t>
            </a:r>
            <a:r>
              <a:rPr lang="en-US" dirty="0"/>
              <a:t>()</a:t>
            </a:r>
            <a:br>
              <a:rPr lang="en-US" dirty="0"/>
            </a:br>
            <a:r>
              <a:rPr lang="en-US" dirty="0"/>
              <a:t>{</a:t>
            </a:r>
            <a:br>
              <a:rPr lang="en-US" dirty="0"/>
            </a:br>
            <a:r>
              <a:rPr lang="en-US" dirty="0"/>
              <a:t>    </a:t>
            </a:r>
            <a:r>
              <a:rPr lang="en-US" dirty="0" err="1">
                <a:solidFill>
                  <a:srgbClr val="0000FF"/>
                </a:solidFill>
              </a:rPr>
              <a:t>int</a:t>
            </a:r>
            <a:r>
              <a:rPr lang="en-US" dirty="0"/>
              <a:t> </a:t>
            </a:r>
            <a:r>
              <a:rPr lang="en-US" dirty="0" err="1"/>
              <a:t>cnt</a:t>
            </a:r>
            <a:r>
              <a:rPr lang="en-US" dirty="0"/>
              <a:t> = 0;</a:t>
            </a:r>
            <a:br>
              <a:rPr lang="en-US" dirty="0"/>
            </a:br>
            <a:r>
              <a:rPr lang="en-US" dirty="0"/>
              <a:t>    </a:t>
            </a:r>
            <a:r>
              <a:rPr lang="en-US" dirty="0" err="1">
                <a:solidFill>
                  <a:srgbClr val="2B91AF"/>
                </a:solidFill>
              </a:rPr>
              <a:t>Parallel</a:t>
            </a:r>
            <a:r>
              <a:rPr lang="en-US" dirty="0" err="1"/>
              <a:t>.Invoke</a:t>
            </a:r>
            <a:r>
              <a:rPr lang="en-US" dirty="0"/>
              <a:t>(</a:t>
            </a:r>
            <a:br>
              <a:rPr lang="en-US" dirty="0"/>
            </a:br>
            <a:r>
              <a:rPr lang="en-US" dirty="0"/>
              <a:t>        () =&gt; </a:t>
            </a:r>
            <a:r>
              <a:rPr lang="en-US" dirty="0" err="1"/>
              <a:t>cnt</a:t>
            </a:r>
            <a:r>
              <a:rPr lang="en-US" dirty="0"/>
              <a:t>++,</a:t>
            </a:r>
            <a:br>
              <a:rPr lang="en-US" dirty="0"/>
            </a:br>
            <a:r>
              <a:rPr lang="en-US" dirty="0"/>
              <a:t>        () =&gt; </a:t>
            </a:r>
            <a:r>
              <a:rPr lang="en-US" dirty="0" err="1"/>
              <a:t>cnt</a:t>
            </a:r>
            <a:r>
              <a:rPr lang="en-US" dirty="0"/>
              <a:t>++</a:t>
            </a:r>
            <a:br>
              <a:rPr lang="en-US" dirty="0"/>
            </a:br>
            <a:r>
              <a:rPr lang="en-US" dirty="0"/>
              <a:t>        );</a:t>
            </a:r>
            <a:br>
              <a:rPr lang="en-US" dirty="0"/>
            </a:br>
            <a:r>
              <a:rPr lang="en-US" dirty="0"/>
              <a:t>    </a:t>
            </a:r>
            <a:r>
              <a:rPr lang="en-US" dirty="0" err="1">
                <a:solidFill>
                  <a:srgbClr val="2B91AF"/>
                </a:solidFill>
              </a:rPr>
              <a:t>Assert</a:t>
            </a:r>
            <a:r>
              <a:rPr lang="en-US" dirty="0" err="1"/>
              <a:t>.AreEqual</a:t>
            </a:r>
            <a:r>
              <a:rPr lang="en-US" dirty="0"/>
              <a:t>(2, </a:t>
            </a:r>
            <a:r>
              <a:rPr lang="en-US" dirty="0" err="1"/>
              <a:t>cnt</a:t>
            </a:r>
            <a:r>
              <a:rPr lang="en-US" dirty="0"/>
              <a:t>);</a:t>
            </a:r>
            <a:br>
              <a:rPr lang="en-US" dirty="0"/>
            </a:br>
            <a:r>
              <a:rPr lang="en-US" dirty="0" smtClean="0"/>
              <a:t>}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9988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View The</a:t>
            </a:r>
            <a:r>
              <a:rPr lang="en-US" baseline="0" dirty="0" smtClean="0"/>
              <a:t> Data Race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Rerun the </a:t>
            </a:r>
            <a:r>
              <a:rPr lang="en-US" dirty="0" err="1" smtClean="0"/>
              <a:t>erroring</a:t>
            </a:r>
            <a:r>
              <a:rPr lang="en-US" baseline="0" dirty="0" smtClean="0"/>
              <a:t> schedule by right-clicking on [one of] the data race Chess errors and clicking “Repro</a:t>
            </a:r>
            <a:r>
              <a:rPr lang="en-US" dirty="0" smtClean="0"/>
              <a:t> Race Rx with Tracing”</a:t>
            </a:r>
          </a:p>
          <a:p>
            <a:r>
              <a:rPr lang="en-US" dirty="0" smtClean="0"/>
              <a:t>After this test finishes, right-click the R1 row and click “View Race with Concurrency Explorer”</a:t>
            </a:r>
          </a:p>
        </p:txBody>
      </p:sp>
    </p:spTree>
    <p:extLst>
      <p:ext uri="{BB962C8B-B14F-4D97-AF65-F5344CB8AC3E}">
        <p14:creationId xmlns:p14="http://schemas.microsoft.com/office/powerpoint/2010/main" val="3388721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Race in Concurrency Explorer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5575" y="1981200"/>
            <a:ext cx="6448425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95275" y="1371600"/>
            <a:ext cx="5098127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Each color represents a different thread’s operations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95275" y="2510135"/>
            <a:ext cx="1650388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Thread 1: Write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95275" y="4800600"/>
            <a:ext cx="1597873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Thread 2: Read</a:t>
            </a:r>
            <a:endParaRPr lang="en-US" dirty="0"/>
          </a:p>
        </p:txBody>
      </p:sp>
      <p:cxnSp>
        <p:nvCxnSpPr>
          <p:cNvPr id="8" name="Straight Arrow Connector 7"/>
          <p:cNvCxnSpPr>
            <a:stCxn id="5" idx="3"/>
          </p:cNvCxnSpPr>
          <p:nvPr/>
        </p:nvCxnSpPr>
        <p:spPr>
          <a:xfrm>
            <a:off x="1945663" y="2694801"/>
            <a:ext cx="1330937" cy="81039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3962400" y="1740932"/>
            <a:ext cx="0" cy="113853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5" idx="3"/>
          </p:cNvCxnSpPr>
          <p:nvPr/>
        </p:nvCxnSpPr>
        <p:spPr>
          <a:xfrm>
            <a:off x="1945663" y="2694801"/>
            <a:ext cx="3447739" cy="126759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7" idx="3"/>
          </p:cNvCxnSpPr>
          <p:nvPr/>
        </p:nvCxnSpPr>
        <p:spPr>
          <a:xfrm flipV="1">
            <a:off x="1893148" y="4114800"/>
            <a:ext cx="1383452" cy="8704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7" idx="3"/>
          </p:cNvCxnSpPr>
          <p:nvPr/>
        </p:nvCxnSpPr>
        <p:spPr>
          <a:xfrm flipV="1">
            <a:off x="1893148" y="4114800"/>
            <a:ext cx="5498252" cy="8704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7823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Chess Tests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The </a:t>
            </a:r>
            <a:r>
              <a:rPr lang="en-US" dirty="0" err="1" smtClean="0">
                <a:solidFill>
                  <a:srgbClr val="2B91AF"/>
                </a:solidFill>
              </a:rPr>
              <a:t>ScheduleTestMethod</a:t>
            </a:r>
            <a:r>
              <a:rPr lang="en-US" dirty="0" smtClean="0">
                <a:solidFill>
                  <a:srgbClr val="2B91AF"/>
                </a:solidFill>
              </a:rPr>
              <a:t> </a:t>
            </a:r>
            <a:r>
              <a:rPr lang="en-US" dirty="0" smtClean="0"/>
              <a:t>and </a:t>
            </a:r>
            <a:r>
              <a:rPr lang="en-US" dirty="0" err="1" smtClean="0">
                <a:solidFill>
                  <a:srgbClr val="2B91AF"/>
                </a:solidFill>
              </a:rPr>
              <a:t>DataRaceTestMethod</a:t>
            </a:r>
            <a:r>
              <a:rPr lang="en-US" dirty="0" smtClean="0">
                <a:solidFill>
                  <a:srgbClr val="2B91AF"/>
                </a:solidFill>
              </a:rPr>
              <a:t> </a:t>
            </a:r>
            <a:r>
              <a:rPr lang="en-US" dirty="0" smtClean="0"/>
              <a:t>attributes are just abstractions of the attributes available to create a test that runs using MChess.</a:t>
            </a:r>
          </a:p>
          <a:p>
            <a:r>
              <a:rPr lang="en-US" dirty="0" smtClean="0"/>
              <a:t>Namespace: </a:t>
            </a:r>
            <a:r>
              <a:rPr lang="en-US" sz="2600" dirty="0" err="1" smtClean="0">
                <a:latin typeface="Courier New" pitchFamily="49" charset="0"/>
                <a:cs typeface="Courier New" pitchFamily="49" charset="0"/>
              </a:rPr>
              <a:t>Microsoft.Concurrency.TestTools.UnitTesting.Chess</a:t>
            </a:r>
            <a:endParaRPr lang="en-US" sz="3300" dirty="0" smtClean="0"/>
          </a:p>
          <a:p>
            <a:r>
              <a:rPr lang="en-US" dirty="0" smtClean="0"/>
              <a:t>There is some documentation already via </a:t>
            </a:r>
            <a:r>
              <a:rPr lang="en-US" dirty="0" err="1" smtClean="0"/>
              <a:t>intellisense</a:t>
            </a:r>
            <a:r>
              <a:rPr lang="en-US" dirty="0" smtClean="0"/>
              <a:t> in Visual Studio.</a:t>
            </a:r>
          </a:p>
          <a:p>
            <a:r>
              <a:rPr lang="en-US" dirty="0" smtClean="0"/>
              <a:t>Note</a:t>
            </a:r>
            <a:r>
              <a:rPr lang="en-US" baseline="0" dirty="0" smtClean="0"/>
              <a:t> an MChess test is for managed code only. Thus the attribute is simply </a:t>
            </a:r>
            <a:r>
              <a:rPr lang="en-US" dirty="0" err="1" smtClean="0">
                <a:solidFill>
                  <a:srgbClr val="2B91AF"/>
                </a:solidFill>
              </a:rPr>
              <a:t>ChessTestMethod</a:t>
            </a:r>
            <a:r>
              <a:rPr lang="en-US" dirty="0"/>
              <a:t> </a:t>
            </a:r>
            <a:r>
              <a:rPr lang="en-US" dirty="0" smtClean="0"/>
              <a:t>s</a:t>
            </a:r>
            <a:r>
              <a:rPr lang="en-US" dirty="0" smtClean="0"/>
              <a:t>ince the ‘M’ is implied.</a:t>
            </a:r>
          </a:p>
          <a:p>
            <a:r>
              <a:rPr lang="en-US" dirty="0" smtClean="0"/>
              <a:t>We’ll just provide a pretty complex example of an MChess test.</a:t>
            </a:r>
          </a:p>
        </p:txBody>
      </p:sp>
    </p:spTree>
    <p:extLst>
      <p:ext uri="{BB962C8B-B14F-4D97-AF65-F5344CB8AC3E}">
        <p14:creationId xmlns:p14="http://schemas.microsoft.com/office/powerpoint/2010/main" val="3896057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MChess</a:t>
            </a:r>
            <a:r>
              <a:rPr lang="en-US" baseline="0" dirty="0" smtClean="0"/>
              <a:t> Test Sample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1"/>
            <a:ext cx="8686800" cy="228600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1:[</a:t>
            </a:r>
            <a:r>
              <a:rPr lang="en-US" dirty="0" err="1" smtClean="0">
                <a:solidFill>
                  <a:srgbClr val="2B91AF"/>
                </a:solidFill>
                <a:latin typeface="Courier New" pitchFamily="49" charset="0"/>
                <a:cs typeface="Courier New" pitchFamily="49" charset="0"/>
              </a:rPr>
              <a:t>ChessTestMethod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()]</a:t>
            </a:r>
            <a:br>
              <a:rPr lang="en-US" dirty="0">
                <a:latin typeface="Courier New" pitchFamily="49" charset="0"/>
                <a:cs typeface="Courier New" pitchFamily="49" charset="0"/>
              </a:rPr>
            </a:br>
            <a:r>
              <a:rPr lang="en-US" dirty="0" smtClean="0">
                <a:latin typeface="Courier New" pitchFamily="49" charset="0"/>
                <a:cs typeface="Courier New" pitchFamily="49" charset="0"/>
              </a:rPr>
              <a:t>2:[</a:t>
            </a:r>
            <a:r>
              <a:rPr lang="en-US" dirty="0" err="1">
                <a:solidFill>
                  <a:srgbClr val="2B91AF"/>
                </a:solidFill>
                <a:latin typeface="Courier New" pitchFamily="49" charset="0"/>
                <a:cs typeface="Courier New" pitchFamily="49" charset="0"/>
              </a:rPr>
              <a:t>ChessTestContext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(</a:t>
            </a:r>
            <a:br>
              <a:rPr lang="en-US" dirty="0">
                <a:latin typeface="Courier New" pitchFamily="49" charset="0"/>
                <a:cs typeface="Courier New" pitchFamily="49" charset="0"/>
              </a:rPr>
            </a:br>
            <a:r>
              <a:rPr lang="en-US" dirty="0" smtClean="0">
                <a:latin typeface="Courier New" pitchFamily="49" charset="0"/>
                <a:cs typeface="Courier New" pitchFamily="49" charset="0"/>
              </a:rPr>
              <a:t>3: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    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PreemptAllAccesses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 = </a:t>
            </a:r>
            <a:r>
              <a:rPr lang="en-US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true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dirty="0">
                <a:latin typeface="Courier New" pitchFamily="49" charset="0"/>
                <a:cs typeface="Courier New" pitchFamily="49" charset="0"/>
              </a:rPr>
            </a:br>
            <a:r>
              <a:rPr lang="en-US" dirty="0" smtClean="0">
                <a:latin typeface="Courier New" pitchFamily="49" charset="0"/>
                <a:cs typeface="Courier New" pitchFamily="49" charset="0"/>
              </a:rPr>
              <a:t>4: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    , 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ExtraCommandLineArgs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 = </a:t>
            </a:r>
            <a:r>
              <a:rPr lang="en-US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new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[]{</a:t>
            </a:r>
            <a:br>
              <a:rPr lang="en-US" dirty="0">
                <a:latin typeface="Courier New" pitchFamily="49" charset="0"/>
                <a:cs typeface="Courier New" pitchFamily="49" charset="0"/>
              </a:rPr>
            </a:br>
            <a:r>
              <a:rPr lang="en-US" dirty="0" smtClean="0">
                <a:latin typeface="Courier New" pitchFamily="49" charset="0"/>
                <a:cs typeface="Courier New" pitchFamily="49" charset="0"/>
              </a:rPr>
              <a:t>5: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        </a:t>
            </a:r>
            <a:r>
              <a:rPr lang="en-US" dirty="0">
                <a:solidFill>
                  <a:srgbClr val="A31515"/>
                </a:solidFill>
                <a:latin typeface="Courier New" pitchFamily="49" charset="0"/>
                <a:cs typeface="Courier New" pitchFamily="49" charset="0"/>
              </a:rPr>
              <a:t>"/</a:t>
            </a:r>
            <a:r>
              <a:rPr lang="en-US" dirty="0" err="1">
                <a:solidFill>
                  <a:srgbClr val="A31515"/>
                </a:solidFill>
                <a:latin typeface="Courier New" pitchFamily="49" charset="0"/>
                <a:cs typeface="Courier New" pitchFamily="49" charset="0"/>
              </a:rPr>
              <a:t>dpt:AntisocialRobots.RobotSimulationBase</a:t>
            </a:r>
            <a:r>
              <a:rPr lang="en-US" dirty="0">
                <a:solidFill>
                  <a:srgbClr val="A31515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dirty="0">
                <a:latin typeface="Courier New" pitchFamily="49" charset="0"/>
                <a:cs typeface="Courier New" pitchFamily="49" charset="0"/>
              </a:rPr>
            </a:br>
            <a:r>
              <a:rPr lang="en-US" dirty="0">
                <a:latin typeface="Courier New" pitchFamily="49" charset="0"/>
                <a:cs typeface="Courier New" pitchFamily="49" charset="0"/>
              </a:rPr>
              <a:t>6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: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        ,</a:t>
            </a:r>
            <a:r>
              <a:rPr lang="en-US" dirty="0">
                <a:solidFill>
                  <a:srgbClr val="A31515"/>
                </a:solidFill>
                <a:latin typeface="Courier New" pitchFamily="49" charset="0"/>
                <a:cs typeface="Courier New" pitchFamily="49" charset="0"/>
              </a:rPr>
              <a:t>"/</a:t>
            </a:r>
            <a:r>
              <a:rPr lang="en-US" dirty="0" err="1">
                <a:solidFill>
                  <a:srgbClr val="A31515"/>
                </a:solidFill>
                <a:latin typeface="Courier New" pitchFamily="49" charset="0"/>
                <a:cs typeface="Courier New" pitchFamily="49" charset="0"/>
              </a:rPr>
              <a:t>dpt:AlpacaProject.RobotSimulationFixes</a:t>
            </a:r>
            <a:r>
              <a:rPr lang="en-US" dirty="0">
                <a:solidFill>
                  <a:srgbClr val="A31515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dirty="0">
                <a:latin typeface="Courier New" pitchFamily="49" charset="0"/>
                <a:cs typeface="Courier New" pitchFamily="49" charset="0"/>
              </a:rPr>
            </a:br>
            <a:r>
              <a:rPr lang="en-US" dirty="0" smtClean="0">
                <a:latin typeface="Courier New" pitchFamily="49" charset="0"/>
                <a:cs typeface="Courier New" pitchFamily="49" charset="0"/>
              </a:rPr>
              <a:t>7: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    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})]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dirty="0">
                <a:latin typeface="Courier New" pitchFamily="49" charset="0"/>
                <a:cs typeface="Courier New" pitchFamily="49" charset="0"/>
              </a:rPr>
            </a:br>
            <a:r>
              <a:rPr lang="en-US" dirty="0" smtClean="0">
                <a:latin typeface="Courier New" pitchFamily="49" charset="0"/>
                <a:cs typeface="Courier New" pitchFamily="49" charset="0"/>
              </a:rPr>
              <a:t>8:</a:t>
            </a:r>
            <a:r>
              <a:rPr lang="en-US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public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 </a:t>
            </a:r>
            <a:r>
              <a:rPr lang="en-US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void</a:t>
            </a:r>
            <a:r>
              <a:rPr lang="en-US" dirty="0">
                <a:latin typeface="Courier New" pitchFamily="49" charset="0"/>
                <a:cs typeface="Courier New" pitchFamily="49" charset="0"/>
              </a:rPr>
              <a:t> </a:t>
            </a:r>
            <a:r>
              <a:rPr lang="en-US" dirty="0" err="1">
                <a:latin typeface="Courier New" pitchFamily="49" charset="0"/>
                <a:cs typeface="Courier New" pitchFamily="49" charset="0"/>
              </a:rPr>
              <a:t>NaiveParallel_ScheduleTest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()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1" y="4038600"/>
            <a:ext cx="8610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Line 1</a:t>
            </a:r>
            <a:r>
              <a:rPr lang="en-US" sz="2000" dirty="0" smtClean="0"/>
              <a:t>: Simply marks the method as an MChess test method.</a:t>
            </a:r>
          </a:p>
          <a:p>
            <a:r>
              <a:rPr lang="en-US" sz="2000" b="1" dirty="0" smtClean="0"/>
              <a:t>Line 2</a:t>
            </a:r>
            <a:r>
              <a:rPr lang="en-US" sz="2000" dirty="0" smtClean="0"/>
              <a:t>: Specifies a context under which to run the test. There can be multiple contexts specified for a test. When the test is run, Alpaca executes one run per cross product of context and specified </a:t>
            </a:r>
            <a:r>
              <a:rPr lang="en-US" sz="2000" dirty="0" err="1" smtClean="0"/>
              <a:t>TestArgs</a:t>
            </a:r>
            <a:r>
              <a:rPr lang="en-US" sz="2000" dirty="0" smtClean="0"/>
              <a:t> (if any). If no name is specified, then it’s the default context. If more than one contexts are specified, they must have unique names.</a:t>
            </a:r>
          </a:p>
        </p:txBody>
      </p:sp>
    </p:spTree>
    <p:extLst>
      <p:ext uri="{BB962C8B-B14F-4D97-AF65-F5344CB8AC3E}">
        <p14:creationId xmlns:p14="http://schemas.microsoft.com/office/powerpoint/2010/main" val="462172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MChess Test Sample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dirty="0"/>
              <a:t>Line 3</a:t>
            </a:r>
            <a:r>
              <a:rPr lang="en-US" dirty="0"/>
              <a:t>: This particular test doesn’t make use of any threading/locking primitives and thus there would be no preemptions. By specifying this property, MChess will explore schedules where it will preempt on all memory accesses</a:t>
            </a:r>
            <a:r>
              <a:rPr lang="en-US" dirty="0" smtClean="0"/>
              <a:t>. The problem with this (as you may guess) is that the number of schedules explored is huge.</a:t>
            </a:r>
          </a:p>
          <a:p>
            <a:r>
              <a:rPr lang="en-US" b="1" dirty="0" smtClean="0"/>
              <a:t>Line 4</a:t>
            </a:r>
            <a:r>
              <a:rPr lang="en-US" dirty="0" smtClean="0"/>
              <a:t>: While the most common options are implemented via attribute properties sometimes you need to specify an option on the command-line yourself. This array of strings (one string per </a:t>
            </a:r>
            <a:r>
              <a:rPr lang="en-US" dirty="0" err="1" smtClean="0"/>
              <a:t>arg</a:t>
            </a:r>
            <a:r>
              <a:rPr lang="en-US" dirty="0" smtClean="0"/>
              <a:t>) allows you to do just that.</a:t>
            </a:r>
          </a:p>
          <a:p>
            <a:r>
              <a:rPr lang="en-US" b="1" dirty="0" smtClean="0"/>
              <a:t>Lines 5-6</a:t>
            </a:r>
            <a:r>
              <a:rPr lang="en-US" dirty="0" smtClean="0"/>
              <a:t>: The /</a:t>
            </a:r>
            <a:r>
              <a:rPr lang="en-US" dirty="0" err="1" smtClean="0"/>
              <a:t>dp</a:t>
            </a:r>
            <a:r>
              <a:rPr lang="en-US" dirty="0" smtClean="0"/>
              <a:t>[</a:t>
            </a:r>
            <a:r>
              <a:rPr lang="en-US" dirty="0" err="1" smtClean="0"/>
              <a:t>tmn</a:t>
            </a:r>
            <a:r>
              <a:rPr lang="en-US" dirty="0" smtClean="0"/>
              <a:t>] command line option tells MChess “Don’t Preempt [Type, Method, Namespace]” This helps to minimize the schedule exploration space for this test so it takes much less time to run.</a:t>
            </a:r>
          </a:p>
        </p:txBody>
      </p:sp>
    </p:spTree>
    <p:extLst>
      <p:ext uri="{BB962C8B-B14F-4D97-AF65-F5344CB8AC3E}">
        <p14:creationId xmlns:p14="http://schemas.microsoft.com/office/powerpoint/2010/main" val="3132468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Features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900" dirty="0" smtClean="0"/>
              <a:t>[</a:t>
            </a:r>
            <a:r>
              <a:rPr lang="en-US" sz="2900" dirty="0" err="1">
                <a:solidFill>
                  <a:srgbClr val="2B91AF"/>
                </a:solidFill>
              </a:rPr>
              <a:t>ExpectedException</a:t>
            </a:r>
            <a:r>
              <a:rPr lang="en-US" sz="2900" dirty="0"/>
              <a:t>(</a:t>
            </a:r>
            <a:r>
              <a:rPr lang="en-US" sz="2900" dirty="0" err="1">
                <a:solidFill>
                  <a:srgbClr val="0000FF"/>
                </a:solidFill>
              </a:rPr>
              <a:t>typeof</a:t>
            </a:r>
            <a:r>
              <a:rPr lang="en-US" sz="2900" dirty="0" smtClean="0"/>
              <a:t>(</a:t>
            </a:r>
            <a:r>
              <a:rPr lang="en-US" sz="2900" dirty="0" smtClean="0">
                <a:solidFill>
                  <a:srgbClr val="2B91AF"/>
                </a:solidFill>
              </a:rPr>
              <a:t>…Exception</a:t>
            </a:r>
            <a:r>
              <a:rPr lang="en-US" sz="2900" dirty="0" smtClean="0"/>
              <a:t>))]</a:t>
            </a:r>
          </a:p>
          <a:p>
            <a:pPr lvl="1"/>
            <a:r>
              <a:rPr lang="en-US" dirty="0" smtClean="0"/>
              <a:t>Asserts that the method throws an exception of the specified type</a:t>
            </a:r>
          </a:p>
          <a:p>
            <a:r>
              <a:rPr lang="en-US" sz="2900" dirty="0" smtClean="0"/>
              <a:t>[</a:t>
            </a:r>
            <a:r>
              <a:rPr lang="en-US" sz="2900" dirty="0" err="1">
                <a:solidFill>
                  <a:srgbClr val="2B91AF"/>
                </a:solidFill>
              </a:rPr>
              <a:t>ExpectedResult</a:t>
            </a:r>
            <a:r>
              <a:rPr lang="en-US" sz="2900" dirty="0"/>
              <a:t>(</a:t>
            </a:r>
            <a:r>
              <a:rPr lang="en-US" sz="2900" dirty="0" err="1">
                <a:solidFill>
                  <a:srgbClr val="2B91AF"/>
                </a:solidFill>
              </a:rPr>
              <a:t>TestResultType</a:t>
            </a:r>
            <a:r>
              <a:rPr lang="en-US" sz="2900" dirty="0" err="1"/>
              <a:t>.AssertFailure</a:t>
            </a:r>
            <a:r>
              <a:rPr lang="en-US" sz="2900" dirty="0" smtClean="0"/>
              <a:t>)]</a:t>
            </a:r>
            <a:endParaRPr lang="en-US" dirty="0" smtClean="0"/>
          </a:p>
          <a:p>
            <a:pPr lvl="1"/>
            <a:r>
              <a:rPr lang="en-US" dirty="0" smtClean="0"/>
              <a:t>Indicates that for a test to pass in Alpaca, the test should produce the specified result</a:t>
            </a:r>
          </a:p>
          <a:p>
            <a:pPr lvl="1"/>
            <a:r>
              <a:rPr lang="en-US" dirty="0" smtClean="0"/>
              <a:t>E.g. When you expect a test to produce a deadlock but don’t want Alpaca to report </a:t>
            </a:r>
            <a:r>
              <a:rPr lang="en-US" dirty="0" smtClean="0"/>
              <a:t>one</a:t>
            </a:r>
          </a:p>
          <a:p>
            <a:pPr lvl="0"/>
            <a:r>
              <a:rPr lang="en-US" dirty="0" smtClean="0"/>
              <a:t>You can right-click a chess error and</a:t>
            </a:r>
            <a:r>
              <a:rPr lang="en-US" baseline="0" dirty="0" smtClean="0"/>
              <a:t> Debug that schedule</a:t>
            </a:r>
          </a:p>
          <a:p>
            <a:pPr lvl="1"/>
            <a:r>
              <a:rPr lang="en-US" dirty="0" smtClean="0"/>
              <a:t>Allows you to attach a debugger to the process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8894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Create your first Unit 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baseline="0" dirty="0" smtClean="0"/>
              <a:t>Import the namespace:</a:t>
            </a:r>
            <a:br>
              <a:rPr lang="en-US" baseline="0" dirty="0" smtClean="0"/>
            </a:br>
            <a:r>
              <a:rPr lang="en-US" sz="1800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using</a:t>
            </a:r>
            <a:r>
              <a:rPr lang="en-US" sz="1800" b="1" dirty="0">
                <a:latin typeface="Courier New" pitchFamily="49" charset="0"/>
                <a:cs typeface="Courier New" pitchFamily="49" charset="0"/>
              </a:rPr>
              <a:t> </a:t>
            </a:r>
            <a:r>
              <a:rPr lang="en-US" sz="1800" b="1" dirty="0" err="1">
                <a:latin typeface="Courier New" pitchFamily="49" charset="0"/>
                <a:cs typeface="Courier New" pitchFamily="49" charset="0"/>
              </a:rPr>
              <a:t>Microsoft.Concurrency.TestTools.UnitTesting</a:t>
            </a:r>
            <a:r>
              <a:rPr lang="en-US" sz="1800" b="1" dirty="0" smtClean="0">
                <a:latin typeface="Courier New" pitchFamily="49" charset="0"/>
                <a:cs typeface="Courier New" pitchFamily="49" charset="0"/>
              </a:rPr>
              <a:t>;</a:t>
            </a:r>
            <a:endParaRPr lang="en-US" sz="1800" b="1" dirty="0">
              <a:latin typeface="Courier New" pitchFamily="49" charset="0"/>
              <a:cs typeface="Courier New" pitchFamily="49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Create a test method</a:t>
            </a:r>
          </a:p>
          <a:p>
            <a:pPr lvl="1"/>
            <a:r>
              <a:rPr lang="en-US" dirty="0" smtClean="0"/>
              <a:t>Requirements: public, non-static</a:t>
            </a:r>
          </a:p>
          <a:p>
            <a:pPr lvl="1"/>
            <a:r>
              <a:rPr lang="en-US" dirty="0" smtClean="0"/>
              <a:t>Return value is ignored</a:t>
            </a:r>
          </a:p>
          <a:p>
            <a:pPr lvl="1"/>
            <a:r>
              <a:rPr lang="en-US" dirty="0" smtClean="0"/>
              <a:t>For this example, don’t use any arguments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Mark the method as a unit test:</a:t>
            </a:r>
            <a:br>
              <a:rPr lang="en-US" dirty="0" smtClean="0"/>
            </a:br>
            <a:r>
              <a:rPr lang="en-US" sz="2200" b="1" dirty="0" smtClean="0"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2200" b="1" dirty="0" err="1" smtClean="0">
                <a:solidFill>
                  <a:srgbClr val="2B91AF"/>
                </a:solidFill>
                <a:latin typeface="Courier New" pitchFamily="49" charset="0"/>
                <a:cs typeface="Courier New" pitchFamily="49" charset="0"/>
              </a:rPr>
              <a:t>UnitTestMethod</a:t>
            </a:r>
            <a:r>
              <a:rPr lang="en-US" sz="2200" b="1" dirty="0" smtClean="0">
                <a:latin typeface="Courier New" pitchFamily="49" charset="0"/>
                <a:cs typeface="Courier New" pitchFamily="49" charset="0"/>
              </a:rPr>
              <a:t>]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Add test code body</a:t>
            </a:r>
          </a:p>
        </p:txBody>
      </p:sp>
    </p:spTree>
    <p:extLst>
      <p:ext uri="{BB962C8B-B14F-4D97-AF65-F5344CB8AC3E}">
        <p14:creationId xmlns:p14="http://schemas.microsoft.com/office/powerpoint/2010/main" val="2084348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Regression Testing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334000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en-US" dirty="0" smtClean="0"/>
              <a:t>Another layer after the </a:t>
            </a:r>
            <a:r>
              <a:rPr lang="en-US" dirty="0" err="1" smtClean="0"/>
              <a:t>ExpectedResult</a:t>
            </a:r>
            <a:r>
              <a:rPr lang="en-US" dirty="0" smtClean="0"/>
              <a:t> attribute that is only run when regression test assertions are enabled</a:t>
            </a:r>
          </a:p>
          <a:p>
            <a:pPr lvl="0"/>
            <a:r>
              <a:rPr lang="en-US" dirty="0" smtClean="0"/>
              <a:t>Allows a test to pass regression testing if the result is any of those specified</a:t>
            </a:r>
          </a:p>
          <a:p>
            <a:pPr lvl="0"/>
            <a:r>
              <a:rPr lang="en-US" dirty="0" smtClean="0"/>
              <a:t>Ignored by Alpaca</a:t>
            </a:r>
          </a:p>
          <a:p>
            <a:pPr lvl="0"/>
            <a:r>
              <a:rPr lang="en-US" dirty="0"/>
              <a:t>E</a:t>
            </a:r>
            <a:r>
              <a:rPr lang="en-US" dirty="0" smtClean="0"/>
              <a:t>nabled for the following </a:t>
            </a:r>
            <a:r>
              <a:rPr lang="en-US" dirty="0" err="1" smtClean="0"/>
              <a:t>mcut</a:t>
            </a:r>
            <a:r>
              <a:rPr lang="en-US" dirty="0" smtClean="0"/>
              <a:t> command:</a:t>
            </a:r>
          </a:p>
          <a:p>
            <a:pPr marL="514350" lvl="1" indent="0">
              <a:buNone/>
            </a:pPr>
            <a:r>
              <a:rPr lang="en-US" dirty="0" smtClean="0"/>
              <a:t>&gt;</a:t>
            </a:r>
            <a:r>
              <a:rPr lang="en-US" dirty="0" err="1" smtClean="0"/>
              <a:t>mcut</a:t>
            </a:r>
            <a:r>
              <a:rPr lang="en-US" dirty="0" smtClean="0"/>
              <a:t> </a:t>
            </a:r>
            <a:r>
              <a:rPr lang="en-US" dirty="0" err="1" smtClean="0"/>
              <a:t>runAllTests</a:t>
            </a:r>
            <a:r>
              <a:rPr lang="en-US" dirty="0" smtClean="0"/>
              <a:t> [</a:t>
            </a:r>
            <a:r>
              <a:rPr lang="en-US" dirty="0" err="1" smtClean="0"/>
              <a:t>testAssembly</a:t>
            </a:r>
            <a:r>
              <a:rPr lang="en-US" dirty="0" smtClean="0"/>
              <a:t>]</a:t>
            </a:r>
          </a:p>
          <a:p>
            <a:pPr marL="514350" lvl="1" indent="0">
              <a:buNone/>
            </a:pPr>
            <a:r>
              <a:rPr lang="en-US" dirty="0" smtClean="0"/>
              <a:t>This runs all tests and prints results to the Console.</a:t>
            </a:r>
          </a:p>
          <a:p>
            <a:pPr marL="114300" lvl="0" indent="0">
              <a:buNone/>
            </a:pPr>
            <a:endParaRPr lang="en-US" sz="2200" dirty="0" smtClean="0"/>
          </a:p>
          <a:p>
            <a:pPr marL="114300" lvl="0" indent="0">
              <a:buNone/>
            </a:pPr>
            <a:r>
              <a:rPr lang="en-US" sz="2000" dirty="0">
                <a:solidFill>
                  <a:srgbClr val="808080"/>
                </a:solidFill>
              </a:rPr>
              <a:t>///</a:t>
            </a:r>
            <a:r>
              <a:rPr lang="en-US" sz="2000" dirty="0">
                <a:solidFill>
                  <a:srgbClr val="008000"/>
                </a:solidFill>
              </a:rPr>
              <a:t> This test may or may not find the deadlock since we aren't using MChess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/>
              <a:t>[</a:t>
            </a:r>
            <a:r>
              <a:rPr lang="en-US" sz="2000" dirty="0" err="1">
                <a:solidFill>
                  <a:srgbClr val="2B91AF"/>
                </a:solidFill>
              </a:rPr>
              <a:t>UnitTestMethod</a:t>
            </a:r>
            <a:r>
              <a:rPr lang="en-US" sz="2000" dirty="0"/>
              <a:t>]</a:t>
            </a:r>
            <a:br>
              <a:rPr lang="en-US" sz="2000" dirty="0"/>
            </a:br>
            <a:r>
              <a:rPr lang="en-US" sz="2100" dirty="0" smtClean="0"/>
              <a:t>[</a:t>
            </a:r>
            <a:r>
              <a:rPr lang="en-US" sz="2100" dirty="0" err="1" smtClean="0">
                <a:solidFill>
                  <a:srgbClr val="2B91AF"/>
                </a:solidFill>
              </a:rPr>
              <a:t>RegressionTestExpectedResult</a:t>
            </a:r>
            <a:r>
              <a:rPr lang="en-US" sz="2100" dirty="0" smtClean="0"/>
              <a:t>(</a:t>
            </a:r>
            <a:r>
              <a:rPr lang="en-US" sz="2100" dirty="0" err="1" smtClean="0">
                <a:solidFill>
                  <a:srgbClr val="2B91AF"/>
                </a:solidFill>
              </a:rPr>
              <a:t>TestResultType</a:t>
            </a:r>
            <a:r>
              <a:rPr lang="en-US" sz="2100" dirty="0" err="1" smtClean="0"/>
              <a:t>.Passed</a:t>
            </a:r>
            <a:r>
              <a:rPr lang="en-US" sz="2100" dirty="0" smtClean="0"/>
              <a:t>,</a:t>
            </a:r>
            <a:r>
              <a:rPr lang="en-US" sz="2100" dirty="0" smtClean="0"/>
              <a:t> </a:t>
            </a:r>
            <a:r>
              <a:rPr lang="en-US" sz="2100" dirty="0" err="1" smtClean="0">
                <a:solidFill>
                  <a:srgbClr val="2B91AF"/>
                </a:solidFill>
              </a:rPr>
              <a:t>TestResultType</a:t>
            </a:r>
            <a:r>
              <a:rPr lang="en-US" sz="2100" dirty="0" err="1" smtClean="0"/>
              <a:t>.DeadLock</a:t>
            </a:r>
            <a:r>
              <a:rPr lang="en-US" sz="2100" dirty="0" smtClean="0"/>
              <a:t>)]</a:t>
            </a:r>
          </a:p>
          <a:p>
            <a:pPr marL="114300" lvl="0" indent="0">
              <a:buNone/>
            </a:pPr>
            <a:r>
              <a:rPr lang="en-US" sz="2100" dirty="0">
                <a:solidFill>
                  <a:srgbClr val="0000FF"/>
                </a:solidFill>
              </a:rPr>
              <a:t>public</a:t>
            </a:r>
            <a:r>
              <a:rPr lang="en-US" sz="2100" dirty="0"/>
              <a:t> </a:t>
            </a:r>
            <a:r>
              <a:rPr lang="en-US" sz="2100" dirty="0">
                <a:solidFill>
                  <a:srgbClr val="0000FF"/>
                </a:solidFill>
              </a:rPr>
              <a:t>void</a:t>
            </a:r>
            <a:r>
              <a:rPr lang="en-US" sz="2100" dirty="0"/>
              <a:t> </a:t>
            </a:r>
            <a:r>
              <a:rPr lang="en-US" sz="2100" dirty="0" err="1"/>
              <a:t>MyLoadTest</a:t>
            </a:r>
            <a:r>
              <a:rPr lang="en-US" sz="2100" dirty="0" smtClean="0"/>
              <a:t>()</a:t>
            </a:r>
          </a:p>
          <a:p>
            <a:pPr marL="114300" lvl="0" indent="0">
              <a:buNone/>
            </a:pPr>
            <a:r>
              <a:rPr lang="en-US" sz="2200" smtClean="0"/>
              <a:t> </a:t>
            </a:r>
            <a:endParaRPr lang="en-US" sz="2200" dirty="0" smtClean="0"/>
          </a:p>
        </p:txBody>
      </p:sp>
    </p:spTree>
    <p:extLst>
      <p:ext uri="{BB962C8B-B14F-4D97-AF65-F5344CB8AC3E}">
        <p14:creationId xmlns:p14="http://schemas.microsoft.com/office/powerpoint/2010/main" val="414542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Hello World Test Code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>
                <a:solidFill>
                  <a:srgbClr val="0000FF"/>
                </a:solidFill>
              </a:rPr>
              <a:t>using</a:t>
            </a:r>
            <a:r>
              <a:rPr lang="en-US" dirty="0"/>
              <a:t> System;</a:t>
            </a:r>
            <a:br>
              <a:rPr lang="en-US" dirty="0"/>
            </a:br>
            <a:r>
              <a:rPr lang="en-US" dirty="0">
                <a:solidFill>
                  <a:srgbClr val="0000FF"/>
                </a:solidFill>
              </a:rPr>
              <a:t>using</a:t>
            </a:r>
            <a:r>
              <a:rPr lang="en-US" dirty="0"/>
              <a:t> </a:t>
            </a:r>
            <a:r>
              <a:rPr lang="en-US" dirty="0" err="1"/>
              <a:t>System.Collections.Generic</a:t>
            </a:r>
            <a:r>
              <a:rPr lang="en-US" dirty="0"/>
              <a:t>;</a:t>
            </a:r>
            <a:br>
              <a:rPr lang="en-US" dirty="0"/>
            </a:br>
            <a:r>
              <a:rPr lang="en-US" dirty="0">
                <a:solidFill>
                  <a:srgbClr val="0000FF"/>
                </a:solidFill>
              </a:rPr>
              <a:t>using</a:t>
            </a:r>
            <a:r>
              <a:rPr lang="en-US" dirty="0"/>
              <a:t> </a:t>
            </a:r>
            <a:r>
              <a:rPr lang="en-US" dirty="0" err="1"/>
              <a:t>System.Linq</a:t>
            </a:r>
            <a:r>
              <a:rPr lang="en-US" dirty="0"/>
              <a:t>;</a:t>
            </a:r>
            <a:br>
              <a:rPr lang="en-US" dirty="0"/>
            </a:br>
            <a:r>
              <a:rPr lang="en-US" dirty="0">
                <a:solidFill>
                  <a:srgbClr val="0000FF"/>
                </a:solidFill>
              </a:rPr>
              <a:t>using</a:t>
            </a:r>
            <a:r>
              <a:rPr lang="en-US" dirty="0"/>
              <a:t> </a:t>
            </a:r>
            <a:r>
              <a:rPr lang="en-US" dirty="0" err="1"/>
              <a:t>System.Text</a:t>
            </a:r>
            <a:r>
              <a:rPr lang="en-US" dirty="0"/>
              <a:t>;</a:t>
            </a:r>
            <a:br>
              <a:rPr lang="en-US" dirty="0"/>
            </a:br>
            <a:r>
              <a:rPr lang="en-US" dirty="0">
                <a:solidFill>
                  <a:srgbClr val="0000FF"/>
                </a:solidFill>
              </a:rPr>
              <a:t>using</a:t>
            </a:r>
            <a:r>
              <a:rPr lang="en-US" dirty="0"/>
              <a:t> </a:t>
            </a:r>
            <a:r>
              <a:rPr lang="en-US" dirty="0" err="1"/>
              <a:t>Microsoft.Concurrency.TestTools.UnitTesting</a:t>
            </a:r>
            <a:r>
              <a:rPr lang="en-US" dirty="0"/>
              <a:t>;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>
                <a:solidFill>
                  <a:srgbClr val="0000FF"/>
                </a:solidFill>
              </a:rPr>
              <a:t>namespace</a:t>
            </a:r>
            <a:r>
              <a:rPr lang="en-US" dirty="0"/>
              <a:t> AlpacaProject1</a:t>
            </a:r>
            <a:br>
              <a:rPr lang="en-US" dirty="0"/>
            </a:br>
            <a:r>
              <a:rPr lang="en-US" dirty="0"/>
              <a:t>{</a:t>
            </a:r>
            <a:br>
              <a:rPr lang="en-US" dirty="0"/>
            </a:br>
            <a:r>
              <a:rPr lang="en-US" dirty="0"/>
              <a:t>    </a:t>
            </a:r>
            <a:r>
              <a:rPr lang="en-US" dirty="0">
                <a:solidFill>
                  <a:srgbClr val="0000FF"/>
                </a:solidFill>
              </a:rPr>
              <a:t>public</a:t>
            </a:r>
            <a:r>
              <a:rPr lang="en-US" dirty="0"/>
              <a:t> </a:t>
            </a:r>
            <a:r>
              <a:rPr lang="en-US" dirty="0">
                <a:solidFill>
                  <a:srgbClr val="0000FF"/>
                </a:solidFill>
              </a:rPr>
              <a:t>class</a:t>
            </a:r>
            <a:r>
              <a:rPr lang="en-US" dirty="0"/>
              <a:t> </a:t>
            </a:r>
            <a:r>
              <a:rPr lang="en-US" dirty="0">
                <a:solidFill>
                  <a:srgbClr val="2B91AF"/>
                </a:solidFill>
              </a:rPr>
              <a:t>Class1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    {</a:t>
            </a:r>
            <a:br>
              <a:rPr lang="en-US" dirty="0"/>
            </a:br>
            <a:r>
              <a:rPr lang="en-US" dirty="0"/>
              <a:t>        [</a:t>
            </a:r>
            <a:r>
              <a:rPr lang="en-US" dirty="0" err="1">
                <a:solidFill>
                  <a:srgbClr val="2B91AF"/>
                </a:solidFill>
              </a:rPr>
              <a:t>UnitTestMethod</a:t>
            </a:r>
            <a:r>
              <a:rPr lang="en-US" dirty="0"/>
              <a:t>]</a:t>
            </a:r>
            <a:br>
              <a:rPr lang="en-US" dirty="0"/>
            </a:br>
            <a:r>
              <a:rPr lang="en-US" dirty="0"/>
              <a:t>        </a:t>
            </a:r>
            <a:r>
              <a:rPr lang="en-US" dirty="0">
                <a:solidFill>
                  <a:srgbClr val="0000FF"/>
                </a:solidFill>
              </a:rPr>
              <a:t>public</a:t>
            </a:r>
            <a:r>
              <a:rPr lang="en-US" dirty="0"/>
              <a:t> </a:t>
            </a:r>
            <a:r>
              <a:rPr lang="en-US" dirty="0">
                <a:solidFill>
                  <a:srgbClr val="0000FF"/>
                </a:solidFill>
              </a:rPr>
              <a:t>void</a:t>
            </a:r>
            <a:r>
              <a:rPr lang="en-US" dirty="0"/>
              <a:t> </a:t>
            </a:r>
            <a:r>
              <a:rPr lang="en-US" dirty="0" err="1"/>
              <a:t>HelloWorldTest</a:t>
            </a:r>
            <a:r>
              <a:rPr lang="en-US" dirty="0"/>
              <a:t>()</a:t>
            </a:r>
            <a:br>
              <a:rPr lang="en-US" dirty="0"/>
            </a:br>
            <a:r>
              <a:rPr lang="en-US" dirty="0"/>
              <a:t>        {</a:t>
            </a:r>
            <a:br>
              <a:rPr lang="en-US" dirty="0"/>
            </a:br>
            <a:r>
              <a:rPr lang="en-US" dirty="0"/>
              <a:t>            </a:t>
            </a:r>
            <a:r>
              <a:rPr lang="en-US" dirty="0" err="1">
                <a:solidFill>
                  <a:srgbClr val="2B91AF"/>
                </a:solidFill>
              </a:rPr>
              <a:t>Console</a:t>
            </a:r>
            <a:r>
              <a:rPr lang="en-US" dirty="0" err="1"/>
              <a:t>.WriteLine</a:t>
            </a:r>
            <a:r>
              <a:rPr lang="en-US" dirty="0"/>
              <a:t>(</a:t>
            </a:r>
            <a:r>
              <a:rPr lang="en-US" dirty="0">
                <a:solidFill>
                  <a:srgbClr val="A31515"/>
                </a:solidFill>
              </a:rPr>
              <a:t>"Hello world</a:t>
            </a:r>
            <a:r>
              <a:rPr lang="en-US" dirty="0" smtClean="0">
                <a:solidFill>
                  <a:srgbClr val="A31515"/>
                </a:solidFill>
              </a:rPr>
              <a:t>!"</a:t>
            </a:r>
            <a:r>
              <a:rPr lang="en-US" dirty="0" smtClean="0"/>
              <a:t>);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            </a:t>
            </a:r>
            <a:r>
              <a:rPr lang="en-US" dirty="0" err="1" smtClean="0">
                <a:solidFill>
                  <a:srgbClr val="2B91AF"/>
                </a:solidFill>
                <a:effectLst/>
              </a:rPr>
              <a:t>Console</a:t>
            </a:r>
            <a:r>
              <a:rPr lang="en-US" dirty="0" err="1" smtClean="0"/>
              <a:t>.Error.WriteLine</a:t>
            </a:r>
            <a:r>
              <a:rPr lang="en-US" dirty="0" smtClean="0"/>
              <a:t>(</a:t>
            </a:r>
            <a:r>
              <a:rPr lang="en-US" dirty="0" smtClean="0">
                <a:solidFill>
                  <a:srgbClr val="A31515"/>
                </a:solidFill>
                <a:effectLst/>
              </a:rPr>
              <a:t>"Oops, this is an error."</a:t>
            </a:r>
            <a:r>
              <a:rPr lang="en-US" dirty="0" smtClean="0"/>
              <a:t>);</a:t>
            </a:r>
            <a:br>
              <a:rPr lang="en-US" dirty="0" smtClean="0"/>
            </a:br>
            <a:r>
              <a:rPr lang="en-US" dirty="0"/>
              <a:t>        }</a:t>
            </a:r>
            <a:br>
              <a:rPr lang="en-US" dirty="0"/>
            </a:br>
            <a:r>
              <a:rPr lang="en-US" dirty="0"/>
              <a:t>    }</a:t>
            </a:r>
            <a:br>
              <a:rPr lang="en-US" dirty="0"/>
            </a:br>
            <a:r>
              <a:rPr lang="en-US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895462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1598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Prepare</a:t>
            </a:r>
            <a:r>
              <a:rPr lang="en-US" baseline="0" dirty="0" smtClean="0"/>
              <a:t> to use Alpaca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Why?</a:t>
            </a:r>
          </a:p>
          <a:p>
            <a:pPr lvl="1"/>
            <a:r>
              <a:rPr lang="en-US" dirty="0" smtClean="0"/>
              <a:t>Alpaca</a:t>
            </a:r>
            <a:r>
              <a:rPr lang="en-US" baseline="0" dirty="0" smtClean="0"/>
              <a:t> creates separate task folders for each test run it performs</a:t>
            </a:r>
          </a:p>
          <a:p>
            <a:pPr lvl="1"/>
            <a:r>
              <a:rPr lang="en-US" baseline="0" dirty="0" smtClean="0"/>
              <a:t>Can clutter up the folder alpaca is running in</a:t>
            </a:r>
          </a:p>
          <a:p>
            <a:pPr marL="0" indent="0">
              <a:buFont typeface="+mj-lt"/>
              <a:buNone/>
            </a:pPr>
            <a:r>
              <a:rPr lang="en-US" baseline="0" dirty="0" smtClean="0"/>
              <a:t>To Prepare:</a:t>
            </a:r>
          </a:p>
          <a:p>
            <a:pPr marL="514350" indent="-514350">
              <a:buFont typeface="+mj-lt"/>
              <a:buAutoNum type="arabicPeriod"/>
            </a:pPr>
            <a:r>
              <a:rPr lang="en-US" baseline="0" dirty="0" smtClean="0"/>
              <a:t>Create a temporary folder.</a:t>
            </a:r>
            <a:br>
              <a:rPr lang="en-US" baseline="0" dirty="0" smtClean="0"/>
            </a:br>
            <a:r>
              <a:rPr lang="en-US" baseline="0" dirty="0" smtClean="0"/>
              <a:t>E.g. </a:t>
            </a:r>
            <a:r>
              <a:rPr lang="en-US" baseline="0" dirty="0" err="1" smtClean="0"/>
              <a:t>alpaca.tmp</a:t>
            </a:r>
            <a:endParaRPr lang="en-US" baseline="0" dirty="0" smtClean="0"/>
          </a:p>
          <a:p>
            <a:pPr marL="514350" indent="-514350">
              <a:buFont typeface="+mj-lt"/>
              <a:buAutoNum type="arabicPeriod"/>
            </a:pPr>
            <a:r>
              <a:rPr lang="en-US" baseline="0" dirty="0" smtClean="0"/>
              <a:t>Run alpaca from this folder</a:t>
            </a:r>
          </a:p>
        </p:txBody>
      </p:sp>
    </p:spTree>
    <p:extLst>
      <p:ext uri="{BB962C8B-B14F-4D97-AF65-F5344CB8AC3E}">
        <p14:creationId xmlns:p14="http://schemas.microsoft.com/office/powerpoint/2010/main" val="228774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 Alpaca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baseline="0" dirty="0" smtClean="0"/>
              <a:t>Open a command prompt and CD into your temporary folder</a:t>
            </a:r>
          </a:p>
          <a:p>
            <a:pPr marL="400050" lvl="1" indent="0">
              <a:buNone/>
            </a:pPr>
            <a:r>
              <a:rPr lang="en-US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Alternate </a:t>
            </a:r>
            <a:r>
              <a:rPr lang="en-US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method (Win </a:t>
            </a:r>
            <a:r>
              <a:rPr lang="en-US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7)</a:t>
            </a:r>
          </a:p>
          <a:p>
            <a:pPr marL="914400" lvl="1" indent="-514350">
              <a:buFont typeface="+mj-lt"/>
              <a:buAutoNum type="alphaLcParenR"/>
            </a:pPr>
            <a:r>
              <a:rPr lang="en-US" dirty="0" err="1" smtClean="0"/>
              <a:t>Shift+right-click</a:t>
            </a:r>
            <a:r>
              <a:rPr lang="en-US" dirty="0" smtClean="0"/>
              <a:t> on/in your temporary folder</a:t>
            </a:r>
          </a:p>
          <a:p>
            <a:pPr marL="914400" lvl="1" indent="-514350">
              <a:buFont typeface="+mj-lt"/>
              <a:buAutoNum type="alphaLcParenR"/>
            </a:pPr>
            <a:r>
              <a:rPr lang="en-US" dirty="0" smtClean="0"/>
              <a:t>Click “</a:t>
            </a:r>
            <a:r>
              <a:rPr lang="en-US" dirty="0"/>
              <a:t>Open command window here</a:t>
            </a:r>
            <a:r>
              <a:rPr lang="en-US" dirty="0" smtClean="0"/>
              <a:t>”</a:t>
            </a:r>
            <a:br>
              <a:rPr lang="en-US" dirty="0" smtClean="0"/>
            </a:br>
            <a:endParaRPr lang="en-US" baseline="0" dirty="0" smtClean="0"/>
          </a:p>
          <a:p>
            <a:pPr marL="514350" indent="-514350">
              <a:buFont typeface="+mj-lt"/>
              <a:buAutoNum type="arabicPeriod"/>
            </a:pPr>
            <a:r>
              <a:rPr lang="en-US" baseline="0" dirty="0" smtClean="0"/>
              <a:t>Open alpaca by typing alpaca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013"/>
          <a:stretch/>
        </p:blipFill>
        <p:spPr bwMode="auto">
          <a:xfrm>
            <a:off x="197632" y="5576887"/>
            <a:ext cx="8748738" cy="12811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655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838</TotalTime>
  <Words>2025</Words>
  <Application>Microsoft Office PowerPoint</Application>
  <PresentationFormat>On-screen Show (4:3)</PresentationFormat>
  <Paragraphs>305</Paragraphs>
  <Slides>50</Slides>
  <Notes>50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1" baseType="lpstr">
      <vt:lpstr>Office Theme</vt:lpstr>
      <vt:lpstr>Introduction to Alpaca and MCUT</vt:lpstr>
      <vt:lpstr>Unit Testing</vt:lpstr>
      <vt:lpstr>Create an Alpaca/MCUT Project</vt:lpstr>
      <vt:lpstr>Create a test class</vt:lpstr>
      <vt:lpstr>Create your first Unit Test</vt:lpstr>
      <vt:lpstr>Hello World Test Code</vt:lpstr>
      <vt:lpstr>Build</vt:lpstr>
      <vt:lpstr>Prepare to use Alpaca</vt:lpstr>
      <vt:lpstr>Open Alpaca</vt:lpstr>
      <vt:lpstr>The Alpaca Interface</vt:lpstr>
      <vt:lpstr>Open Test Assembly</vt:lpstr>
      <vt:lpstr>Test Assembly Tree</vt:lpstr>
      <vt:lpstr>Run a Test</vt:lpstr>
      <vt:lpstr>Test Results and Output</vt:lpstr>
      <vt:lpstr>Test Assertions</vt:lpstr>
      <vt:lpstr>SortArrayTest</vt:lpstr>
      <vt:lpstr>Refresh Assembly</vt:lpstr>
      <vt:lpstr>Run Failing Test</vt:lpstr>
      <vt:lpstr>View Exception Stack Trace</vt:lpstr>
      <vt:lpstr>Fix the Bug</vt:lpstr>
      <vt:lpstr>Performance Tests</vt:lpstr>
      <vt:lpstr>Create a Performance Test</vt:lpstr>
      <vt:lpstr>SortArrayTest</vt:lpstr>
      <vt:lpstr>Run Performance Test Interactively</vt:lpstr>
      <vt:lpstr>TaskoMeter</vt:lpstr>
      <vt:lpstr>Repetitions and Warmups</vt:lpstr>
      <vt:lpstr>Note about TaskoMeter</vt:lpstr>
      <vt:lpstr>Test Arguments</vt:lpstr>
      <vt:lpstr>TestArgs Limitations</vt:lpstr>
      <vt:lpstr>TestArgs</vt:lpstr>
      <vt:lpstr>Concurrency Unit Testing</vt:lpstr>
      <vt:lpstr>Preemption Scheduling</vt:lpstr>
      <vt:lpstr>Schedule Tests</vt:lpstr>
      <vt:lpstr>Create a Schedule Test</vt:lpstr>
      <vt:lpstr>Schedule Test Run</vt:lpstr>
      <vt:lpstr>Finding the Deadlock</vt:lpstr>
      <vt:lpstr>Run Deadlocked Schedule with Tracing</vt:lpstr>
      <vt:lpstr>Open Schedule in Concurrency Explorer</vt:lpstr>
      <vt:lpstr>View Deadlock in Concurrency Explorer</vt:lpstr>
      <vt:lpstr>Concurrency Explorer</vt:lpstr>
      <vt:lpstr>Fix the Deadlock</vt:lpstr>
      <vt:lpstr>Data Race Tests</vt:lpstr>
      <vt:lpstr>Create a Test With a Data Race</vt:lpstr>
      <vt:lpstr>View The Data Race</vt:lpstr>
      <vt:lpstr>Data Race in Concurrency Explorer</vt:lpstr>
      <vt:lpstr>Chess Tests</vt:lpstr>
      <vt:lpstr>MChess Test Sample</vt:lpstr>
      <vt:lpstr>MChess Test Sample (cont.)</vt:lpstr>
      <vt:lpstr>Other Features</vt:lpstr>
      <vt:lpstr>Regression Testing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PPCP Special Topics Course</dc:title>
  <dc:creator>JoeM</dc:creator>
  <cp:lastModifiedBy>JoeM</cp:lastModifiedBy>
  <cp:revision>97</cp:revision>
  <dcterms:created xsi:type="dcterms:W3CDTF">2010-08-25T23:13:51Z</dcterms:created>
  <dcterms:modified xsi:type="dcterms:W3CDTF">2010-09-01T00:15:48Z</dcterms:modified>
</cp:coreProperties>
</file>