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21"/>
  </p:notesMasterIdLst>
  <p:sldIdLst>
    <p:sldId id="256" r:id="rId2"/>
    <p:sldId id="257" r:id="rId3"/>
    <p:sldId id="267" r:id="rId4"/>
    <p:sldId id="268" r:id="rId5"/>
    <p:sldId id="269" r:id="rId6"/>
    <p:sldId id="270" r:id="rId7"/>
    <p:sldId id="285" r:id="rId8"/>
    <p:sldId id="284" r:id="rId9"/>
    <p:sldId id="271" r:id="rId10"/>
    <p:sldId id="272" r:id="rId11"/>
    <p:sldId id="273" r:id="rId12"/>
    <p:sldId id="276" r:id="rId13"/>
    <p:sldId id="277" r:id="rId14"/>
    <p:sldId id="286" r:id="rId15"/>
    <p:sldId id="279" r:id="rId16"/>
    <p:sldId id="274" r:id="rId17"/>
    <p:sldId id="275" r:id="rId18"/>
    <p:sldId id="281" r:id="rId19"/>
    <p:sldId id="282" r:id="rId2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2001"/>
    <a:srgbClr val="D05E00"/>
    <a:srgbClr val="7E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923F9-2BF9-49AE-9D50-5925A61A1B2F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BAA05-2284-49D5-8CC4-2E1EB7B274F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BAA05-2284-49D5-8CC4-2E1EB7B274F7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F9DA-8EA4-4828-8C5E-9B8893F7DE03}" type="datetimeFigureOut">
              <a:rPr lang="it-IT" smtClean="0"/>
              <a:pPr/>
              <a:t>07/05/2009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913FB-8AD1-4FA4-9CF5-4DA7DC3FEE2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HOW: tecnologie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28630" y="1571612"/>
            <a:ext cx="7643898" cy="4429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400" dirty="0" smtClean="0"/>
              <a:t>Integrazione di </a:t>
            </a:r>
            <a:r>
              <a:rPr lang="it-IT" sz="2400" b="1" dirty="0" smtClean="0"/>
              <a:t>tecnologie web</a:t>
            </a:r>
            <a:r>
              <a:rPr lang="it-IT" sz="2400" dirty="0" smtClean="0"/>
              <a:t>:</a:t>
            </a:r>
          </a:p>
          <a:p>
            <a:pPr marL="800100" lvl="1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400" dirty="0" smtClean="0"/>
              <a:t>HTML/CSS </a:t>
            </a:r>
          </a:p>
          <a:p>
            <a:pPr marL="800100" lvl="1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400" dirty="0" err="1" smtClean="0"/>
              <a:t>ASP.NET</a:t>
            </a:r>
            <a:endParaRPr lang="it-IT" sz="2400" dirty="0" smtClean="0"/>
          </a:p>
          <a:p>
            <a:pPr marL="800100" lvl="1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400" dirty="0" smtClean="0"/>
              <a:t>XML</a:t>
            </a:r>
          </a:p>
          <a:p>
            <a:pPr marL="800100" lvl="1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400" dirty="0" smtClean="0"/>
              <a:t>Javascript</a:t>
            </a:r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400" dirty="0" err="1" smtClean="0"/>
              <a:t>Core</a:t>
            </a:r>
            <a:r>
              <a:rPr lang="it-IT" sz="2400" dirty="0" smtClean="0"/>
              <a:t> del sistema in </a:t>
            </a:r>
            <a:r>
              <a:rPr lang="it-IT" sz="2400" b="1" dirty="0" smtClean="0"/>
              <a:t>.NET</a:t>
            </a:r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400" dirty="0" smtClean="0"/>
              <a:t>Applicazione per dispositivi mobili </a:t>
            </a:r>
            <a:r>
              <a:rPr lang="it-IT" sz="2400" b="1" dirty="0" smtClean="0"/>
              <a:t>Windows Mobile/Symbian</a:t>
            </a:r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400" dirty="0" smtClean="0"/>
              <a:t>API di interazione con portali/social </a:t>
            </a:r>
            <a:r>
              <a:rPr lang="it-IT" sz="2400" dirty="0" err="1" smtClean="0"/>
              <a:t>networks</a:t>
            </a:r>
            <a:r>
              <a:rPr lang="it-IT" sz="2400" dirty="0" smtClean="0"/>
              <a:t> (</a:t>
            </a:r>
            <a:r>
              <a:rPr lang="it-IT" sz="2400" dirty="0" err="1" smtClean="0"/>
              <a:t>facebook</a:t>
            </a:r>
            <a:r>
              <a:rPr lang="it-IT" sz="2400" dirty="0" smtClean="0"/>
              <a:t>, windows live, google, etc.)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HOW: struttura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3000364" y="1571612"/>
            <a:ext cx="1857388" cy="1428760"/>
            <a:chOff x="0" y="242639"/>
            <a:chExt cx="1850756" cy="1453449"/>
          </a:xfrm>
        </p:grpSpPr>
        <p:sp>
          <p:nvSpPr>
            <p:cNvPr id="12" name="Rettangolo arrotondato 11"/>
            <p:cNvSpPr/>
            <p:nvPr/>
          </p:nvSpPr>
          <p:spPr>
            <a:xfrm>
              <a:off x="0" y="242639"/>
              <a:ext cx="1850756" cy="1453449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ttangolo 12"/>
            <p:cNvSpPr/>
            <p:nvPr/>
          </p:nvSpPr>
          <p:spPr>
            <a:xfrm>
              <a:off x="42570" y="285209"/>
              <a:ext cx="1765616" cy="13683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kern="1200" dirty="0" err="1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Gui</a:t>
              </a:r>
              <a:r>
                <a:rPr lang="it-IT" sz="2000" kern="1200" dirty="0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/</a:t>
              </a:r>
              <a:r>
                <a:rPr lang="it-IT" sz="2000" kern="1200" dirty="0" err="1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Theme</a:t>
              </a:r>
              <a:endParaRPr lang="it-IT" sz="2000" kern="12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200" kern="1200" dirty="0" smtClean="0">
                  <a:effectLst/>
                </a:rPr>
                <a:t>Presentazione </a:t>
              </a:r>
              <a:r>
                <a:rPr lang="it-IT" sz="1200" kern="1200" dirty="0" err="1" smtClean="0">
                  <a:effectLst/>
                </a:rPr>
                <a:t>questionali</a:t>
              </a:r>
              <a:r>
                <a:rPr lang="it-IT" sz="1200" kern="1200" dirty="0" smtClean="0">
                  <a:effectLst/>
                </a:rPr>
                <a:t>, temi/</a:t>
              </a:r>
              <a:r>
                <a:rPr lang="it-IT" sz="1200" kern="1200" dirty="0" err="1" smtClean="0">
                  <a:effectLst/>
                </a:rPr>
                <a:t>loghi</a:t>
              </a:r>
              <a:r>
                <a:rPr lang="it-IT" sz="1200" kern="1200" dirty="0" smtClean="0">
                  <a:effectLst/>
                </a:rPr>
                <a:t> personalizzabili e riutilizzabili </a:t>
              </a:r>
              <a:endParaRPr lang="it-IT" sz="1200" kern="1200" dirty="0">
                <a:effectLst/>
              </a:endParaRPr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4929190" y="1571612"/>
            <a:ext cx="1928826" cy="1428760"/>
            <a:chOff x="71436" y="285751"/>
            <a:chExt cx="2610288" cy="821691"/>
          </a:xfrm>
        </p:grpSpPr>
        <p:sp>
          <p:nvSpPr>
            <p:cNvPr id="15" name="Rettangolo arrotondato 14"/>
            <p:cNvSpPr/>
            <p:nvPr/>
          </p:nvSpPr>
          <p:spPr>
            <a:xfrm>
              <a:off x="71436" y="285751"/>
              <a:ext cx="2610288" cy="821691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ttangolo 15"/>
            <p:cNvSpPr/>
            <p:nvPr/>
          </p:nvSpPr>
          <p:spPr>
            <a:xfrm>
              <a:off x="95503" y="309818"/>
              <a:ext cx="2562154" cy="7735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kern="1200" dirty="0" err="1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Communication</a:t>
              </a:r>
              <a:endParaRPr lang="it-IT" sz="2000" kern="12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200" strike="noStrike" kern="1200" dirty="0" smtClean="0">
                  <a:effectLst/>
                </a:rPr>
                <a:t>Notifica </a:t>
              </a:r>
              <a:r>
                <a:rPr lang="it-IT" sz="1200" strike="noStrike" kern="1200" dirty="0" err="1" smtClean="0">
                  <a:effectLst/>
                </a:rPr>
                <a:t>email</a:t>
              </a:r>
              <a:r>
                <a:rPr lang="it-IT" sz="1200" strike="noStrike" kern="1200" dirty="0" smtClean="0">
                  <a:effectLst/>
                </a:rPr>
                <a:t>/sms,  interazione sistema - dispositivi mobili </a:t>
              </a:r>
              <a:endParaRPr lang="it-IT" sz="1200" strike="noStrike" kern="1200" dirty="0">
                <a:effectLst/>
              </a:endParaRPr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857224" y="1571612"/>
            <a:ext cx="2071702" cy="1428760"/>
            <a:chOff x="489141" y="291464"/>
            <a:chExt cx="4031710" cy="834207"/>
          </a:xfrm>
        </p:grpSpPr>
        <p:sp>
          <p:nvSpPr>
            <p:cNvPr id="18" name="Rettangolo arrotondato 17"/>
            <p:cNvSpPr/>
            <p:nvPr/>
          </p:nvSpPr>
          <p:spPr>
            <a:xfrm>
              <a:off x="489141" y="291464"/>
              <a:ext cx="4031710" cy="834207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ttangolo 18"/>
            <p:cNvSpPr/>
            <p:nvPr/>
          </p:nvSpPr>
          <p:spPr>
            <a:xfrm>
              <a:off x="513574" y="315897"/>
              <a:ext cx="3982844" cy="7853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kern="1200" dirty="0" err="1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Workflow</a:t>
              </a:r>
              <a:r>
                <a:rPr lang="it-IT" sz="2000" kern="1200" dirty="0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it-IT" sz="2000" kern="1200" dirty="0" err="1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editor</a:t>
              </a:r>
              <a:endParaRPr lang="it-IT" sz="2000" kern="12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200" kern="1200" dirty="0" smtClean="0">
                  <a:effectLst/>
                </a:rPr>
                <a:t>Interfaccia creazione, modifica e salvataggio questionari</a:t>
              </a:r>
            </a:p>
          </p:txBody>
        </p:sp>
      </p:grpSp>
      <p:grpSp>
        <p:nvGrpSpPr>
          <p:cNvPr id="20" name="Gruppo 19"/>
          <p:cNvGrpSpPr/>
          <p:nvPr/>
        </p:nvGrpSpPr>
        <p:grpSpPr>
          <a:xfrm>
            <a:off x="7000892" y="1571612"/>
            <a:ext cx="1714512" cy="4429156"/>
            <a:chOff x="3307560" y="749218"/>
            <a:chExt cx="4550619" cy="1979715"/>
          </a:xfrm>
        </p:grpSpPr>
        <p:sp>
          <p:nvSpPr>
            <p:cNvPr id="21" name="Rettangolo arrotondato 20"/>
            <p:cNvSpPr/>
            <p:nvPr/>
          </p:nvSpPr>
          <p:spPr>
            <a:xfrm>
              <a:off x="3307560" y="749218"/>
              <a:ext cx="4550619" cy="1979715"/>
            </a:xfrm>
            <a:prstGeom prst="roundRect">
              <a:avLst>
                <a:gd name="adj" fmla="val 10000"/>
              </a:avLst>
            </a:pr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ttangolo 21"/>
            <p:cNvSpPr/>
            <p:nvPr/>
          </p:nvSpPr>
          <p:spPr>
            <a:xfrm>
              <a:off x="3365545" y="807202"/>
              <a:ext cx="4434651" cy="1863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3000" kern="1200" dirty="0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Security</a:t>
              </a:r>
            </a:p>
            <a:p>
              <a:pPr lvl="0" algn="l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kern="1200" dirty="0" smtClean="0"/>
                <a:t>Meccanismi di autenticazione esterna, </a:t>
              </a:r>
            </a:p>
            <a:p>
              <a:pPr lvl="0" algn="l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kern="1200" dirty="0" smtClean="0"/>
                <a:t>Politiche di accesso alle informazioni e di distribuzione dei moduli</a:t>
              </a:r>
              <a:endParaRPr lang="it-IT" sz="1400" kern="1200" dirty="0"/>
            </a:p>
          </p:txBody>
        </p:sp>
      </p:grpSp>
      <p:sp>
        <p:nvSpPr>
          <p:cNvPr id="32" name="Rettangolo arrotondato 31"/>
          <p:cNvSpPr/>
          <p:nvPr/>
        </p:nvSpPr>
        <p:spPr>
          <a:xfrm>
            <a:off x="857224" y="3071810"/>
            <a:ext cx="6000792" cy="1643074"/>
          </a:xfrm>
          <a:prstGeom prst="roundRect">
            <a:avLst>
              <a:gd name="adj" fmla="val 10396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3" name="Gruppo 22"/>
          <p:cNvGrpSpPr/>
          <p:nvPr/>
        </p:nvGrpSpPr>
        <p:grpSpPr>
          <a:xfrm>
            <a:off x="3786183" y="3194764"/>
            <a:ext cx="3000395" cy="1428760"/>
            <a:chOff x="0" y="0"/>
            <a:chExt cx="3452217" cy="1703189"/>
          </a:xfrm>
        </p:grpSpPr>
        <p:sp>
          <p:nvSpPr>
            <p:cNvPr id="24" name="Rettangolo arrotondato 23"/>
            <p:cNvSpPr/>
            <p:nvPr/>
          </p:nvSpPr>
          <p:spPr>
            <a:xfrm>
              <a:off x="0" y="0"/>
              <a:ext cx="3452217" cy="1703189"/>
            </a:xfrm>
            <a:prstGeom prst="roundRect">
              <a:avLst>
                <a:gd name="adj" fmla="val 10000"/>
              </a:avLst>
            </a:prstGeom>
            <a:solidFill>
              <a:srgbClr val="D05E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ttangolo 24"/>
            <p:cNvSpPr/>
            <p:nvPr/>
          </p:nvSpPr>
          <p:spPr>
            <a:xfrm>
              <a:off x="49885" y="49885"/>
              <a:ext cx="3352447" cy="16034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800" kern="1200" dirty="0" err="1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Workflow</a:t>
              </a:r>
              <a:endParaRPr lang="it-IT" sz="2800" kern="12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kern="1200" dirty="0" smtClean="0"/>
                <a:t>Interpretazione logiche di compilazione, algoritmi </a:t>
              </a:r>
              <a:r>
                <a:rPr lang="it-IT" sz="1400" kern="1200" dirty="0" err="1" smtClean="0"/>
                <a:t>salataggio</a:t>
              </a:r>
              <a:r>
                <a:rPr lang="it-IT" sz="1400" dirty="0" smtClean="0"/>
                <a:t> e </a:t>
              </a:r>
              <a:r>
                <a:rPr lang="it-IT" sz="1400" kern="1200" dirty="0" smtClean="0"/>
                <a:t>recupero stato</a:t>
              </a:r>
              <a:endParaRPr lang="it-IT" sz="1400" kern="1200" dirty="0"/>
            </a:p>
          </p:txBody>
        </p:sp>
      </p:grpSp>
      <p:grpSp>
        <p:nvGrpSpPr>
          <p:cNvPr id="26" name="Gruppo 25"/>
          <p:cNvGrpSpPr/>
          <p:nvPr/>
        </p:nvGrpSpPr>
        <p:grpSpPr>
          <a:xfrm>
            <a:off x="928662" y="3194765"/>
            <a:ext cx="2786082" cy="1428759"/>
            <a:chOff x="3855165" y="1826412"/>
            <a:chExt cx="3878962" cy="2602743"/>
          </a:xfrm>
        </p:grpSpPr>
        <p:sp>
          <p:nvSpPr>
            <p:cNvPr id="27" name="Rettangolo arrotondato 26"/>
            <p:cNvSpPr/>
            <p:nvPr/>
          </p:nvSpPr>
          <p:spPr>
            <a:xfrm>
              <a:off x="3855165" y="1826412"/>
              <a:ext cx="3878962" cy="2602743"/>
            </a:xfrm>
            <a:prstGeom prst="roundRect">
              <a:avLst>
                <a:gd name="adj" fmla="val 10000"/>
              </a:avLst>
            </a:prstGeom>
            <a:solidFill>
              <a:srgbClr val="DD200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ettangolo 27"/>
            <p:cNvSpPr/>
            <p:nvPr/>
          </p:nvSpPr>
          <p:spPr>
            <a:xfrm>
              <a:off x="3931397" y="1902644"/>
              <a:ext cx="3726498" cy="24502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800" b="0" u="none" kern="1200" dirty="0" err="1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Fields</a:t>
              </a:r>
              <a:endParaRPr lang="it-IT" sz="2800" b="0" u="none" kern="12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300" u="none" kern="1200" dirty="0" smtClean="0"/>
                <a:t>Definizione tipi di informazioni, operazioni e vincoli sui tipi, gestione rappresentazioni interne/xml</a:t>
              </a:r>
              <a:endParaRPr lang="it-IT" sz="1300" u="none" kern="1200" dirty="0"/>
            </a:p>
          </p:txBody>
        </p:sp>
      </p:grpSp>
      <p:grpSp>
        <p:nvGrpSpPr>
          <p:cNvPr id="29" name="Gruppo 28"/>
          <p:cNvGrpSpPr/>
          <p:nvPr/>
        </p:nvGrpSpPr>
        <p:grpSpPr>
          <a:xfrm>
            <a:off x="857224" y="4786322"/>
            <a:ext cx="6000791" cy="1214373"/>
            <a:chOff x="0" y="145"/>
            <a:chExt cx="7850505" cy="4429010"/>
          </a:xfrm>
        </p:grpSpPr>
        <p:sp>
          <p:nvSpPr>
            <p:cNvPr id="30" name="Rettangolo arrotondato 29"/>
            <p:cNvSpPr/>
            <p:nvPr/>
          </p:nvSpPr>
          <p:spPr>
            <a:xfrm>
              <a:off x="0" y="145"/>
              <a:ext cx="7850505" cy="4429010"/>
            </a:xfrm>
            <a:prstGeom prst="roundRect">
              <a:avLst>
                <a:gd name="adj" fmla="val 10000"/>
              </a:avLst>
            </a:prstGeom>
            <a:solidFill>
              <a:srgbClr val="7E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ettangolo 30"/>
            <p:cNvSpPr/>
            <p:nvPr/>
          </p:nvSpPr>
          <p:spPr>
            <a:xfrm>
              <a:off x="129721" y="129866"/>
              <a:ext cx="7591063" cy="4169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800" kern="1200" dirty="0" err="1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Storage</a:t>
              </a:r>
              <a:endParaRPr lang="it-IT" sz="2800" kern="12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kern="1200" dirty="0" smtClean="0"/>
                <a:t>Salvataggio/recupero di moduli e tipi di informazioni, memorizzazione dati raccolti e statistiche)</a:t>
              </a:r>
              <a:endParaRPr lang="it-IT" sz="1400" kern="1200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Esempio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28630" y="1571612"/>
            <a:ext cx="7643898" cy="4429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it-IT" sz="2400" dirty="0" smtClean="0"/>
              <a:t>   Un’azienda vuole proporre un sondaggio.</a:t>
            </a:r>
          </a:p>
          <a:p>
            <a:pPr>
              <a:buFont typeface="Courier New" pitchFamily="49" charset="0"/>
              <a:buChar char="o"/>
            </a:pPr>
            <a:r>
              <a:rPr lang="it-IT" sz="2400" dirty="0" smtClean="0"/>
              <a:t>   </a:t>
            </a:r>
            <a:r>
              <a:rPr lang="it-IT" sz="2400" b="1" dirty="0" smtClean="0"/>
              <a:t>Dati</a:t>
            </a:r>
            <a:r>
              <a:rPr lang="it-IT" sz="2400" dirty="0" smtClean="0"/>
              <a:t>: servizio, anno di sottoscrizione,   </a:t>
            </a:r>
          </a:p>
          <a:p>
            <a:r>
              <a:rPr lang="it-IT" sz="2400" dirty="0" smtClean="0"/>
              <a:t>      analoghi servizi precedenti, gradimento</a:t>
            </a:r>
          </a:p>
          <a:p>
            <a:pPr>
              <a:buFont typeface="Courier New" pitchFamily="49" charset="0"/>
              <a:buChar char="o"/>
            </a:pPr>
            <a:r>
              <a:rPr lang="it-IT" sz="2400" dirty="0" smtClean="0"/>
              <a:t>   </a:t>
            </a:r>
            <a:r>
              <a:rPr lang="it-IT" sz="2400" b="1" dirty="0" smtClean="0"/>
              <a:t>Vincoli</a:t>
            </a:r>
            <a:r>
              <a:rPr lang="it-IT" sz="2400" dirty="0" smtClean="0"/>
              <a:t>: servizio fruito scelto fra un insieme </a:t>
            </a:r>
          </a:p>
          <a:p>
            <a:r>
              <a:rPr lang="it-IT" sz="2400" dirty="0" smtClean="0"/>
              <a:t>      di servizi offerti (es. ADSL 4mb, 12mb, Fibra)</a:t>
            </a:r>
          </a:p>
          <a:p>
            <a:endParaRPr lang="it-IT" sz="1000" dirty="0" smtClean="0"/>
          </a:p>
          <a:p>
            <a:r>
              <a:rPr lang="it-IT" sz="2000" dirty="0" smtClean="0"/>
              <a:t>      1. La voce “Analoghi servizi” può essere omessa,  </a:t>
            </a:r>
          </a:p>
          <a:p>
            <a:r>
              <a:rPr lang="it-IT" sz="2000" dirty="0" smtClean="0"/>
              <a:t>          altrimenti è il nome di un’azienda concorrente con simili servizi</a:t>
            </a:r>
          </a:p>
          <a:p>
            <a:r>
              <a:rPr lang="it-IT" sz="2000" dirty="0" smtClean="0"/>
              <a:t>      2. Indice di gradimento è un valore intero che va da 1 a 5.</a:t>
            </a:r>
          </a:p>
          <a:p>
            <a:endParaRPr lang="it-IT" sz="2000" dirty="0" smtClean="0"/>
          </a:p>
          <a:p>
            <a:pPr>
              <a:buFont typeface="Courier New" pitchFamily="49" charset="0"/>
              <a:buChar char="o"/>
            </a:pPr>
            <a:r>
              <a:rPr lang="it-IT" sz="2400" dirty="0" smtClean="0"/>
              <a:t>   </a:t>
            </a:r>
            <a:r>
              <a:rPr lang="it-IT" sz="2400" b="1" dirty="0" smtClean="0"/>
              <a:t>Percorsi</a:t>
            </a:r>
            <a:r>
              <a:rPr lang="it-IT" sz="2400" dirty="0" smtClean="0"/>
              <a:t>: ramificare il questionario (solo se l’utente ha          </a:t>
            </a:r>
          </a:p>
          <a:p>
            <a:r>
              <a:rPr lang="it-IT" sz="2400" dirty="0" smtClean="0"/>
              <a:t>      ADSL chiedo una valutazione sulla qualità di navigazione, </a:t>
            </a:r>
          </a:p>
          <a:p>
            <a:r>
              <a:rPr lang="it-IT" sz="2400" dirty="0" smtClean="0"/>
              <a:t>      se ha contratto telefonico chiedo altro)</a:t>
            </a:r>
          </a:p>
          <a:p>
            <a:endParaRPr lang="it-IT" sz="20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14348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Esempio: pubblicazione web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500438"/>
            <a:ext cx="1858150" cy="248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8" name="Connettore 2 37"/>
          <p:cNvCxnSpPr>
            <a:stCxn id="10" idx="1"/>
          </p:cNvCxnSpPr>
          <p:nvPr/>
        </p:nvCxnSpPr>
        <p:spPr>
          <a:xfrm rot="10800000" flipV="1">
            <a:off x="5572133" y="3000372"/>
            <a:ext cx="1571637" cy="857255"/>
          </a:xfrm>
          <a:prstGeom prst="straightConnector1">
            <a:avLst/>
          </a:prstGeom>
          <a:ln w="9525"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84" name="Gruppo 83"/>
          <p:cNvGrpSpPr/>
          <p:nvPr/>
        </p:nvGrpSpPr>
        <p:grpSpPr>
          <a:xfrm>
            <a:off x="7143769" y="2643183"/>
            <a:ext cx="857255" cy="3214709"/>
            <a:chOff x="7143769" y="2643183"/>
            <a:chExt cx="857255" cy="3214709"/>
          </a:xfrm>
        </p:grpSpPr>
        <p:pic>
          <p:nvPicPr>
            <p:cNvPr id="10" name="Immagine 9" descr="hom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43769" y="2643183"/>
              <a:ext cx="714380" cy="714380"/>
            </a:xfrm>
            <a:prstGeom prst="rect">
              <a:avLst/>
            </a:prstGeom>
          </p:spPr>
        </p:pic>
        <p:pic>
          <p:nvPicPr>
            <p:cNvPr id="62" name="Immagine 61" descr="hom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15207" y="3429001"/>
              <a:ext cx="714380" cy="714380"/>
            </a:xfrm>
            <a:prstGeom prst="rect">
              <a:avLst/>
            </a:prstGeom>
          </p:spPr>
        </p:pic>
        <p:pic>
          <p:nvPicPr>
            <p:cNvPr id="64" name="Immagine 63" descr="phone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5207" y="5072075"/>
              <a:ext cx="785817" cy="785817"/>
            </a:xfrm>
            <a:prstGeom prst="rect">
              <a:avLst/>
            </a:prstGeom>
          </p:spPr>
        </p:pic>
        <p:pic>
          <p:nvPicPr>
            <p:cNvPr id="65" name="Immagine 64" descr="hom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15207" y="4214819"/>
              <a:ext cx="714380" cy="714380"/>
            </a:xfrm>
            <a:prstGeom prst="rect">
              <a:avLst/>
            </a:prstGeom>
          </p:spPr>
        </p:pic>
      </p:grpSp>
      <p:cxnSp>
        <p:nvCxnSpPr>
          <p:cNvPr id="66" name="Connettore 2 65"/>
          <p:cNvCxnSpPr>
            <a:stCxn id="62" idx="1"/>
          </p:cNvCxnSpPr>
          <p:nvPr/>
        </p:nvCxnSpPr>
        <p:spPr>
          <a:xfrm rot="10800000" flipV="1">
            <a:off x="5572133" y="3786190"/>
            <a:ext cx="1643075" cy="357189"/>
          </a:xfrm>
          <a:prstGeom prst="straightConnector1">
            <a:avLst/>
          </a:prstGeom>
          <a:ln w="9525"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Connettore 2 73"/>
          <p:cNvCxnSpPr>
            <a:stCxn id="64" idx="1"/>
          </p:cNvCxnSpPr>
          <p:nvPr/>
        </p:nvCxnSpPr>
        <p:spPr>
          <a:xfrm rot="10800000">
            <a:off x="5572133" y="4857760"/>
            <a:ext cx="1643075" cy="607224"/>
          </a:xfrm>
          <a:prstGeom prst="straightConnector1">
            <a:avLst/>
          </a:prstGeom>
          <a:ln w="9525"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Connettore 2 51"/>
          <p:cNvCxnSpPr>
            <a:stCxn id="65" idx="1"/>
          </p:cNvCxnSpPr>
          <p:nvPr/>
        </p:nvCxnSpPr>
        <p:spPr>
          <a:xfrm rot="10800000">
            <a:off x="5572133" y="4572009"/>
            <a:ext cx="1643075" cy="1"/>
          </a:xfrm>
          <a:prstGeom prst="straightConnector1">
            <a:avLst/>
          </a:prstGeom>
          <a:ln w="9525"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5" name="Gruppo 74"/>
          <p:cNvGrpSpPr/>
          <p:nvPr/>
        </p:nvGrpSpPr>
        <p:grpSpPr>
          <a:xfrm>
            <a:off x="4572001" y="2643184"/>
            <a:ext cx="1714511" cy="857254"/>
            <a:chOff x="4572001" y="2643184"/>
            <a:chExt cx="1714511" cy="857254"/>
          </a:xfrm>
        </p:grpSpPr>
        <p:cxnSp>
          <p:nvCxnSpPr>
            <p:cNvPr id="19" name="Connettore 2 18"/>
            <p:cNvCxnSpPr>
              <a:endCxn id="1027" idx="0"/>
            </p:cNvCxnSpPr>
            <p:nvPr/>
          </p:nvCxnSpPr>
          <p:spPr>
            <a:xfrm rot="16200000" flipH="1">
              <a:off x="4143564" y="3071621"/>
              <a:ext cx="857254" cy="379"/>
            </a:xfrm>
            <a:prstGeom prst="straightConnector1">
              <a:avLst/>
            </a:prstGeom>
            <a:ln w="9525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CasellaDiTesto 55"/>
            <p:cNvSpPr txBox="1"/>
            <p:nvPr/>
          </p:nvSpPr>
          <p:spPr>
            <a:xfrm>
              <a:off x="4643438" y="2857496"/>
              <a:ext cx="16430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Pubblicazione</a:t>
              </a:r>
              <a:endParaRPr lang="it-IT" sz="1200" dirty="0"/>
            </a:p>
          </p:txBody>
        </p:sp>
      </p:grpSp>
      <p:grpSp>
        <p:nvGrpSpPr>
          <p:cNvPr id="71" name="Gruppo 70"/>
          <p:cNvGrpSpPr/>
          <p:nvPr/>
        </p:nvGrpSpPr>
        <p:grpSpPr>
          <a:xfrm>
            <a:off x="3714744" y="1714488"/>
            <a:ext cx="1857388" cy="857256"/>
            <a:chOff x="3714744" y="1714488"/>
            <a:chExt cx="1857388" cy="857256"/>
          </a:xfrm>
        </p:grpSpPr>
        <p:sp>
          <p:nvSpPr>
            <p:cNvPr id="35" name="Rettangolo arrotondato 34"/>
            <p:cNvSpPr/>
            <p:nvPr/>
          </p:nvSpPr>
          <p:spPr>
            <a:xfrm>
              <a:off x="3714744" y="1714488"/>
              <a:ext cx="1857388" cy="85725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it-IT" sz="1400" dirty="0" err="1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Floading</a:t>
              </a:r>
              <a:r>
                <a:rPr lang="it-IT" sz="1400" dirty="0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 System</a:t>
              </a:r>
              <a:endParaRPr lang="it-IT" sz="14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pic>
          <p:nvPicPr>
            <p:cNvPr id="8" name="Immagine 7" descr="PNG-Others-Web_Database.png-256x256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00628" y="2000240"/>
              <a:ext cx="500066" cy="500066"/>
            </a:xfrm>
            <a:prstGeom prst="rect">
              <a:avLst/>
            </a:prstGeom>
          </p:spPr>
        </p:pic>
      </p:grpSp>
      <p:cxnSp>
        <p:nvCxnSpPr>
          <p:cNvPr id="80" name="Connettore 2 79"/>
          <p:cNvCxnSpPr/>
          <p:nvPr/>
        </p:nvCxnSpPr>
        <p:spPr>
          <a:xfrm rot="10800000">
            <a:off x="7929586" y="2928934"/>
            <a:ext cx="500066" cy="1588"/>
          </a:xfrm>
          <a:prstGeom prst="straightConnector1">
            <a:avLst/>
          </a:prstGeom>
          <a:ln w="952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Connettore 2 80"/>
          <p:cNvCxnSpPr/>
          <p:nvPr/>
        </p:nvCxnSpPr>
        <p:spPr>
          <a:xfrm rot="10800000">
            <a:off x="7929586" y="3714752"/>
            <a:ext cx="500066" cy="1588"/>
          </a:xfrm>
          <a:prstGeom prst="straightConnector1">
            <a:avLst/>
          </a:prstGeom>
          <a:ln w="952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Connettore 2 81"/>
          <p:cNvCxnSpPr/>
          <p:nvPr/>
        </p:nvCxnSpPr>
        <p:spPr>
          <a:xfrm rot="10800000">
            <a:off x="7929586" y="4500570"/>
            <a:ext cx="500066" cy="1588"/>
          </a:xfrm>
          <a:prstGeom prst="straightConnector1">
            <a:avLst/>
          </a:prstGeom>
          <a:ln w="952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Connettore 2 82"/>
          <p:cNvCxnSpPr/>
          <p:nvPr/>
        </p:nvCxnSpPr>
        <p:spPr>
          <a:xfrm rot="10800000">
            <a:off x="7929586" y="5500702"/>
            <a:ext cx="500066" cy="1588"/>
          </a:xfrm>
          <a:prstGeom prst="straightConnector1">
            <a:avLst/>
          </a:prstGeom>
          <a:ln w="952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2" name="Gruppo 71"/>
          <p:cNvGrpSpPr/>
          <p:nvPr/>
        </p:nvGrpSpPr>
        <p:grpSpPr>
          <a:xfrm>
            <a:off x="785786" y="1740126"/>
            <a:ext cx="1714512" cy="965741"/>
            <a:chOff x="785786" y="1740126"/>
            <a:chExt cx="1714512" cy="965741"/>
          </a:xfrm>
        </p:grpSpPr>
        <p:pic>
          <p:nvPicPr>
            <p:cNvPr id="9" name="Immagine 8" descr="cinemadisplay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65544" y="1740126"/>
              <a:ext cx="660034" cy="660034"/>
            </a:xfrm>
            <a:prstGeom prst="rect">
              <a:avLst/>
            </a:prstGeom>
          </p:spPr>
        </p:pic>
        <p:sp>
          <p:nvSpPr>
            <p:cNvPr id="44" name="CasellaDiTesto 43"/>
            <p:cNvSpPr txBox="1"/>
            <p:nvPr/>
          </p:nvSpPr>
          <p:spPr>
            <a:xfrm>
              <a:off x="785786" y="2428868"/>
              <a:ext cx="17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Creatore questionario</a:t>
              </a:r>
              <a:endParaRPr lang="it-IT" sz="1200" dirty="0"/>
            </a:p>
          </p:txBody>
        </p:sp>
      </p:grpSp>
      <p:grpSp>
        <p:nvGrpSpPr>
          <p:cNvPr id="73" name="Gruppo 72"/>
          <p:cNvGrpSpPr/>
          <p:nvPr/>
        </p:nvGrpSpPr>
        <p:grpSpPr>
          <a:xfrm>
            <a:off x="1825578" y="1785926"/>
            <a:ext cx="1817728" cy="430216"/>
            <a:chOff x="1825578" y="1785926"/>
            <a:chExt cx="1817728" cy="430216"/>
          </a:xfrm>
        </p:grpSpPr>
        <p:cxnSp>
          <p:nvCxnSpPr>
            <p:cNvPr id="15" name="Connettore 2 14"/>
            <p:cNvCxnSpPr>
              <a:stCxn id="9" idx="3"/>
            </p:cNvCxnSpPr>
            <p:nvPr/>
          </p:nvCxnSpPr>
          <p:spPr>
            <a:xfrm>
              <a:off x="1825578" y="2070143"/>
              <a:ext cx="1817728" cy="1535"/>
            </a:xfrm>
            <a:prstGeom prst="straightConnector1">
              <a:avLst/>
            </a:prstGeom>
            <a:ln w="9525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Connettore 2 41"/>
            <p:cNvCxnSpPr/>
            <p:nvPr/>
          </p:nvCxnSpPr>
          <p:spPr>
            <a:xfrm rot="10800000">
              <a:off x="1857356" y="2214554"/>
              <a:ext cx="1785950" cy="1588"/>
            </a:xfrm>
            <a:prstGeom prst="straightConnector1">
              <a:avLst/>
            </a:prstGeom>
            <a:ln w="9525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CasellaDiTesto 54"/>
            <p:cNvSpPr txBox="1"/>
            <p:nvPr/>
          </p:nvSpPr>
          <p:spPr>
            <a:xfrm>
              <a:off x="1928794" y="1785926"/>
              <a:ext cx="16430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Creazione questionario</a:t>
              </a:r>
              <a:endParaRPr lang="it-IT" sz="1200" dirty="0"/>
            </a:p>
          </p:txBody>
        </p:sp>
      </p:grpSp>
      <p:grpSp>
        <p:nvGrpSpPr>
          <p:cNvPr id="79" name="Gruppo 78"/>
          <p:cNvGrpSpPr/>
          <p:nvPr/>
        </p:nvGrpSpPr>
        <p:grpSpPr>
          <a:xfrm>
            <a:off x="5643570" y="1785926"/>
            <a:ext cx="2786876" cy="3715570"/>
            <a:chOff x="5643570" y="1785926"/>
            <a:chExt cx="2786876" cy="3715570"/>
          </a:xfrm>
        </p:grpSpPr>
        <p:cxnSp>
          <p:nvCxnSpPr>
            <p:cNvPr id="76" name="Connettore 1 75"/>
            <p:cNvCxnSpPr/>
            <p:nvPr/>
          </p:nvCxnSpPr>
          <p:spPr>
            <a:xfrm>
              <a:off x="5643570" y="2071678"/>
              <a:ext cx="2786082" cy="1588"/>
            </a:xfrm>
            <a:prstGeom prst="lin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Connettore 1 77"/>
            <p:cNvCxnSpPr/>
            <p:nvPr/>
          </p:nvCxnSpPr>
          <p:spPr>
            <a:xfrm rot="5400000">
              <a:off x="6715140" y="3786190"/>
              <a:ext cx="3429024" cy="1588"/>
            </a:xfrm>
            <a:prstGeom prst="lin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CasellaDiTesto 56"/>
            <p:cNvSpPr txBox="1"/>
            <p:nvPr/>
          </p:nvSpPr>
          <p:spPr>
            <a:xfrm>
              <a:off x="6072198" y="1785926"/>
              <a:ext cx="16430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Notifica </a:t>
              </a:r>
              <a:r>
                <a:rPr lang="it-IT" sz="1200" dirty="0" err="1" smtClean="0"/>
                <a:t>email</a:t>
              </a:r>
              <a:r>
                <a:rPr lang="it-IT" sz="1200" dirty="0" smtClean="0"/>
                <a:t>/sms</a:t>
              </a:r>
              <a:endParaRPr lang="it-IT" sz="1200" dirty="0"/>
            </a:p>
          </p:txBody>
        </p:sp>
      </p:grpSp>
      <p:sp>
        <p:nvSpPr>
          <p:cNvPr id="58" name="CasellaDiTesto 57"/>
          <p:cNvSpPr txBox="1"/>
          <p:nvPr/>
        </p:nvSpPr>
        <p:spPr>
          <a:xfrm>
            <a:off x="5643570" y="4197933"/>
            <a:ext cx="1071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Compilazione</a:t>
            </a:r>
          </a:p>
        </p:txBody>
      </p:sp>
      <p:grpSp>
        <p:nvGrpSpPr>
          <p:cNvPr id="77" name="Gruppo 76"/>
          <p:cNvGrpSpPr/>
          <p:nvPr/>
        </p:nvGrpSpPr>
        <p:grpSpPr>
          <a:xfrm>
            <a:off x="3143240" y="2643186"/>
            <a:ext cx="1286261" cy="857253"/>
            <a:chOff x="3143240" y="2643186"/>
            <a:chExt cx="1286261" cy="857253"/>
          </a:xfrm>
        </p:grpSpPr>
        <p:cxnSp>
          <p:nvCxnSpPr>
            <p:cNvPr id="59" name="Connettore 2 58"/>
            <p:cNvCxnSpPr/>
            <p:nvPr/>
          </p:nvCxnSpPr>
          <p:spPr>
            <a:xfrm rot="5400000" flipH="1" flipV="1">
              <a:off x="4000686" y="3071624"/>
              <a:ext cx="857253" cy="377"/>
            </a:xfrm>
            <a:prstGeom prst="straightConnector1">
              <a:avLst/>
            </a:prstGeom>
            <a:ln w="9525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CasellaDiTesto 66"/>
            <p:cNvSpPr txBox="1"/>
            <p:nvPr/>
          </p:nvSpPr>
          <p:spPr>
            <a:xfrm>
              <a:off x="3143240" y="2857496"/>
              <a:ext cx="12144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Salvataggio dati</a:t>
              </a:r>
              <a:endParaRPr lang="it-IT" sz="1200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14348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Esempio: accesso mobile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grpSp>
        <p:nvGrpSpPr>
          <p:cNvPr id="4" name="Gruppo 70"/>
          <p:cNvGrpSpPr/>
          <p:nvPr/>
        </p:nvGrpSpPr>
        <p:grpSpPr>
          <a:xfrm>
            <a:off x="3714744" y="1714488"/>
            <a:ext cx="1857388" cy="857256"/>
            <a:chOff x="3714744" y="1714488"/>
            <a:chExt cx="1857388" cy="857256"/>
          </a:xfrm>
        </p:grpSpPr>
        <p:sp>
          <p:nvSpPr>
            <p:cNvPr id="35" name="Rettangolo arrotondato 34"/>
            <p:cNvSpPr/>
            <p:nvPr/>
          </p:nvSpPr>
          <p:spPr>
            <a:xfrm>
              <a:off x="3714744" y="1714488"/>
              <a:ext cx="1857388" cy="85725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it-IT" sz="1400" dirty="0" err="1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Floading</a:t>
              </a:r>
              <a:r>
                <a:rPr lang="it-IT" sz="1400" dirty="0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 System</a:t>
              </a:r>
              <a:endParaRPr lang="it-IT" sz="14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pic>
          <p:nvPicPr>
            <p:cNvPr id="8" name="Immagine 7" descr="PNG-Others-Web_Database.png-256x256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00628" y="2000240"/>
              <a:ext cx="500066" cy="500066"/>
            </a:xfrm>
            <a:prstGeom prst="rect">
              <a:avLst/>
            </a:prstGeom>
          </p:spPr>
        </p:pic>
      </p:grpSp>
      <p:cxnSp>
        <p:nvCxnSpPr>
          <p:cNvPr id="80" name="Connettore 2 79"/>
          <p:cNvCxnSpPr/>
          <p:nvPr/>
        </p:nvCxnSpPr>
        <p:spPr>
          <a:xfrm rot="10800000">
            <a:off x="7929586" y="2714620"/>
            <a:ext cx="500066" cy="1588"/>
          </a:xfrm>
          <a:prstGeom prst="straightConnector1">
            <a:avLst/>
          </a:prstGeom>
          <a:ln w="952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Connettore 2 80"/>
          <p:cNvCxnSpPr/>
          <p:nvPr/>
        </p:nvCxnSpPr>
        <p:spPr>
          <a:xfrm rot="10800000">
            <a:off x="7929586" y="3571876"/>
            <a:ext cx="500066" cy="1588"/>
          </a:xfrm>
          <a:prstGeom prst="straightConnector1">
            <a:avLst/>
          </a:prstGeom>
          <a:ln w="952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Connettore 2 81"/>
          <p:cNvCxnSpPr/>
          <p:nvPr/>
        </p:nvCxnSpPr>
        <p:spPr>
          <a:xfrm rot="10800000">
            <a:off x="7929586" y="4500570"/>
            <a:ext cx="500066" cy="1588"/>
          </a:xfrm>
          <a:prstGeom prst="straightConnector1">
            <a:avLst/>
          </a:prstGeom>
          <a:ln w="952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Connettore 2 82"/>
          <p:cNvCxnSpPr/>
          <p:nvPr/>
        </p:nvCxnSpPr>
        <p:spPr>
          <a:xfrm rot="10800000">
            <a:off x="7929586" y="5500702"/>
            <a:ext cx="500066" cy="1588"/>
          </a:xfrm>
          <a:prstGeom prst="straightConnector1">
            <a:avLst/>
          </a:prstGeom>
          <a:ln w="952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" name="Gruppo 71"/>
          <p:cNvGrpSpPr/>
          <p:nvPr/>
        </p:nvGrpSpPr>
        <p:grpSpPr>
          <a:xfrm>
            <a:off x="785786" y="1740126"/>
            <a:ext cx="1714512" cy="965741"/>
            <a:chOff x="785786" y="1740126"/>
            <a:chExt cx="1714512" cy="965741"/>
          </a:xfrm>
        </p:grpSpPr>
        <p:pic>
          <p:nvPicPr>
            <p:cNvPr id="9" name="Immagine 8" descr="cinemadisplay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5544" y="1740126"/>
              <a:ext cx="660034" cy="660034"/>
            </a:xfrm>
            <a:prstGeom prst="rect">
              <a:avLst/>
            </a:prstGeom>
          </p:spPr>
        </p:pic>
        <p:sp>
          <p:nvSpPr>
            <p:cNvPr id="44" name="CasellaDiTesto 43"/>
            <p:cNvSpPr txBox="1"/>
            <p:nvPr/>
          </p:nvSpPr>
          <p:spPr>
            <a:xfrm>
              <a:off x="785786" y="2428868"/>
              <a:ext cx="17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Creatore questionario</a:t>
              </a:r>
              <a:endParaRPr lang="it-IT" sz="1200" dirty="0"/>
            </a:p>
          </p:txBody>
        </p:sp>
      </p:grpSp>
      <p:grpSp>
        <p:nvGrpSpPr>
          <p:cNvPr id="11" name="Gruppo 72"/>
          <p:cNvGrpSpPr/>
          <p:nvPr/>
        </p:nvGrpSpPr>
        <p:grpSpPr>
          <a:xfrm>
            <a:off x="1825578" y="1785926"/>
            <a:ext cx="1817728" cy="430216"/>
            <a:chOff x="1825578" y="1785926"/>
            <a:chExt cx="1817728" cy="430216"/>
          </a:xfrm>
        </p:grpSpPr>
        <p:cxnSp>
          <p:nvCxnSpPr>
            <p:cNvPr id="15" name="Connettore 2 14"/>
            <p:cNvCxnSpPr>
              <a:stCxn id="9" idx="3"/>
            </p:cNvCxnSpPr>
            <p:nvPr/>
          </p:nvCxnSpPr>
          <p:spPr>
            <a:xfrm>
              <a:off x="1825578" y="2070143"/>
              <a:ext cx="1817728" cy="1535"/>
            </a:xfrm>
            <a:prstGeom prst="straightConnector1">
              <a:avLst/>
            </a:prstGeom>
            <a:ln w="9525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Connettore 2 41"/>
            <p:cNvCxnSpPr/>
            <p:nvPr/>
          </p:nvCxnSpPr>
          <p:spPr>
            <a:xfrm rot="10800000">
              <a:off x="1857356" y="2214554"/>
              <a:ext cx="1785950" cy="1588"/>
            </a:xfrm>
            <a:prstGeom prst="straightConnector1">
              <a:avLst/>
            </a:prstGeom>
            <a:ln w="9525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CasellaDiTesto 54"/>
            <p:cNvSpPr txBox="1"/>
            <p:nvPr/>
          </p:nvSpPr>
          <p:spPr>
            <a:xfrm>
              <a:off x="1928794" y="1785926"/>
              <a:ext cx="16430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Creazione questionario</a:t>
              </a:r>
              <a:endParaRPr lang="it-IT" sz="1200" dirty="0"/>
            </a:p>
          </p:txBody>
        </p:sp>
      </p:grpSp>
      <p:grpSp>
        <p:nvGrpSpPr>
          <p:cNvPr id="12" name="Gruppo 78"/>
          <p:cNvGrpSpPr/>
          <p:nvPr/>
        </p:nvGrpSpPr>
        <p:grpSpPr>
          <a:xfrm>
            <a:off x="5643570" y="1785926"/>
            <a:ext cx="2786876" cy="3715570"/>
            <a:chOff x="5643570" y="1785926"/>
            <a:chExt cx="2786876" cy="3715570"/>
          </a:xfrm>
        </p:grpSpPr>
        <p:cxnSp>
          <p:nvCxnSpPr>
            <p:cNvPr id="76" name="Connettore 1 75"/>
            <p:cNvCxnSpPr/>
            <p:nvPr/>
          </p:nvCxnSpPr>
          <p:spPr>
            <a:xfrm>
              <a:off x="5643570" y="2071678"/>
              <a:ext cx="2786082" cy="1588"/>
            </a:xfrm>
            <a:prstGeom prst="lin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Connettore 1 77"/>
            <p:cNvCxnSpPr/>
            <p:nvPr/>
          </p:nvCxnSpPr>
          <p:spPr>
            <a:xfrm rot="5400000">
              <a:off x="6715140" y="3786190"/>
              <a:ext cx="3429024" cy="1588"/>
            </a:xfrm>
            <a:prstGeom prst="lin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CasellaDiTesto 56"/>
            <p:cNvSpPr txBox="1"/>
            <p:nvPr/>
          </p:nvSpPr>
          <p:spPr>
            <a:xfrm>
              <a:off x="6072198" y="1785926"/>
              <a:ext cx="16430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Notifica </a:t>
              </a:r>
              <a:r>
                <a:rPr lang="it-IT" sz="1200" dirty="0" err="1" smtClean="0"/>
                <a:t>email</a:t>
              </a:r>
              <a:r>
                <a:rPr lang="it-IT" sz="1200" dirty="0" smtClean="0"/>
                <a:t>/sms</a:t>
              </a:r>
              <a:endParaRPr lang="it-IT" sz="1200" dirty="0"/>
            </a:p>
          </p:txBody>
        </p:sp>
      </p:grpSp>
      <p:sp>
        <p:nvSpPr>
          <p:cNvPr id="58" name="CasellaDiTesto 57"/>
          <p:cNvSpPr txBox="1"/>
          <p:nvPr/>
        </p:nvSpPr>
        <p:spPr>
          <a:xfrm>
            <a:off x="3571868" y="4000504"/>
            <a:ext cx="2857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Download  - Compilazione - Salvataggio</a:t>
            </a:r>
          </a:p>
        </p:txBody>
      </p:sp>
      <p:cxnSp>
        <p:nvCxnSpPr>
          <p:cNvPr id="39" name="Connettore 2 38"/>
          <p:cNvCxnSpPr>
            <a:stCxn id="48" idx="1"/>
          </p:cNvCxnSpPr>
          <p:nvPr/>
        </p:nvCxnSpPr>
        <p:spPr>
          <a:xfrm rot="10800000">
            <a:off x="5715008" y="2500307"/>
            <a:ext cx="1500198" cy="178595"/>
          </a:xfrm>
          <a:prstGeom prst="straightConnector1">
            <a:avLst/>
          </a:prstGeom>
          <a:ln w="9525"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Connettore 2 40"/>
          <p:cNvCxnSpPr>
            <a:stCxn id="47" idx="1"/>
          </p:cNvCxnSpPr>
          <p:nvPr/>
        </p:nvCxnSpPr>
        <p:spPr>
          <a:xfrm rot="10800000">
            <a:off x="5643570" y="2643183"/>
            <a:ext cx="1571636" cy="964413"/>
          </a:xfrm>
          <a:prstGeom prst="straightConnector1">
            <a:avLst/>
          </a:prstGeom>
          <a:ln w="9525"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Connettore 2 42"/>
          <p:cNvCxnSpPr>
            <a:stCxn id="40" idx="1"/>
          </p:cNvCxnSpPr>
          <p:nvPr/>
        </p:nvCxnSpPr>
        <p:spPr>
          <a:xfrm rot="10800000">
            <a:off x="5357819" y="2786058"/>
            <a:ext cx="1857389" cy="2678926"/>
          </a:xfrm>
          <a:prstGeom prst="straightConnector1">
            <a:avLst/>
          </a:prstGeom>
          <a:ln w="9525"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Connettore 2 44"/>
          <p:cNvCxnSpPr/>
          <p:nvPr/>
        </p:nvCxnSpPr>
        <p:spPr>
          <a:xfrm rot="16200000" flipV="1">
            <a:off x="5429259" y="2786055"/>
            <a:ext cx="1857388" cy="1714518"/>
          </a:xfrm>
          <a:prstGeom prst="straightConnector1">
            <a:avLst/>
          </a:prstGeom>
          <a:ln w="9525"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9" name="Gruppo 48"/>
          <p:cNvGrpSpPr/>
          <p:nvPr/>
        </p:nvGrpSpPr>
        <p:grpSpPr>
          <a:xfrm>
            <a:off x="7215206" y="2285992"/>
            <a:ext cx="785818" cy="3571900"/>
            <a:chOff x="7215206" y="2285992"/>
            <a:chExt cx="785818" cy="3571900"/>
          </a:xfrm>
        </p:grpSpPr>
        <p:pic>
          <p:nvPicPr>
            <p:cNvPr id="40" name="Immagine 39" descr="phone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5207" y="5072075"/>
              <a:ext cx="785817" cy="785817"/>
            </a:xfrm>
            <a:prstGeom prst="rect">
              <a:avLst/>
            </a:prstGeom>
          </p:spPr>
        </p:pic>
        <p:pic>
          <p:nvPicPr>
            <p:cNvPr id="46" name="Immagine 45" descr="phone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5206" y="4143380"/>
              <a:ext cx="785817" cy="785817"/>
            </a:xfrm>
            <a:prstGeom prst="rect">
              <a:avLst/>
            </a:prstGeom>
          </p:spPr>
        </p:pic>
        <p:pic>
          <p:nvPicPr>
            <p:cNvPr id="47" name="Immagine 46" descr="phone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5206" y="3214686"/>
              <a:ext cx="785817" cy="785817"/>
            </a:xfrm>
            <a:prstGeom prst="rect">
              <a:avLst/>
            </a:prstGeom>
          </p:spPr>
        </p:pic>
        <p:pic>
          <p:nvPicPr>
            <p:cNvPr id="48" name="Immagine 47" descr="phone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5206" y="2285992"/>
              <a:ext cx="785817" cy="785817"/>
            </a:xfrm>
            <a:prstGeom prst="rect">
              <a:avLst/>
            </a:prstGeom>
          </p:spPr>
        </p:pic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14348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Esempio: delivery classico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2" name="Immagine 21" descr="print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4857760"/>
            <a:ext cx="845640" cy="845640"/>
          </a:xfrm>
          <a:prstGeom prst="rect">
            <a:avLst/>
          </a:prstGeom>
        </p:spPr>
      </p:pic>
      <p:pic>
        <p:nvPicPr>
          <p:cNvPr id="23" name="Picture 2" descr="C:\Users\Gabriele\Documents\Downloads\KDE4CrystalDiamondIcons_1.1.tar\KDE4CrystalDiamondIcons_1.1\128x128\apps\thunderbird-ic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743592"/>
            <a:ext cx="571504" cy="571504"/>
          </a:xfrm>
          <a:prstGeom prst="rect">
            <a:avLst/>
          </a:prstGeom>
          <a:noFill/>
        </p:spPr>
      </p:pic>
      <p:grpSp>
        <p:nvGrpSpPr>
          <p:cNvPr id="68" name="Gruppo 67"/>
          <p:cNvGrpSpPr/>
          <p:nvPr/>
        </p:nvGrpSpPr>
        <p:grpSpPr>
          <a:xfrm>
            <a:off x="7072330" y="2428869"/>
            <a:ext cx="785818" cy="2286016"/>
            <a:chOff x="7143769" y="2428869"/>
            <a:chExt cx="785818" cy="2286016"/>
          </a:xfrm>
        </p:grpSpPr>
        <p:pic>
          <p:nvPicPr>
            <p:cNvPr id="46" name="Immagine 45" descr="home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43769" y="2428869"/>
              <a:ext cx="714380" cy="714380"/>
            </a:xfrm>
            <a:prstGeom prst="rect">
              <a:avLst/>
            </a:prstGeom>
          </p:spPr>
        </p:pic>
        <p:pic>
          <p:nvPicPr>
            <p:cNvPr id="47" name="Immagine 46" descr="home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5207" y="3214687"/>
              <a:ext cx="714380" cy="714380"/>
            </a:xfrm>
            <a:prstGeom prst="rect">
              <a:avLst/>
            </a:prstGeom>
          </p:spPr>
        </p:pic>
        <p:pic>
          <p:nvPicPr>
            <p:cNvPr id="51" name="Immagine 50" descr="home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5207" y="4000505"/>
              <a:ext cx="714380" cy="714380"/>
            </a:xfrm>
            <a:prstGeom prst="rect">
              <a:avLst/>
            </a:prstGeom>
          </p:spPr>
        </p:pic>
      </p:grpSp>
      <p:grpSp>
        <p:nvGrpSpPr>
          <p:cNvPr id="77" name="Gruppo 76"/>
          <p:cNvGrpSpPr/>
          <p:nvPr/>
        </p:nvGrpSpPr>
        <p:grpSpPr>
          <a:xfrm>
            <a:off x="4572000" y="2643184"/>
            <a:ext cx="1714512" cy="2071702"/>
            <a:chOff x="4572000" y="2643184"/>
            <a:chExt cx="1714512" cy="2071702"/>
          </a:xfrm>
        </p:grpSpPr>
        <p:cxnSp>
          <p:nvCxnSpPr>
            <p:cNvPr id="55" name="Connettore 2 54"/>
            <p:cNvCxnSpPr/>
            <p:nvPr/>
          </p:nvCxnSpPr>
          <p:spPr>
            <a:xfrm rot="16200000" flipH="1">
              <a:off x="3536150" y="3679034"/>
              <a:ext cx="2071702" cy="1"/>
            </a:xfrm>
            <a:prstGeom prst="straightConnector1">
              <a:avLst/>
            </a:prstGeom>
            <a:ln w="9525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CasellaDiTesto 55"/>
            <p:cNvSpPr txBox="1"/>
            <p:nvPr/>
          </p:nvSpPr>
          <p:spPr>
            <a:xfrm>
              <a:off x="4643438" y="3357562"/>
              <a:ext cx="16430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Stampa</a:t>
              </a:r>
              <a:endParaRPr lang="it-IT" sz="1200" dirty="0"/>
            </a:p>
          </p:txBody>
        </p:sp>
      </p:grpSp>
      <p:grpSp>
        <p:nvGrpSpPr>
          <p:cNvPr id="57" name="Gruppo 56"/>
          <p:cNvGrpSpPr/>
          <p:nvPr/>
        </p:nvGrpSpPr>
        <p:grpSpPr>
          <a:xfrm>
            <a:off x="3714744" y="1714488"/>
            <a:ext cx="1857388" cy="857256"/>
            <a:chOff x="3714744" y="1714488"/>
            <a:chExt cx="1857388" cy="857256"/>
          </a:xfrm>
        </p:grpSpPr>
        <p:sp>
          <p:nvSpPr>
            <p:cNvPr id="58" name="Rettangolo arrotondato 57"/>
            <p:cNvSpPr/>
            <p:nvPr/>
          </p:nvSpPr>
          <p:spPr>
            <a:xfrm>
              <a:off x="3714744" y="1714488"/>
              <a:ext cx="1857388" cy="85725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it-IT" sz="1400" dirty="0" err="1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Floading</a:t>
              </a:r>
              <a:r>
                <a:rPr lang="it-IT" sz="1400" dirty="0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 System</a:t>
              </a:r>
              <a:endParaRPr lang="it-IT" sz="14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pic>
          <p:nvPicPr>
            <p:cNvPr id="59" name="Immagine 58" descr="PNG-Others-Web_Database.png-256x256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00628" y="2000240"/>
              <a:ext cx="500066" cy="500066"/>
            </a:xfrm>
            <a:prstGeom prst="rect">
              <a:avLst/>
            </a:prstGeom>
          </p:spPr>
        </p:pic>
      </p:grpSp>
      <p:grpSp>
        <p:nvGrpSpPr>
          <p:cNvPr id="60" name="Gruppo 59"/>
          <p:cNvGrpSpPr/>
          <p:nvPr/>
        </p:nvGrpSpPr>
        <p:grpSpPr>
          <a:xfrm>
            <a:off x="785786" y="1740126"/>
            <a:ext cx="1714512" cy="965741"/>
            <a:chOff x="785786" y="1740126"/>
            <a:chExt cx="1714512" cy="965741"/>
          </a:xfrm>
        </p:grpSpPr>
        <p:pic>
          <p:nvPicPr>
            <p:cNvPr id="61" name="Immagine 60" descr="cinemadisplay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65544" y="1740126"/>
              <a:ext cx="660034" cy="660034"/>
            </a:xfrm>
            <a:prstGeom prst="rect">
              <a:avLst/>
            </a:prstGeom>
          </p:spPr>
        </p:pic>
        <p:sp>
          <p:nvSpPr>
            <p:cNvPr id="62" name="CasellaDiTesto 61"/>
            <p:cNvSpPr txBox="1"/>
            <p:nvPr/>
          </p:nvSpPr>
          <p:spPr>
            <a:xfrm>
              <a:off x="785786" y="2428868"/>
              <a:ext cx="17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Creatore questionario</a:t>
              </a:r>
              <a:endParaRPr lang="it-IT" sz="1200" dirty="0"/>
            </a:p>
          </p:txBody>
        </p:sp>
      </p:grpSp>
      <p:grpSp>
        <p:nvGrpSpPr>
          <p:cNvPr id="63" name="Gruppo 62"/>
          <p:cNvGrpSpPr/>
          <p:nvPr/>
        </p:nvGrpSpPr>
        <p:grpSpPr>
          <a:xfrm>
            <a:off x="1825578" y="1785926"/>
            <a:ext cx="1817728" cy="430216"/>
            <a:chOff x="1825578" y="1785926"/>
            <a:chExt cx="1817728" cy="430216"/>
          </a:xfrm>
        </p:grpSpPr>
        <p:cxnSp>
          <p:nvCxnSpPr>
            <p:cNvPr id="64" name="Connettore 2 63"/>
            <p:cNvCxnSpPr>
              <a:stCxn id="61" idx="3"/>
            </p:cNvCxnSpPr>
            <p:nvPr/>
          </p:nvCxnSpPr>
          <p:spPr>
            <a:xfrm>
              <a:off x="1825578" y="2070143"/>
              <a:ext cx="1817728" cy="1535"/>
            </a:xfrm>
            <a:prstGeom prst="straightConnector1">
              <a:avLst/>
            </a:prstGeom>
            <a:ln w="9525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Connettore 2 64"/>
            <p:cNvCxnSpPr/>
            <p:nvPr/>
          </p:nvCxnSpPr>
          <p:spPr>
            <a:xfrm rot="10800000">
              <a:off x="1857356" y="2214554"/>
              <a:ext cx="1785950" cy="1588"/>
            </a:xfrm>
            <a:prstGeom prst="straightConnector1">
              <a:avLst/>
            </a:prstGeom>
            <a:ln w="9525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CasellaDiTesto 65"/>
            <p:cNvSpPr txBox="1"/>
            <p:nvPr/>
          </p:nvSpPr>
          <p:spPr>
            <a:xfrm>
              <a:off x="1928794" y="1785926"/>
              <a:ext cx="16430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Creazione questionario</a:t>
              </a:r>
              <a:endParaRPr lang="it-IT" sz="1200" dirty="0"/>
            </a:p>
          </p:txBody>
        </p:sp>
      </p:grpSp>
      <p:grpSp>
        <p:nvGrpSpPr>
          <p:cNvPr id="69" name="Gruppo 78"/>
          <p:cNvGrpSpPr/>
          <p:nvPr/>
        </p:nvGrpSpPr>
        <p:grpSpPr>
          <a:xfrm rot="10800000" flipH="1">
            <a:off x="5000628" y="2786056"/>
            <a:ext cx="3357586" cy="2914840"/>
            <a:chOff x="5643570" y="1629329"/>
            <a:chExt cx="2786876" cy="3872167"/>
          </a:xfrm>
        </p:grpSpPr>
        <p:cxnSp>
          <p:nvCxnSpPr>
            <p:cNvPr id="70" name="Connettore 1 69"/>
            <p:cNvCxnSpPr/>
            <p:nvPr/>
          </p:nvCxnSpPr>
          <p:spPr>
            <a:xfrm>
              <a:off x="5643570" y="2071678"/>
              <a:ext cx="2786082" cy="1588"/>
            </a:xfrm>
            <a:prstGeom prst="lin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Connettore 1 70"/>
            <p:cNvCxnSpPr/>
            <p:nvPr/>
          </p:nvCxnSpPr>
          <p:spPr>
            <a:xfrm rot="5400000">
              <a:off x="6715140" y="3786190"/>
              <a:ext cx="3429024" cy="1588"/>
            </a:xfrm>
            <a:prstGeom prst="lin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2" name="CasellaDiTesto 71"/>
            <p:cNvSpPr txBox="1"/>
            <p:nvPr/>
          </p:nvSpPr>
          <p:spPr>
            <a:xfrm flipV="1">
              <a:off x="6601581" y="1629329"/>
              <a:ext cx="880141" cy="367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Distribuzione</a:t>
              </a:r>
              <a:endParaRPr lang="it-IT" sz="1200" dirty="0"/>
            </a:p>
          </p:txBody>
        </p:sp>
      </p:grpSp>
      <p:cxnSp>
        <p:nvCxnSpPr>
          <p:cNvPr id="73" name="Connettore 2 72"/>
          <p:cNvCxnSpPr/>
          <p:nvPr/>
        </p:nvCxnSpPr>
        <p:spPr>
          <a:xfrm rot="10800000">
            <a:off x="7858148" y="2786058"/>
            <a:ext cx="500066" cy="1588"/>
          </a:xfrm>
          <a:prstGeom prst="straightConnector1">
            <a:avLst/>
          </a:prstGeom>
          <a:ln w="952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Connettore 2 73"/>
          <p:cNvCxnSpPr/>
          <p:nvPr/>
        </p:nvCxnSpPr>
        <p:spPr>
          <a:xfrm rot="10800000">
            <a:off x="7858148" y="3571876"/>
            <a:ext cx="500066" cy="1588"/>
          </a:xfrm>
          <a:prstGeom prst="straightConnector1">
            <a:avLst/>
          </a:prstGeom>
          <a:ln w="952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Connettore 2 74"/>
          <p:cNvCxnSpPr/>
          <p:nvPr/>
        </p:nvCxnSpPr>
        <p:spPr>
          <a:xfrm rot="10800000">
            <a:off x="7858148" y="4357694"/>
            <a:ext cx="500066" cy="1588"/>
          </a:xfrm>
          <a:prstGeom prst="straightConnector1">
            <a:avLst/>
          </a:prstGeom>
          <a:ln w="952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Vantaggi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28630" y="1571612"/>
            <a:ext cx="7643898" cy="4429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b="1" dirty="0" smtClean="0"/>
              <a:t>Risparmio di tempo </a:t>
            </a:r>
            <a:r>
              <a:rPr lang="it-IT" sz="2800" dirty="0" smtClean="0"/>
              <a:t>per la creazione di questionari (modelli, vincoli integrati, temi)</a:t>
            </a:r>
          </a:p>
          <a:p>
            <a:pPr marL="342900" indent="-342900">
              <a:spcBef>
                <a:spcPct val="20000"/>
              </a:spcBef>
            </a:pPr>
            <a:endParaRPr lang="it-IT" sz="1600" b="1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b="1" dirty="0" smtClean="0"/>
              <a:t>Risparmio di risorse </a:t>
            </a:r>
            <a:r>
              <a:rPr lang="it-IT" sz="2800" dirty="0" smtClean="0"/>
              <a:t>per la distribuzione: notifiche </a:t>
            </a:r>
            <a:r>
              <a:rPr lang="it-IT" sz="2800" dirty="0" err="1" smtClean="0"/>
              <a:t>email</a:t>
            </a:r>
            <a:r>
              <a:rPr lang="it-IT" sz="2800" dirty="0" smtClean="0"/>
              <a:t>/sms, accesso diretto a sito web</a:t>
            </a:r>
          </a:p>
          <a:p>
            <a:pPr marL="342900" indent="-342900">
              <a:spcBef>
                <a:spcPct val="20000"/>
              </a:spcBef>
            </a:pPr>
            <a:endParaRPr lang="it-IT" sz="16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b="1" dirty="0" smtClean="0"/>
              <a:t>Adattabilità</a:t>
            </a:r>
            <a:r>
              <a:rPr lang="it-IT" sz="2800" dirty="0" smtClean="0"/>
              <a:t> ad un ventaglio ampio di utilizzi: inviti, </a:t>
            </a:r>
            <a:r>
              <a:rPr lang="it-IT" sz="2800" dirty="0" err="1" smtClean="0"/>
              <a:t>call</a:t>
            </a:r>
            <a:r>
              <a:rPr lang="it-IT" sz="2800" dirty="0" smtClean="0"/>
              <a:t> </a:t>
            </a:r>
            <a:r>
              <a:rPr lang="it-IT" sz="2800" dirty="0" err="1" smtClean="0"/>
              <a:t>for</a:t>
            </a:r>
            <a:r>
              <a:rPr lang="it-IT" sz="2800" dirty="0" smtClean="0"/>
              <a:t> </a:t>
            </a:r>
            <a:r>
              <a:rPr lang="it-IT" sz="2800" dirty="0" err="1" smtClean="0"/>
              <a:t>paper</a:t>
            </a:r>
            <a:r>
              <a:rPr lang="it-IT" sz="2800" dirty="0" smtClean="0"/>
              <a:t>, sondaggi, note spese, acquisto di prodotti, contratti, etc. </a:t>
            </a:r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endParaRPr lang="it-IT" sz="28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endParaRPr lang="it-IT" sz="28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Vantaggi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28630" y="1571612"/>
            <a:ext cx="7643898" cy="4429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b="1" dirty="0" smtClean="0"/>
              <a:t>Mobilità: </a:t>
            </a:r>
            <a:r>
              <a:rPr lang="it-IT" sz="2800" dirty="0" smtClean="0"/>
              <a:t>interazione via web fra creatore di </a:t>
            </a:r>
            <a:r>
              <a:rPr lang="it-IT" sz="2800" dirty="0" err="1" smtClean="0"/>
              <a:t>form</a:t>
            </a:r>
            <a:r>
              <a:rPr lang="it-IT" sz="2800" dirty="0" smtClean="0"/>
              <a:t> e sistema</a:t>
            </a:r>
          </a:p>
          <a:p>
            <a:pPr marL="342900" indent="-342900">
              <a:spcBef>
                <a:spcPct val="20000"/>
              </a:spcBef>
            </a:pPr>
            <a:endParaRPr lang="it-IT" sz="16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b="1" dirty="0" smtClean="0"/>
              <a:t>Minimizzazione dei tempi di distribuzione: </a:t>
            </a:r>
            <a:r>
              <a:rPr lang="it-IT" sz="2800" dirty="0" smtClean="0"/>
              <a:t> Destinatari selezionabili da liste di contatti (social network)</a:t>
            </a:r>
          </a:p>
          <a:p>
            <a:pPr marL="342900" indent="-342900">
              <a:spcBef>
                <a:spcPct val="20000"/>
              </a:spcBef>
            </a:pPr>
            <a:endParaRPr lang="it-IT" sz="1600" b="1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b="1" dirty="0" smtClean="0"/>
              <a:t>Agevolazione degli utenti: </a:t>
            </a:r>
            <a:r>
              <a:rPr lang="it-IT" sz="2800" dirty="0" smtClean="0"/>
              <a:t>nessuna sottoscrizione di nuovi servizi, il sistema utilizza account di servizi esterni</a:t>
            </a:r>
            <a:endParaRPr lang="it-IT" sz="24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endParaRPr lang="it-IT" sz="28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endParaRPr lang="it-IT" sz="28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endParaRPr lang="it-IT" sz="28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Demo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28630" y="1571612"/>
            <a:ext cx="7643898" cy="4429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dirty="0" smtClean="0"/>
              <a:t>Esempio di utilizzo del sistema per la creazione,  personalizzazione e distribuzione di un questionario non banale</a:t>
            </a:r>
          </a:p>
          <a:p>
            <a:pPr marL="342900" indent="-342900">
              <a:spcBef>
                <a:spcPct val="20000"/>
              </a:spcBef>
            </a:pPr>
            <a:endParaRPr lang="it-IT" sz="16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dirty="0" smtClean="0"/>
              <a:t>Editing visuale del questionario tramite browser</a:t>
            </a:r>
          </a:p>
          <a:p>
            <a:pPr marL="342900" indent="-342900">
              <a:spcBef>
                <a:spcPct val="20000"/>
              </a:spcBef>
            </a:pPr>
            <a:endParaRPr lang="it-IT" sz="16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dirty="0" smtClean="0"/>
              <a:t>Esempio di distribuzione, compilazione e sottomissione del questionario da dispositivo mobile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5726130"/>
          </a:xfrm>
        </p:spPr>
        <p:txBody>
          <a:bodyPr>
            <a:normAutofit/>
          </a:bodyPr>
          <a:lstStyle/>
          <a:p>
            <a:r>
              <a:rPr lang="it-IT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Domande?</a:t>
            </a:r>
            <a:endParaRPr lang="it-IT" sz="8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00100" y="1643050"/>
            <a:ext cx="7643866" cy="4214842"/>
          </a:xfrm>
        </p:spPr>
        <p:txBody>
          <a:bodyPr>
            <a:normAutofit fontScale="85000"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it-IT" dirty="0" smtClean="0"/>
              <a:t>Sistema per la </a:t>
            </a:r>
            <a:r>
              <a:rPr lang="it-IT" b="1" dirty="0" smtClean="0"/>
              <a:t>creazione, la personalizzazione, la memorizzazione e la distribuzione </a:t>
            </a:r>
            <a:r>
              <a:rPr lang="it-IT" dirty="0" smtClean="0"/>
              <a:t>di interfacce per la raccolta di informazioni (questionari)</a:t>
            </a:r>
          </a:p>
          <a:p>
            <a:pPr>
              <a:buNone/>
            </a:pPr>
            <a:endParaRPr lang="it-IT" dirty="0" smtClean="0"/>
          </a:p>
          <a:p>
            <a:pPr>
              <a:lnSpc>
                <a:spcPct val="110000"/>
              </a:lnSpc>
              <a:buFont typeface="Courier New" pitchFamily="49" charset="0"/>
              <a:buChar char="o"/>
            </a:pPr>
            <a:r>
              <a:rPr lang="it-IT" dirty="0" smtClean="0"/>
              <a:t>Obbiettivi: </a:t>
            </a:r>
          </a:p>
          <a:p>
            <a:pPr marL="914400" lvl="1" indent="-514350">
              <a:buAutoNum type="arabicPeriod"/>
            </a:pPr>
            <a:r>
              <a:rPr lang="it-IT" b="1" dirty="0" smtClean="0"/>
              <a:t>Agevolare</a:t>
            </a:r>
            <a:r>
              <a:rPr lang="it-IT" dirty="0" smtClean="0"/>
              <a:t> e velocizzare la creazione di questionari</a:t>
            </a:r>
          </a:p>
          <a:p>
            <a:pPr marL="914400" lvl="1" indent="-514350">
              <a:buAutoNum type="arabicPeriod"/>
            </a:pPr>
            <a:r>
              <a:rPr lang="it-IT" b="1" dirty="0" smtClean="0"/>
              <a:t>Minimizzare</a:t>
            </a:r>
            <a:r>
              <a:rPr lang="it-IT" dirty="0" smtClean="0"/>
              <a:t> i tempi/risorse umane per la distribuzione di questionari</a:t>
            </a:r>
          </a:p>
          <a:p>
            <a:pPr marL="914400" lvl="1" indent="-514350">
              <a:buAutoNum type="arabicPeriod"/>
            </a:pPr>
            <a:r>
              <a:rPr lang="it-IT" b="1" dirty="0" smtClean="0"/>
              <a:t>Ampliare</a:t>
            </a:r>
            <a:r>
              <a:rPr lang="it-IT" dirty="0" smtClean="0"/>
              <a:t> il bacino di utenza</a:t>
            </a:r>
          </a:p>
          <a:p>
            <a:pPr marL="914400" lvl="1" indent="-514350">
              <a:buAutoNum type="arabicPeriod"/>
            </a:pPr>
            <a:r>
              <a:rPr lang="it-IT" b="1" dirty="0" smtClean="0"/>
              <a:t>Riutilizzare </a:t>
            </a:r>
            <a:r>
              <a:rPr lang="it-IT" dirty="0" smtClean="0"/>
              <a:t>il lavoro già svolto (modelli)</a:t>
            </a: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WHAT: </a:t>
            </a:r>
            <a:r>
              <a:rPr lang="it-IT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f-loading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28662" y="1643050"/>
            <a:ext cx="7715304" cy="4500594"/>
          </a:xfrm>
        </p:spPr>
        <p:txBody>
          <a:bodyPr>
            <a:normAutofit fontScale="55000" lnSpcReduction="20000"/>
          </a:bodyPr>
          <a:lstStyle/>
          <a:p>
            <a:pPr>
              <a:buFont typeface="Courier New" pitchFamily="49" charset="0"/>
              <a:buChar char="o"/>
            </a:pPr>
            <a:r>
              <a:rPr lang="it-IT" sz="3600" dirty="0" smtClean="0"/>
              <a:t>Creazione e distribuzione cartacea:</a:t>
            </a:r>
          </a:p>
          <a:p>
            <a:pPr lvl="1">
              <a:buFont typeface="Arial" pitchFamily="34" charset="0"/>
              <a:buChar char="•"/>
            </a:pPr>
            <a:r>
              <a:rPr lang="it-IT" sz="2900" dirty="0" smtClean="0"/>
              <a:t>Il 75% delle informazioni risiede su documenti cartacei (</a:t>
            </a:r>
            <a:r>
              <a:rPr lang="it-IT" sz="2900" dirty="0" err="1" smtClean="0"/>
              <a:t>D&amp;T</a:t>
            </a:r>
            <a:r>
              <a:rPr lang="it-IT" sz="2900" dirty="0" smtClean="0"/>
              <a:t>, 2003)</a:t>
            </a:r>
          </a:p>
          <a:p>
            <a:pPr lvl="1">
              <a:buFont typeface="Arial" pitchFamily="34" charset="0"/>
              <a:buChar char="•"/>
            </a:pPr>
            <a:r>
              <a:rPr lang="it-IT" sz="2900" dirty="0" smtClean="0"/>
              <a:t>Per ogni euro speso a produrre moduli cartacei se ne spendono da 20 a 50 per il processing (</a:t>
            </a:r>
            <a:r>
              <a:rPr lang="it-IT" sz="2900" dirty="0" err="1" smtClean="0"/>
              <a:t>Gartner</a:t>
            </a:r>
            <a:r>
              <a:rPr lang="it-IT" sz="2900" dirty="0" smtClean="0"/>
              <a:t>, 2002)</a:t>
            </a:r>
          </a:p>
          <a:p>
            <a:pPr lvl="1">
              <a:buFont typeface="Arial" pitchFamily="34" charset="0"/>
              <a:buChar char="•"/>
            </a:pPr>
            <a:r>
              <a:rPr lang="it-IT" sz="2900" dirty="0" smtClean="0"/>
              <a:t>Oltre il 60% degli Enti Pubblici processano, archiviano e reperiscono i documenti manualmente (</a:t>
            </a:r>
            <a:r>
              <a:rPr lang="it-IT" sz="2900" dirty="0" err="1" smtClean="0"/>
              <a:t>D&amp;T</a:t>
            </a:r>
            <a:r>
              <a:rPr lang="it-IT" sz="2900" dirty="0" smtClean="0"/>
              <a:t>, 2003)</a:t>
            </a:r>
          </a:p>
          <a:p>
            <a:pPr lvl="1">
              <a:buFont typeface="Arial" pitchFamily="34" charset="0"/>
              <a:buChar char="•"/>
            </a:pPr>
            <a:r>
              <a:rPr lang="it-IT" sz="2900" dirty="0" smtClean="0"/>
              <a:t>Il 23% dei documenti cartacei sono male archiviati e non riutilizzati (</a:t>
            </a:r>
            <a:r>
              <a:rPr lang="it-IT" sz="2900" dirty="0" err="1" smtClean="0"/>
              <a:t>D&amp;T</a:t>
            </a:r>
            <a:r>
              <a:rPr lang="it-IT" sz="2900" dirty="0" smtClean="0"/>
              <a:t>, 2003)</a:t>
            </a:r>
          </a:p>
          <a:p>
            <a:pPr lvl="1">
              <a:buFont typeface="Arial" pitchFamily="34" charset="0"/>
              <a:buChar char="•"/>
            </a:pPr>
            <a:r>
              <a:rPr lang="it-IT" sz="2900" b="1" dirty="0" smtClean="0"/>
              <a:t>Elevati costi di sviluppo</a:t>
            </a:r>
            <a:r>
              <a:rPr lang="it-IT" sz="2900" dirty="0" smtClean="0"/>
              <a:t>, </a:t>
            </a:r>
            <a:r>
              <a:rPr lang="it-IT" sz="2900" b="1" dirty="0" smtClean="0"/>
              <a:t>notevoli risorse umane</a:t>
            </a:r>
            <a:r>
              <a:rPr lang="it-IT" sz="2900" dirty="0" smtClean="0"/>
              <a:t>, difficoltà nel riutilizzo dei prodotti</a:t>
            </a:r>
          </a:p>
          <a:p>
            <a:pPr>
              <a:buNone/>
            </a:pPr>
            <a:endParaRPr lang="it-IT" dirty="0" smtClean="0"/>
          </a:p>
          <a:p>
            <a:pPr>
              <a:buFont typeface="Courier New" pitchFamily="49" charset="0"/>
              <a:buChar char="o"/>
            </a:pPr>
            <a:r>
              <a:rPr lang="it-IT" sz="3600" dirty="0" smtClean="0"/>
              <a:t>Applicazioni esistenti:</a:t>
            </a:r>
          </a:p>
          <a:p>
            <a:pPr lvl="1">
              <a:buFont typeface="Arial" pitchFamily="34" charset="0"/>
              <a:buChar char="•"/>
            </a:pPr>
            <a:r>
              <a:rPr lang="it-IT" sz="2900" dirty="0" smtClean="0"/>
              <a:t>Scarsamente predisposti verso il mondo dei dispositivi mobili</a:t>
            </a:r>
          </a:p>
          <a:p>
            <a:pPr lvl="1">
              <a:buFont typeface="Arial" pitchFamily="34" charset="0"/>
              <a:buChar char="•"/>
            </a:pPr>
            <a:r>
              <a:rPr lang="it-IT" sz="2900" b="1" dirty="0" smtClean="0"/>
              <a:t>Difficoltà nel definire criteri di autenticazione/privacy</a:t>
            </a:r>
          </a:p>
          <a:p>
            <a:pPr lvl="1">
              <a:buFont typeface="Arial" pitchFamily="34" charset="0"/>
              <a:buChar char="•"/>
            </a:pPr>
            <a:r>
              <a:rPr lang="it-IT" sz="2900" dirty="0" smtClean="0"/>
              <a:t>Spesso richiedono </a:t>
            </a:r>
            <a:r>
              <a:rPr lang="it-IT" sz="2900" b="1" dirty="0" smtClean="0"/>
              <a:t>l’installazione di software </a:t>
            </a:r>
            <a:r>
              <a:rPr lang="it-IT" sz="2900" dirty="0" smtClean="0"/>
              <a:t>da parte di chi crea il modulo</a:t>
            </a:r>
          </a:p>
          <a:p>
            <a:pPr lvl="1">
              <a:buFont typeface="Arial" pitchFamily="34" charset="0"/>
              <a:buChar char="•"/>
            </a:pPr>
            <a:r>
              <a:rPr lang="it-IT" sz="2900" dirty="0" smtClean="0"/>
              <a:t>Difficile definire </a:t>
            </a:r>
            <a:r>
              <a:rPr lang="it-IT" sz="2900" b="1" dirty="0" smtClean="0"/>
              <a:t>logiche complesse </a:t>
            </a:r>
            <a:r>
              <a:rPr lang="it-IT" sz="2900" dirty="0" smtClean="0"/>
              <a:t>per il riempimento e vincoli sulle informazioni</a:t>
            </a:r>
          </a:p>
          <a:p>
            <a:pPr lvl="1">
              <a:buFont typeface="Arial" pitchFamily="34" charset="0"/>
              <a:buChar char="•"/>
            </a:pPr>
            <a:r>
              <a:rPr lang="it-IT" sz="2900" dirty="0" smtClean="0"/>
              <a:t>Scarse capacità di generazione statistiche/analisi dei dati</a:t>
            </a:r>
          </a:p>
          <a:p>
            <a:pPr lvl="1">
              <a:buFont typeface="Arial" pitchFamily="34" charset="0"/>
              <a:buChar char="•"/>
            </a:pPr>
            <a:endParaRPr lang="it-IT" dirty="0" smtClean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WHY: stato dell’arte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HOW: caratteristiche principali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28630" y="1571612"/>
            <a:ext cx="7786774" cy="4429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Base</a:t>
            </a:r>
            <a:r>
              <a:rPr kumimoji="0" lang="it-IT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ampia 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di tipi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: nomi, indirizzi, numeri di telefono, campi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geo-referenziati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, liste (es. di esami universitari)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Meccanismo di estensione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dei tipi: un indirizzo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email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è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una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stringa con restrizioni sui caratteri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31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8" name="Immagine 7" descr="Immagin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3286124"/>
            <a:ext cx="4143404" cy="26309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HOW: caratteristiche principali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28630" y="1571612"/>
            <a:ext cx="7643898" cy="450059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3200" dirty="0" smtClean="0">
                <a:latin typeface="Calibri" pitchFamily="34" charset="0"/>
              </a:rPr>
              <a:t>Flusso dei dati che esprime un </a:t>
            </a:r>
            <a:r>
              <a:rPr lang="it-IT" sz="3200" b="1" dirty="0" smtClean="0">
                <a:latin typeface="Calibri" pitchFamily="34" charset="0"/>
              </a:rPr>
              <a:t>ordinamento nella raccolta</a:t>
            </a:r>
            <a:r>
              <a:rPr lang="it-IT" sz="3200" dirty="0" smtClean="0">
                <a:latin typeface="Calibri" pitchFamily="34" charset="0"/>
              </a:rPr>
              <a:t> delle informazioni e dei </a:t>
            </a:r>
            <a:r>
              <a:rPr lang="it-IT" sz="3200" b="1" dirty="0" smtClean="0">
                <a:latin typeface="Calibri" pitchFamily="34" charset="0"/>
              </a:rPr>
              <a:t>legami semantici </a:t>
            </a:r>
            <a:r>
              <a:rPr lang="it-IT" sz="3200" dirty="0" smtClean="0">
                <a:latin typeface="Calibri" pitchFamily="34" charset="0"/>
              </a:rPr>
              <a:t>(es. richiedere lista degli esami solo se si è studente, procedere solo se maggiorenni, …) </a:t>
            </a:r>
          </a:p>
          <a:p>
            <a:pPr marL="342900" lvl="0" indent="-342900">
              <a:spcBef>
                <a:spcPct val="20000"/>
              </a:spcBef>
              <a:buFont typeface="Courier New" pitchFamily="49" charset="0"/>
              <a:buChar char="o"/>
            </a:pPr>
            <a:endParaRPr lang="it-IT" sz="21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3200" dirty="0" smtClean="0"/>
              <a:t>Definizione di varie </a:t>
            </a:r>
            <a:r>
              <a:rPr lang="it-IT" sz="3200" b="1" dirty="0" smtClean="0"/>
              <a:t>tipologie</a:t>
            </a:r>
            <a:r>
              <a:rPr lang="it-IT" sz="3200" dirty="0" smtClean="0"/>
              <a:t> “prestabilite” di questionari: privati, pubblici, sondaggi anonimi, note spese</a:t>
            </a:r>
          </a:p>
          <a:p>
            <a:pPr marL="342900" indent="-342900">
              <a:spcBef>
                <a:spcPct val="20000"/>
              </a:spcBef>
            </a:pPr>
            <a:endParaRPr lang="it-IT" sz="21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3200" dirty="0" smtClean="0"/>
              <a:t>Infrastruttura per la </a:t>
            </a:r>
            <a:r>
              <a:rPr lang="it-IT" sz="3200" b="1" dirty="0" smtClean="0"/>
              <a:t>distribuzione </a:t>
            </a:r>
            <a:r>
              <a:rPr lang="it-IT" sz="3200" dirty="0" smtClean="0"/>
              <a:t>e per la </a:t>
            </a:r>
            <a:r>
              <a:rPr lang="it-IT" sz="3200" b="1" dirty="0" smtClean="0"/>
              <a:t>notifica </a:t>
            </a:r>
            <a:r>
              <a:rPr lang="it-IT" sz="3200" dirty="0" smtClean="0"/>
              <a:t>dei questionari (</a:t>
            </a:r>
            <a:r>
              <a:rPr lang="it-IT" sz="3200" dirty="0" err="1" smtClean="0"/>
              <a:t>email</a:t>
            </a:r>
            <a:r>
              <a:rPr lang="it-IT" sz="3200" dirty="0" smtClean="0"/>
              <a:t>/sms)</a:t>
            </a:r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endParaRPr kumimoji="0" lang="it-IT" sz="23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Possibilità di </a:t>
            </a:r>
            <a:r>
              <a:rPr kumimoji="0" lang="it-IT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notificare i questionari 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interagendo</a:t>
            </a:r>
            <a:r>
              <a:rPr kumimoji="0" lang="it-IT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con social </a:t>
            </a:r>
            <a:r>
              <a:rPr kumimoji="0" lang="it-IT" sz="32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networks</a:t>
            </a:r>
            <a:endParaRPr kumimoji="0" lang="it-IT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HOW: caratteristiche principali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28630" y="1571612"/>
            <a:ext cx="7786774" cy="4429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700" b="1" dirty="0" smtClean="0"/>
              <a:t>Personalizzazione estetica</a:t>
            </a:r>
            <a:r>
              <a:rPr lang="it-IT" sz="2700" dirty="0" smtClean="0"/>
              <a:t>: sfondi, logo, colore dei campi (integrazione con caratteristiche azienda)</a:t>
            </a:r>
          </a:p>
          <a:p>
            <a:pPr marL="342900" indent="-342900">
              <a:spcBef>
                <a:spcPct val="20000"/>
              </a:spcBef>
            </a:pPr>
            <a:endParaRPr lang="it-IT" sz="2700" dirty="0" smtClean="0"/>
          </a:p>
        </p:txBody>
      </p:sp>
      <p:sp>
        <p:nvSpPr>
          <p:cNvPr id="11266" name="AutoShape 2" descr="http://mail.google.com/mail/?ui=2&amp;ik=b771378a4a&amp;view=att&amp;th=1211670925a37f9d&amp;attid=0.1&amp;disp=inline&amp;realattid=f_fue5nvj20&amp;z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8" name="Immagine 7" descr="themeEditor.PNG"/>
          <p:cNvPicPr>
            <a:picLocks noChangeAspect="1"/>
          </p:cNvPicPr>
          <p:nvPr/>
        </p:nvPicPr>
        <p:blipFill>
          <a:blip r:embed="rId2"/>
          <a:srcRect l="29688" t="37500" r="25000" b="17500"/>
          <a:stretch>
            <a:fillRect/>
          </a:stretch>
        </p:blipFill>
        <p:spPr>
          <a:xfrm>
            <a:off x="1000100" y="3000372"/>
            <a:ext cx="3369492" cy="2091409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Immagine 8" descr="1.jpg"/>
          <p:cNvPicPr>
            <a:picLocks noChangeAspect="1"/>
          </p:cNvPicPr>
          <p:nvPr/>
        </p:nvPicPr>
        <p:blipFill>
          <a:blip r:embed="rId3"/>
          <a:srcRect l="14438" r="14438"/>
          <a:stretch>
            <a:fillRect/>
          </a:stretch>
        </p:blipFill>
        <p:spPr>
          <a:xfrm>
            <a:off x="5786446" y="2571744"/>
            <a:ext cx="2132935" cy="15716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magine 9" descr="2.jpg"/>
          <p:cNvPicPr>
            <a:picLocks noChangeAspect="1"/>
          </p:cNvPicPr>
          <p:nvPr/>
        </p:nvPicPr>
        <p:blipFill>
          <a:blip r:embed="rId4"/>
          <a:srcRect l="5769" r="7692" b="18918"/>
          <a:stretch>
            <a:fillRect/>
          </a:stretch>
        </p:blipFill>
        <p:spPr>
          <a:xfrm>
            <a:off x="5072066" y="4214818"/>
            <a:ext cx="3500463" cy="171882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Connettore 2 11"/>
          <p:cNvCxnSpPr>
            <a:stCxn id="8" idx="3"/>
            <a:endCxn id="9" idx="1"/>
          </p:cNvCxnSpPr>
          <p:nvPr/>
        </p:nvCxnSpPr>
        <p:spPr>
          <a:xfrm flipV="1">
            <a:off x="4369592" y="3357562"/>
            <a:ext cx="1416854" cy="6885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ttore 2 13"/>
          <p:cNvCxnSpPr>
            <a:stCxn id="8" idx="3"/>
            <a:endCxn id="10" idx="1"/>
          </p:cNvCxnSpPr>
          <p:nvPr/>
        </p:nvCxnSpPr>
        <p:spPr>
          <a:xfrm>
            <a:off x="4369592" y="4046077"/>
            <a:ext cx="702474" cy="10281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HOW: caratteristiche principali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28630" y="1571612"/>
            <a:ext cx="7786774" cy="4429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700" dirty="0" smtClean="0"/>
              <a:t>Meccanismi per la </a:t>
            </a:r>
            <a:r>
              <a:rPr lang="it-IT" sz="2700" b="1" dirty="0" smtClean="0"/>
              <a:t>memorizzazione dei dati</a:t>
            </a:r>
            <a:r>
              <a:rPr lang="it-IT" sz="2700" dirty="0" smtClean="0"/>
              <a:t> e la loro analisi per fini statistici/business intelligence</a:t>
            </a:r>
            <a:endParaRPr lang="it-IT" sz="20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700" dirty="0" smtClean="0"/>
              <a:t>Supporto per la compilazione di questionari e la visualizzazione delle </a:t>
            </a:r>
            <a:r>
              <a:rPr lang="it-IT" sz="2700" b="1" dirty="0" smtClean="0"/>
              <a:t>statistiche su dispositivi mobili</a:t>
            </a:r>
            <a:endParaRPr kumimoji="0" lang="it-IT" sz="27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266" name="AutoShape 2" descr="http://mail.google.com/mail/?ui=2&amp;ik=b771378a4a&amp;view=att&amp;th=1211670925a37f9d&amp;attid=0.1&amp;disp=inline&amp;realattid=f_fue5nvj20&amp;z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3423572"/>
            <a:ext cx="1714514" cy="257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418122"/>
            <a:ext cx="1645932" cy="254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HOW: altre caratteristiche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28630" y="1571612"/>
            <a:ext cx="7643898" cy="4429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dirty="0" smtClean="0"/>
              <a:t>Salvataggio e recupero </a:t>
            </a:r>
            <a:r>
              <a:rPr lang="it-IT" sz="2800" b="1" dirty="0" smtClean="0"/>
              <a:t>modelli</a:t>
            </a:r>
            <a:r>
              <a:rPr lang="it-IT" sz="2800" dirty="0" smtClean="0"/>
              <a:t> (</a:t>
            </a:r>
            <a:r>
              <a:rPr lang="it-IT" sz="2800" dirty="0" err="1" smtClean="0"/>
              <a:t>template</a:t>
            </a:r>
            <a:r>
              <a:rPr lang="it-IT" sz="2800" dirty="0" smtClean="0"/>
              <a:t>) di questionari: agevola creazione di questionari che seguono uno schema prefissato</a:t>
            </a:r>
          </a:p>
          <a:p>
            <a:pPr marL="342900" indent="-342900">
              <a:spcBef>
                <a:spcPct val="20000"/>
              </a:spcBef>
            </a:pPr>
            <a:endParaRPr lang="it-IT" sz="28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dirty="0" smtClean="0"/>
              <a:t>Visualizzazione di </a:t>
            </a:r>
            <a:r>
              <a:rPr lang="it-IT" sz="2800" b="1" dirty="0" smtClean="0"/>
              <a:t>statistiche</a:t>
            </a:r>
            <a:r>
              <a:rPr lang="it-IT" sz="2800" dirty="0" smtClean="0"/>
              <a:t> “real-time” sui questionari pubblicati: numero di utenti che hanno sottomesso una risposta, scadenza, confronti con questionari precedenti, …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785786" y="1500174"/>
            <a:ext cx="8001056" cy="4572032"/>
          </a:xfrm>
          <a:prstGeom prst="roundRect">
            <a:avLst>
              <a:gd name="adj" fmla="val 5166"/>
            </a:avLst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  <a:effectLst>
            <a:outerShdw blurRad="241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u="sng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pPr algn="l"/>
            <a:r>
              <a:rPr lang="it-IT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alibri" pitchFamily="34" charset="0"/>
              </a:rPr>
              <a:t>HOW: dispositivi mobili</a:t>
            </a:r>
            <a:endParaRPr lang="it-IT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928630" y="1571612"/>
            <a:ext cx="7643898" cy="4429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b="1" dirty="0" smtClean="0"/>
              <a:t>Supporto completo </a:t>
            </a:r>
            <a:r>
              <a:rPr lang="it-IT" sz="2800" dirty="0" smtClean="0"/>
              <a:t>delle funzionalità di compilazione e visualizzazione di risultati e statistiche</a:t>
            </a:r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endParaRPr lang="it-IT" sz="2000" dirty="0" smtClean="0"/>
          </a:p>
          <a:p>
            <a:pPr marL="342900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it-IT" sz="2800" dirty="0" smtClean="0"/>
              <a:t>Caratteristiche aggiuntive </a:t>
            </a:r>
            <a:r>
              <a:rPr lang="it-IT" sz="2800" b="1" dirty="0" smtClean="0"/>
              <a:t>incentrate sulla mobilità</a:t>
            </a:r>
            <a:r>
              <a:rPr lang="it-IT" sz="2800" dirty="0" smtClean="0"/>
              <a:t>: compilazione offline, salvataggio questionari parziali, sms, …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730</TotalTime>
  <Words>888</Words>
  <Application>Microsoft Office PowerPoint</Application>
  <PresentationFormat>Presentazione su schermo (4:3)</PresentationFormat>
  <Paragraphs>126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Tema di Office</vt:lpstr>
      <vt:lpstr>Diapositiva 1</vt:lpstr>
      <vt:lpstr>WHAT: f-loading</vt:lpstr>
      <vt:lpstr>WHY: stato dell’arte</vt:lpstr>
      <vt:lpstr>HOW: caratteristiche principali</vt:lpstr>
      <vt:lpstr>HOW: caratteristiche principali</vt:lpstr>
      <vt:lpstr>HOW: caratteristiche principali</vt:lpstr>
      <vt:lpstr>HOW: caratteristiche principali</vt:lpstr>
      <vt:lpstr>HOW: altre caratteristiche</vt:lpstr>
      <vt:lpstr>HOW: dispositivi mobili</vt:lpstr>
      <vt:lpstr>HOW: tecnologie</vt:lpstr>
      <vt:lpstr>HOW: struttura</vt:lpstr>
      <vt:lpstr>Esempio</vt:lpstr>
      <vt:lpstr>Esempio: pubblicazione web</vt:lpstr>
      <vt:lpstr>Esempio: accesso mobile</vt:lpstr>
      <vt:lpstr>Esempio: delivery classico</vt:lpstr>
      <vt:lpstr>Vantaggi</vt:lpstr>
      <vt:lpstr>Vantaggi</vt:lpstr>
      <vt:lpstr>Demo</vt:lpstr>
      <vt:lpstr>Domande?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Floading</dc:title>
  <dc:creator>Gabriele</dc:creator>
  <cp:lastModifiedBy>Gabriele</cp:lastModifiedBy>
  <cp:revision>89</cp:revision>
  <dcterms:created xsi:type="dcterms:W3CDTF">2009-05-05T10:02:43Z</dcterms:created>
  <dcterms:modified xsi:type="dcterms:W3CDTF">2009-05-07T01:17:39Z</dcterms:modified>
</cp:coreProperties>
</file>