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64" r:id="rId4"/>
    <p:sldId id="263" r:id="rId5"/>
    <p:sldId id="265" r:id="rId6"/>
    <p:sldId id="266" r:id="rId7"/>
    <p:sldId id="269" r:id="rId8"/>
    <p:sldId id="267" r:id="rId9"/>
    <p:sldId id="268" r:id="rId10"/>
    <p:sldId id="272" r:id="rId11"/>
    <p:sldId id="270" r:id="rId12"/>
    <p:sldId id="271" r:id="rId13"/>
    <p:sldId id="273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2446" autoAdjust="0"/>
  </p:normalViewPr>
  <p:slideViewPr>
    <p:cSldViewPr>
      <p:cViewPr varScale="1">
        <p:scale>
          <a:sx n="90" d="100"/>
          <a:sy n="90" d="100"/>
        </p:scale>
        <p:origin x="-6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2ED62-5229-4B3B-B4F0-6213711B6C2B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7B638-F89C-43EB-BA03-2BCFC73F4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So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 smtClean="0"/>
              <a:t> is the </a:t>
            </a:r>
            <a:r>
              <a:rPr lang="nl-NL" dirty="0" err="1" smtClean="0"/>
              <a:t>problem</a:t>
            </a:r>
            <a:r>
              <a:rPr lang="nl-NL" dirty="0" smtClean="0"/>
              <a:t> ? The </a:t>
            </a:r>
            <a:r>
              <a:rPr lang="nl-NL" dirty="0" err="1" smtClean="0"/>
              <a:t>execution</a:t>
            </a:r>
            <a:r>
              <a:rPr lang="nl-NL" dirty="0" smtClean="0"/>
              <a:t> order of </a:t>
            </a:r>
            <a:r>
              <a:rPr lang="nl-NL" dirty="0" err="1" smtClean="0"/>
              <a:t>mstest</a:t>
            </a:r>
            <a:r>
              <a:rPr lang="nl-NL" dirty="0" smtClean="0"/>
              <a:t> is different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Nunit</a:t>
            </a:r>
            <a:endParaRPr lang="nl-NL" dirty="0" smtClean="0"/>
          </a:p>
          <a:p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TestFixture</a:t>
            </a:r>
            <a:r>
              <a:rPr lang="nl-NL" baseline="0" dirty="0" err="1" smtClean="0"/>
              <a:t>Setups</a:t>
            </a:r>
            <a:r>
              <a:rPr lang="nl-NL" baseline="0" dirty="0" smtClean="0"/>
              <a:t> And </a:t>
            </a:r>
            <a:r>
              <a:rPr lang="nl-NL" baseline="0" dirty="0" err="1" smtClean="0"/>
              <a:t>teardowns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out of order </a:t>
            </a:r>
            <a:r>
              <a:rPr lang="nl-NL" baseline="0" dirty="0" err="1" smtClean="0"/>
              <a:t>from</a:t>
            </a:r>
            <a:r>
              <a:rPr lang="nl-NL" baseline="0" dirty="0" smtClean="0"/>
              <a:t> a </a:t>
            </a:r>
            <a:r>
              <a:rPr lang="nl-NL" baseline="0" dirty="0" err="1" smtClean="0"/>
              <a:t>Nunit</a:t>
            </a:r>
            <a:r>
              <a:rPr lang="nl-NL" baseline="0" dirty="0" smtClean="0"/>
              <a:t> point of 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Option</a:t>
            </a:r>
            <a:r>
              <a:rPr lang="nl-NL" dirty="0" smtClean="0"/>
              <a:t> 2c</a:t>
            </a:r>
          </a:p>
          <a:p>
            <a:endParaRPr lang="nl-NL" dirty="0" smtClean="0"/>
          </a:p>
          <a:p>
            <a:r>
              <a:rPr lang="nl-NL" dirty="0" err="1" smtClean="0"/>
              <a:t>Executes</a:t>
            </a:r>
            <a:r>
              <a:rPr lang="nl-NL" dirty="0" smtClean="0"/>
              <a:t> </a:t>
            </a:r>
            <a:r>
              <a:rPr lang="nl-NL" dirty="0" err="1" smtClean="0"/>
              <a:t>when</a:t>
            </a:r>
            <a:r>
              <a:rPr lang="nl-NL" dirty="0" smtClean="0"/>
              <a:t> all tests of </a:t>
            </a:r>
            <a:r>
              <a:rPr lang="nl-NL" dirty="0" err="1" smtClean="0"/>
              <a:t>class</a:t>
            </a:r>
            <a:r>
              <a:rPr lang="nl-NL" dirty="0" smtClean="0"/>
              <a:t> are </a:t>
            </a:r>
            <a:r>
              <a:rPr lang="nl-NL" dirty="0" err="1" smtClean="0"/>
              <a:t>availiable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there</a:t>
            </a:r>
            <a:r>
              <a:rPr lang="nl-NL" dirty="0" smtClean="0"/>
              <a:t> </a:t>
            </a:r>
            <a:r>
              <a:rPr lang="nl-NL" dirty="0" err="1" smtClean="0"/>
              <a:t>result</a:t>
            </a:r>
            <a:r>
              <a:rPr lang="nl-NL" dirty="0" smtClean="0"/>
              <a:t> </a:t>
            </a:r>
            <a:r>
              <a:rPr lang="nl-NL" dirty="0" err="1" smtClean="0"/>
              <a:t>sinks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+ </a:t>
            </a:r>
            <a:r>
              <a:rPr lang="nl-NL" dirty="0" err="1" smtClean="0"/>
              <a:t>UIWorks</a:t>
            </a:r>
            <a:endParaRPr lang="nl-NL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aseline="0" dirty="0" smtClean="0"/>
              <a:t>+ </a:t>
            </a:r>
            <a:r>
              <a:rPr lang="nl-NL" baseline="0" dirty="0" err="1" smtClean="0"/>
              <a:t>Fast</a:t>
            </a:r>
            <a:endParaRPr lang="nl-NL" baseline="0" dirty="0" smtClean="0"/>
          </a:p>
          <a:p>
            <a:r>
              <a:rPr lang="nl-NL" dirty="0" smtClean="0"/>
              <a:t>- </a:t>
            </a:r>
            <a:r>
              <a:rPr lang="nl-NL" dirty="0" err="1" smtClean="0"/>
              <a:t>Internals</a:t>
            </a:r>
            <a:r>
              <a:rPr lang="nl-NL" dirty="0" smtClean="0"/>
              <a:t> break. Shows tests as “</a:t>
            </a:r>
            <a:r>
              <a:rPr lang="nl-NL" dirty="0" err="1" smtClean="0"/>
              <a:t>skipped</a:t>
            </a:r>
            <a:r>
              <a:rPr lang="nl-NL" dirty="0" smtClean="0"/>
              <a:t>”</a:t>
            </a:r>
          </a:p>
          <a:p>
            <a:endParaRPr lang="nl-NL" dirty="0" smtClean="0"/>
          </a:p>
          <a:p>
            <a:r>
              <a:rPr lang="nl-NL" dirty="0" err="1" smtClean="0"/>
              <a:t>Classified</a:t>
            </a:r>
            <a:r>
              <a:rPr lang="nl-NL" dirty="0" smtClean="0"/>
              <a:t>: </a:t>
            </a:r>
            <a:r>
              <a:rPr lang="nl-NL" dirty="0" err="1" smtClean="0"/>
              <a:t>Rejected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Option</a:t>
            </a:r>
            <a:r>
              <a:rPr lang="nl-NL" dirty="0" smtClean="0"/>
              <a:t> 2c</a:t>
            </a:r>
          </a:p>
          <a:p>
            <a:endParaRPr lang="nl-NL" dirty="0" smtClean="0"/>
          </a:p>
          <a:p>
            <a:r>
              <a:rPr lang="nl-NL" dirty="0" err="1" smtClean="0"/>
              <a:t>Execute</a:t>
            </a:r>
            <a:r>
              <a:rPr lang="nl-NL" dirty="0" smtClean="0"/>
              <a:t> All tests of </a:t>
            </a:r>
            <a:r>
              <a:rPr lang="nl-NL" dirty="0" err="1" smtClean="0"/>
              <a:t>class</a:t>
            </a:r>
            <a:r>
              <a:rPr lang="nl-NL" dirty="0" smtClean="0"/>
              <a:t> </a:t>
            </a:r>
            <a:r>
              <a:rPr lang="nl-NL" dirty="0" err="1" smtClean="0"/>
              <a:t>when</a:t>
            </a:r>
            <a:r>
              <a:rPr lang="nl-NL" dirty="0" smtClean="0"/>
              <a:t> </a:t>
            </a:r>
            <a:r>
              <a:rPr lang="nl-NL" dirty="0" err="1" smtClean="0"/>
              <a:t>first</a:t>
            </a:r>
            <a:r>
              <a:rPr lang="nl-NL" dirty="0" smtClean="0"/>
              <a:t> </a:t>
            </a:r>
            <a:r>
              <a:rPr lang="nl-NL" dirty="0" err="1" smtClean="0"/>
              <a:t>method</a:t>
            </a:r>
            <a:r>
              <a:rPr lang="nl-NL" dirty="0" smtClean="0"/>
              <a:t> is hit</a:t>
            </a:r>
          </a:p>
          <a:p>
            <a:endParaRPr lang="nl-NL" dirty="0" smtClean="0"/>
          </a:p>
          <a:p>
            <a:r>
              <a:rPr lang="nl-NL" dirty="0" smtClean="0"/>
              <a:t>+ Works</a:t>
            </a:r>
          </a:p>
          <a:p>
            <a:r>
              <a:rPr lang="nl-NL" dirty="0" smtClean="0"/>
              <a:t>- </a:t>
            </a:r>
            <a:r>
              <a:rPr lang="nl-NL" dirty="0" err="1" smtClean="0"/>
              <a:t>Much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effort</a:t>
            </a:r>
            <a:r>
              <a:rPr lang="nl-NL" baseline="0" dirty="0" smtClean="0"/>
              <a:t> to </a:t>
            </a:r>
            <a:r>
              <a:rPr lang="nl-NL" baseline="0" dirty="0" err="1" smtClean="0"/>
              <a:t>refactor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result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sinks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First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method</a:t>
            </a:r>
            <a:r>
              <a:rPr lang="nl-NL" baseline="0" dirty="0" smtClean="0"/>
              <a:t> of a </a:t>
            </a:r>
            <a:r>
              <a:rPr lang="nl-NL" baseline="0" dirty="0" err="1" smtClean="0"/>
              <a:t>class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takes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forever</a:t>
            </a:r>
            <a:endParaRPr lang="nl-NL" baseline="0" dirty="0" smtClean="0"/>
          </a:p>
          <a:p>
            <a:pPr>
              <a:buFontTx/>
              <a:buChar char="-"/>
            </a:pPr>
            <a:r>
              <a:rPr lang="nl-NL" baseline="0" dirty="0" smtClean="0"/>
              <a:t> </a:t>
            </a:r>
            <a:r>
              <a:rPr lang="nl-NL" baseline="0" dirty="0" err="1" smtClean="0"/>
              <a:t>Uses</a:t>
            </a:r>
            <a:r>
              <a:rPr lang="nl-NL" baseline="0" dirty="0" smtClean="0"/>
              <a:t> more resources, </a:t>
            </a:r>
            <a:r>
              <a:rPr lang="nl-NL" baseline="0" dirty="0" err="1" smtClean="0"/>
              <a:t>because</a:t>
            </a:r>
            <a:r>
              <a:rPr lang="nl-NL" baseline="0" dirty="0" smtClean="0"/>
              <a:t> the </a:t>
            </a:r>
            <a:r>
              <a:rPr lang="nl-NL" baseline="0" dirty="0" err="1" smtClean="0"/>
              <a:t>result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sink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needs</a:t>
            </a:r>
            <a:r>
              <a:rPr lang="nl-NL" baseline="0" dirty="0" smtClean="0"/>
              <a:t> to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kept</a:t>
            </a:r>
            <a:r>
              <a:rPr lang="nl-NL" baseline="0" dirty="0" smtClean="0"/>
              <a:t> in </a:t>
            </a:r>
            <a:r>
              <a:rPr lang="nl-NL" baseline="0" dirty="0" err="1" smtClean="0"/>
              <a:t>memory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Classified</a:t>
            </a:r>
            <a:r>
              <a:rPr lang="nl-NL" dirty="0" smtClean="0"/>
              <a:t>: </a:t>
            </a:r>
            <a:r>
              <a:rPr lang="nl-NL" dirty="0" err="1" smtClean="0"/>
              <a:t>Implemented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Option</a:t>
            </a:r>
            <a:r>
              <a:rPr lang="nl-NL" dirty="0" smtClean="0"/>
              <a:t> 2d</a:t>
            </a:r>
          </a:p>
          <a:p>
            <a:r>
              <a:rPr lang="nl-NL" dirty="0" err="1" smtClean="0"/>
              <a:t>Execute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during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initialize</a:t>
            </a:r>
            <a:endParaRPr lang="nl-NL" baseline="0" dirty="0" smtClean="0"/>
          </a:p>
          <a:p>
            <a:endParaRPr lang="nl-NL" baseline="0" dirty="0" smtClean="0"/>
          </a:p>
          <a:p>
            <a:r>
              <a:rPr lang="nl-NL" baseline="0" dirty="0" smtClean="0"/>
              <a:t>+ Works</a:t>
            </a:r>
          </a:p>
          <a:p>
            <a:pPr>
              <a:buFontTx/>
              <a:buChar char="-"/>
            </a:pPr>
            <a:r>
              <a:rPr lang="nl-NL" baseline="0" dirty="0" smtClean="0"/>
              <a:t>Breaks all UI </a:t>
            </a:r>
            <a:r>
              <a:rPr lang="nl-NL" baseline="0" dirty="0" err="1" smtClean="0"/>
              <a:t>interfacing</a:t>
            </a:r>
            <a:endParaRPr lang="nl-NL" baseline="0" dirty="0" smtClean="0"/>
          </a:p>
          <a:p>
            <a:pPr>
              <a:buFontTx/>
              <a:buChar char="-"/>
            </a:pPr>
            <a:r>
              <a:rPr lang="nl-NL" dirty="0" smtClean="0"/>
              <a:t> No “Stop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execution</a:t>
            </a:r>
            <a:r>
              <a:rPr lang="nl-NL" baseline="0" dirty="0" smtClean="0"/>
              <a:t>” in interface</a:t>
            </a:r>
          </a:p>
          <a:p>
            <a:pPr>
              <a:buFontTx/>
              <a:buChar char="-"/>
            </a:pPr>
            <a:endParaRPr lang="nl-NL" baseline="0" dirty="0" smtClean="0"/>
          </a:p>
          <a:p>
            <a:pPr>
              <a:buFontTx/>
              <a:buNone/>
            </a:pPr>
            <a:r>
              <a:rPr lang="nl-NL" baseline="0" dirty="0" err="1" smtClean="0"/>
              <a:t>Classified</a:t>
            </a:r>
            <a:r>
              <a:rPr lang="nl-NL" baseline="0" dirty="0" smtClean="0"/>
              <a:t>: </a:t>
            </a:r>
            <a:r>
              <a:rPr lang="nl-NL" baseline="0" dirty="0" err="1" smtClean="0"/>
              <a:t>Backup</a:t>
            </a:r>
            <a:r>
              <a:rPr lang="nl-NL" baseline="0" dirty="0" smtClean="0"/>
              <a:t> Plan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Option</a:t>
            </a:r>
            <a:r>
              <a:rPr lang="nl-NL" dirty="0" smtClean="0"/>
              <a:t> 3</a:t>
            </a:r>
          </a:p>
          <a:p>
            <a:endParaRPr lang="nl-NL" dirty="0" smtClean="0"/>
          </a:p>
          <a:p>
            <a:r>
              <a:rPr lang="nl-NL" dirty="0" smtClean="0"/>
              <a:t>Just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use</a:t>
            </a:r>
            <a:r>
              <a:rPr lang="nl-NL" baseline="0" dirty="0" smtClean="0"/>
              <a:t> a big </a:t>
            </a:r>
            <a:r>
              <a:rPr lang="nl-NL" baseline="0" dirty="0" err="1" smtClean="0"/>
              <a:t>giant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synchonisation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lock</a:t>
            </a:r>
            <a:r>
              <a:rPr lang="nl-NL" baseline="0" dirty="0" smtClean="0"/>
              <a:t>, Let </a:t>
            </a:r>
            <a:r>
              <a:rPr lang="nl-NL" baseline="0" dirty="0" err="1" smtClean="0"/>
              <a:t>them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wait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the </a:t>
            </a:r>
            <a:r>
              <a:rPr lang="nl-NL" baseline="0" dirty="0" err="1" smtClean="0"/>
              <a:t>execution</a:t>
            </a:r>
            <a:endParaRPr lang="nl-NL" baseline="0" dirty="0" smtClean="0"/>
          </a:p>
          <a:p>
            <a:endParaRPr lang="nl-NL" baseline="0" dirty="0" smtClean="0"/>
          </a:p>
          <a:p>
            <a:r>
              <a:rPr lang="nl-NL" baseline="0" dirty="0" smtClean="0"/>
              <a:t>+ Works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3 test </a:t>
            </a:r>
            <a:r>
              <a:rPr lang="nl-NL" baseline="0" dirty="0" err="1" smtClean="0"/>
              <a:t>methods</a:t>
            </a:r>
            <a:endParaRPr lang="nl-NL" baseline="0" dirty="0" smtClean="0"/>
          </a:p>
          <a:p>
            <a:pPr>
              <a:buFontTx/>
              <a:buChar char="-"/>
            </a:pPr>
            <a:r>
              <a:rPr lang="nl-NL" baseline="0" dirty="0" smtClean="0"/>
              <a:t>Does </a:t>
            </a:r>
            <a:r>
              <a:rPr lang="nl-NL" baseline="0" dirty="0" err="1" smtClean="0"/>
              <a:t>not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work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more </a:t>
            </a:r>
            <a:r>
              <a:rPr lang="nl-NL" baseline="0" dirty="0" err="1" smtClean="0"/>
              <a:t>than</a:t>
            </a:r>
            <a:r>
              <a:rPr lang="nl-NL" baseline="0" dirty="0" smtClean="0"/>
              <a:t> 3 . </a:t>
            </a:r>
            <a:r>
              <a:rPr lang="nl-NL" baseline="0" dirty="0" err="1" smtClean="0"/>
              <a:t>Internaly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there</a:t>
            </a:r>
            <a:r>
              <a:rPr lang="nl-NL" baseline="0" dirty="0" smtClean="0"/>
              <a:t> is a </a:t>
            </a:r>
            <a:r>
              <a:rPr lang="nl-NL" baseline="0" dirty="0" err="1" smtClean="0"/>
              <a:t>limmiter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on</a:t>
            </a:r>
            <a:r>
              <a:rPr lang="nl-NL" baseline="0" dirty="0" smtClean="0"/>
              <a:t> the thread </a:t>
            </a:r>
            <a:r>
              <a:rPr lang="nl-NL" baseline="0" dirty="0" err="1" smtClean="0"/>
              <a:t>amount</a:t>
            </a:r>
            <a:endParaRPr lang="nl-NL" baseline="0" dirty="0" smtClean="0"/>
          </a:p>
          <a:p>
            <a:pPr>
              <a:buFontTx/>
              <a:buChar char="-"/>
            </a:pPr>
            <a:endParaRPr lang="nl-NL" baseline="0" dirty="0" smtClean="0"/>
          </a:p>
          <a:p>
            <a:pPr>
              <a:buFontTx/>
              <a:buNone/>
            </a:pPr>
            <a:r>
              <a:rPr lang="nl-NL" baseline="0" dirty="0" err="1" smtClean="0"/>
              <a:t>Classified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Rejected</a:t>
            </a:r>
            <a:endParaRPr lang="nl-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Why</a:t>
            </a:r>
            <a:r>
              <a:rPr lang="nl-NL" dirty="0" smtClean="0"/>
              <a:t> is </a:t>
            </a:r>
            <a:r>
              <a:rPr lang="nl-NL" dirty="0" err="1" smtClean="0"/>
              <a:t>this</a:t>
            </a:r>
            <a:r>
              <a:rPr lang="nl-NL" dirty="0" smtClean="0"/>
              <a:t> a </a:t>
            </a:r>
            <a:r>
              <a:rPr lang="nl-NL" dirty="0" err="1" smtClean="0"/>
              <a:t>problem</a:t>
            </a:r>
            <a:r>
              <a:rPr lang="nl-NL" dirty="0" smtClean="0"/>
              <a:t> ?</a:t>
            </a:r>
          </a:p>
          <a:p>
            <a:r>
              <a:rPr lang="nl-NL" dirty="0" err="1" smtClean="0"/>
              <a:t>Suppose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your</a:t>
            </a:r>
            <a:r>
              <a:rPr lang="nl-NL" baseline="0" dirty="0" smtClean="0"/>
              <a:t> tests, </a:t>
            </a:r>
            <a:r>
              <a:rPr lang="nl-NL" baseline="0" dirty="0" err="1" smtClean="0"/>
              <a:t>create</a:t>
            </a:r>
            <a:r>
              <a:rPr lang="nl-NL" baseline="0" dirty="0" smtClean="0"/>
              <a:t> a database </a:t>
            </a:r>
            <a:r>
              <a:rPr lang="nl-NL" baseline="0" dirty="0" err="1" smtClean="0"/>
              <a:t>on</a:t>
            </a:r>
            <a:r>
              <a:rPr lang="nl-NL" baseline="0" dirty="0" smtClean="0"/>
              <a:t> the </a:t>
            </a:r>
            <a:r>
              <a:rPr lang="nl-NL" baseline="0" dirty="0" err="1" smtClean="0"/>
              <a:t>setup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fixture</a:t>
            </a:r>
            <a:r>
              <a:rPr lang="nl-NL" baseline="0" dirty="0" smtClean="0"/>
              <a:t> and </a:t>
            </a:r>
            <a:r>
              <a:rPr lang="nl-NL" baseline="0" dirty="0" err="1" smtClean="0"/>
              <a:t>remove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on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teardown</a:t>
            </a:r>
            <a:r>
              <a:rPr lang="nl-NL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With</a:t>
            </a:r>
            <a:r>
              <a:rPr lang="nl-NL" dirty="0" smtClean="0"/>
              <a:t> the </a:t>
            </a:r>
            <a:r>
              <a:rPr lang="nl-NL" dirty="0" err="1" smtClean="0"/>
              <a:t>MSTest</a:t>
            </a:r>
            <a:r>
              <a:rPr lang="nl-NL" dirty="0" smtClean="0"/>
              <a:t> Ordering.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That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won’t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General </a:t>
            </a:r>
            <a:r>
              <a:rPr lang="nl-NL" dirty="0" err="1" smtClean="0"/>
              <a:t>architecture</a:t>
            </a:r>
            <a:r>
              <a:rPr lang="nl-NL" dirty="0" smtClean="0"/>
              <a:t> </a:t>
            </a:r>
            <a:r>
              <a:rPr lang="nl-NL" dirty="0" err="1" smtClean="0"/>
              <a:t>NUnitForVs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Option</a:t>
            </a:r>
            <a:r>
              <a:rPr lang="nl-NL" dirty="0" smtClean="0"/>
              <a:t> 1a:</a:t>
            </a:r>
          </a:p>
          <a:p>
            <a:r>
              <a:rPr lang="nl-NL" dirty="0" err="1" smtClean="0"/>
              <a:t>Change</a:t>
            </a:r>
            <a:r>
              <a:rPr lang="nl-NL" dirty="0" smtClean="0"/>
              <a:t> the order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manipulating</a:t>
            </a:r>
            <a:r>
              <a:rPr lang="nl-NL" dirty="0" smtClean="0"/>
              <a:t> the Agent Object. </a:t>
            </a:r>
          </a:p>
          <a:p>
            <a:endParaRPr lang="nl-NL" dirty="0" smtClean="0"/>
          </a:p>
          <a:p>
            <a:pPr>
              <a:buFontTx/>
              <a:buChar char="-"/>
            </a:pPr>
            <a:r>
              <a:rPr lang="nl-NL" dirty="0" err="1" smtClean="0"/>
              <a:t>Didn’t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, </a:t>
            </a:r>
            <a:r>
              <a:rPr lang="nl-NL" dirty="0" err="1" smtClean="0"/>
              <a:t>because</a:t>
            </a:r>
            <a:r>
              <a:rPr lang="nl-NL" baseline="0" dirty="0" smtClean="0"/>
              <a:t> the Agent Object is </a:t>
            </a:r>
            <a:r>
              <a:rPr lang="nl-NL" baseline="0" dirty="0" err="1" smtClean="0"/>
              <a:t>Hardcoded</a:t>
            </a:r>
            <a:r>
              <a:rPr lang="nl-NL" baseline="0" dirty="0" smtClean="0"/>
              <a:t> in the </a:t>
            </a:r>
            <a:r>
              <a:rPr lang="nl-NL" baseline="0" dirty="0" err="1" smtClean="0"/>
              <a:t>default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TestHost</a:t>
            </a:r>
            <a:endParaRPr lang="nl-NL" baseline="0" dirty="0" smtClean="0"/>
          </a:p>
          <a:p>
            <a:pPr>
              <a:buFontTx/>
              <a:buNone/>
            </a:pPr>
            <a:endParaRPr lang="nl-NL" dirty="0" smtClean="0"/>
          </a:p>
          <a:p>
            <a:pPr>
              <a:buFontTx/>
              <a:buNone/>
            </a:pPr>
            <a:r>
              <a:rPr lang="nl-NL" dirty="0" err="1" smtClean="0"/>
              <a:t>Classified</a:t>
            </a:r>
            <a:r>
              <a:rPr lang="nl-NL" dirty="0" smtClean="0"/>
              <a:t>: </a:t>
            </a:r>
            <a:r>
              <a:rPr lang="nl-NL" dirty="0" err="1" smtClean="0"/>
              <a:t>Rejected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Option</a:t>
            </a:r>
            <a:r>
              <a:rPr lang="nl-NL" dirty="0" smtClean="0"/>
              <a:t> 1:</a:t>
            </a:r>
          </a:p>
          <a:p>
            <a:r>
              <a:rPr lang="nl-NL" dirty="0" err="1" smtClean="0"/>
              <a:t>Change</a:t>
            </a:r>
            <a:r>
              <a:rPr lang="nl-NL" dirty="0" smtClean="0"/>
              <a:t> the order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manipulating</a:t>
            </a:r>
            <a:r>
              <a:rPr lang="nl-NL" dirty="0" smtClean="0"/>
              <a:t> the </a:t>
            </a:r>
            <a:r>
              <a:rPr lang="nl-NL" dirty="0" err="1" smtClean="0"/>
              <a:t>deserializer</a:t>
            </a:r>
            <a:r>
              <a:rPr lang="nl-NL" dirty="0" smtClean="0"/>
              <a:t>. </a:t>
            </a:r>
          </a:p>
          <a:p>
            <a:endParaRPr lang="nl-NL" dirty="0" smtClean="0"/>
          </a:p>
          <a:p>
            <a:pPr>
              <a:buFontTx/>
              <a:buChar char="-"/>
            </a:pPr>
            <a:r>
              <a:rPr lang="nl-NL" dirty="0" err="1" smtClean="0"/>
              <a:t>Didn’t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, </a:t>
            </a:r>
            <a:r>
              <a:rPr lang="nl-NL" dirty="0" err="1" smtClean="0"/>
              <a:t>because</a:t>
            </a:r>
            <a:r>
              <a:rPr lang="nl-NL" baseline="0" dirty="0" smtClean="0"/>
              <a:t> the </a:t>
            </a:r>
            <a:r>
              <a:rPr lang="nl-NL" baseline="0" dirty="0" err="1" smtClean="0"/>
              <a:t>vmdi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deserializer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Hardcoded</a:t>
            </a:r>
            <a:r>
              <a:rPr lang="nl-NL" baseline="0" dirty="0" smtClean="0"/>
              <a:t> in the </a:t>
            </a:r>
            <a:r>
              <a:rPr lang="nl-NL" baseline="0" dirty="0" err="1" smtClean="0"/>
              <a:t>default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TestHost</a:t>
            </a:r>
            <a:endParaRPr lang="nl-NL" baseline="0" dirty="0" smtClean="0"/>
          </a:p>
          <a:p>
            <a:pPr>
              <a:buFontTx/>
              <a:buNone/>
            </a:pPr>
            <a:endParaRPr lang="nl-NL" dirty="0" smtClean="0"/>
          </a:p>
          <a:p>
            <a:pPr>
              <a:buFontTx/>
              <a:buNone/>
            </a:pPr>
            <a:r>
              <a:rPr lang="nl-NL" dirty="0" err="1" smtClean="0"/>
              <a:t>Classified</a:t>
            </a:r>
            <a:r>
              <a:rPr lang="nl-NL" dirty="0" smtClean="0"/>
              <a:t>: </a:t>
            </a:r>
            <a:r>
              <a:rPr lang="nl-NL" dirty="0" err="1" smtClean="0"/>
              <a:t>Rejected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Option</a:t>
            </a:r>
            <a:r>
              <a:rPr lang="nl-NL" dirty="0" smtClean="0"/>
              <a:t> 1c:</a:t>
            </a:r>
          </a:p>
          <a:p>
            <a:r>
              <a:rPr lang="nl-NL" dirty="0" err="1" smtClean="0"/>
              <a:t>Implement</a:t>
            </a:r>
            <a:r>
              <a:rPr lang="nl-NL" dirty="0" smtClean="0"/>
              <a:t> </a:t>
            </a:r>
            <a:r>
              <a:rPr lang="nl-NL" dirty="0" err="1" smtClean="0"/>
              <a:t>Custom</a:t>
            </a:r>
            <a:r>
              <a:rPr lang="nl-NL" dirty="0" smtClean="0"/>
              <a:t> Host.</a:t>
            </a:r>
          </a:p>
          <a:p>
            <a:endParaRPr lang="nl-NL" dirty="0" smtClean="0"/>
          </a:p>
          <a:p>
            <a:pPr>
              <a:buFontTx/>
              <a:buChar char="-"/>
            </a:pPr>
            <a:r>
              <a:rPr lang="nl-NL" baseline="0" dirty="0" smtClean="0"/>
              <a:t> </a:t>
            </a:r>
            <a:r>
              <a:rPr lang="nl-NL" baseline="0" dirty="0" err="1" smtClean="0"/>
              <a:t>Needs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Much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effort</a:t>
            </a:r>
            <a:r>
              <a:rPr lang="nl-NL" baseline="0" dirty="0" smtClean="0"/>
              <a:t>.</a:t>
            </a:r>
          </a:p>
          <a:p>
            <a:pPr>
              <a:buFontTx/>
              <a:buChar char="-"/>
            </a:pPr>
            <a:r>
              <a:rPr lang="nl-NL" baseline="0" dirty="0" smtClean="0"/>
              <a:t> </a:t>
            </a:r>
            <a:r>
              <a:rPr lang="nl-NL" baseline="0" dirty="0" err="1" smtClean="0"/>
              <a:t>Questionable</a:t>
            </a:r>
            <a:r>
              <a:rPr lang="nl-NL" baseline="0" dirty="0" smtClean="0"/>
              <a:t> ROI</a:t>
            </a:r>
          </a:p>
          <a:p>
            <a:pPr>
              <a:buFontTx/>
              <a:buNone/>
            </a:pPr>
            <a:endParaRPr lang="nl-NL" baseline="0" dirty="0" smtClean="0"/>
          </a:p>
          <a:p>
            <a:pPr>
              <a:buFontTx/>
              <a:buNone/>
            </a:pPr>
            <a:r>
              <a:rPr lang="nl-NL" baseline="0" dirty="0" err="1" smtClean="0"/>
              <a:t>Classified</a:t>
            </a:r>
            <a:r>
              <a:rPr lang="nl-NL" baseline="0" dirty="0" smtClean="0"/>
              <a:t>: </a:t>
            </a:r>
            <a:r>
              <a:rPr lang="nl-NL" baseline="0" dirty="0" err="1" smtClean="0"/>
              <a:t>Backup</a:t>
            </a:r>
            <a:r>
              <a:rPr lang="nl-NL" baseline="0" dirty="0" smtClean="0"/>
              <a:t> Plan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Option</a:t>
            </a:r>
            <a:r>
              <a:rPr lang="nl-NL" dirty="0" smtClean="0"/>
              <a:t> 2:</a:t>
            </a:r>
          </a:p>
          <a:p>
            <a:r>
              <a:rPr lang="nl-NL" dirty="0" err="1" smtClean="0"/>
              <a:t>Change</a:t>
            </a:r>
            <a:r>
              <a:rPr lang="nl-NL" dirty="0" smtClean="0"/>
              <a:t> the order in the Adapter</a:t>
            </a:r>
          </a:p>
          <a:p>
            <a:pPr>
              <a:buFontTx/>
              <a:buNone/>
            </a:pPr>
            <a:r>
              <a:rPr lang="nl-NL" dirty="0" err="1" smtClean="0"/>
              <a:t>During</a:t>
            </a:r>
            <a:r>
              <a:rPr lang="nl-NL" dirty="0" smtClean="0"/>
              <a:t> the </a:t>
            </a:r>
            <a:r>
              <a:rPr lang="nl-NL" dirty="0" err="1" smtClean="0"/>
              <a:t>creation</a:t>
            </a:r>
            <a:r>
              <a:rPr lang="nl-NL" dirty="0" smtClean="0"/>
              <a:t> of the adapter,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initializer</a:t>
            </a:r>
            <a:r>
              <a:rPr lang="nl-NL" dirty="0" smtClean="0"/>
              <a:t> </a:t>
            </a:r>
            <a:r>
              <a:rPr lang="nl-NL" dirty="0" err="1" smtClean="0"/>
              <a:t>gives</a:t>
            </a:r>
            <a:r>
              <a:rPr lang="nl-NL" baseline="0" dirty="0" smtClean="0"/>
              <a:t> the complete testlist.</a:t>
            </a:r>
            <a:endParaRPr lang="nl-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Option</a:t>
            </a:r>
            <a:r>
              <a:rPr lang="nl-NL" dirty="0" smtClean="0"/>
              <a:t> 2a</a:t>
            </a:r>
          </a:p>
          <a:p>
            <a:endParaRPr lang="nl-NL" dirty="0" smtClean="0"/>
          </a:p>
          <a:p>
            <a:r>
              <a:rPr lang="nl-NL" dirty="0" err="1" smtClean="0"/>
              <a:t>Execute</a:t>
            </a:r>
            <a:r>
              <a:rPr lang="nl-NL" dirty="0" smtClean="0"/>
              <a:t> different tests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than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asked</a:t>
            </a:r>
            <a:endParaRPr lang="nl-NL" baseline="0" dirty="0" smtClean="0"/>
          </a:p>
          <a:p>
            <a:endParaRPr lang="nl-NL" baseline="0" dirty="0" smtClean="0"/>
          </a:p>
          <a:p>
            <a:r>
              <a:rPr lang="nl-NL" baseline="0" dirty="0" smtClean="0"/>
              <a:t>+ UI shows correct items</a:t>
            </a:r>
          </a:p>
          <a:p>
            <a:r>
              <a:rPr lang="nl-NL" baseline="0" dirty="0" smtClean="0"/>
              <a:t>- </a:t>
            </a:r>
            <a:r>
              <a:rPr lang="nl-NL" baseline="0" dirty="0" err="1" smtClean="0"/>
              <a:t>Internal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breakages</a:t>
            </a:r>
            <a:r>
              <a:rPr lang="nl-NL" baseline="0" dirty="0" smtClean="0"/>
              <a:t>. </a:t>
            </a:r>
            <a:r>
              <a:rPr lang="nl-NL" baseline="0" dirty="0" err="1" smtClean="0"/>
              <a:t>Result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sinks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used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before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initialisation</a:t>
            </a:r>
            <a:r>
              <a:rPr lang="nl-NL" baseline="0" dirty="0" smtClean="0"/>
              <a:t>. </a:t>
            </a:r>
            <a:r>
              <a:rPr lang="nl-NL" baseline="0" dirty="0" err="1" smtClean="0"/>
              <a:t>Error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results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flushed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during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loading</a:t>
            </a:r>
            <a:r>
              <a:rPr lang="nl-NL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7B638-F89C-43EB-BA03-2BCFC73F472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8A5DF-2669-440F-B38F-D34CEB32A973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B538E-FE89-4418-A853-4C86D4C3E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Changing</a:t>
            </a:r>
            <a:r>
              <a:rPr lang="nl-NL" dirty="0" smtClean="0"/>
              <a:t> order in </a:t>
            </a:r>
            <a:r>
              <a:rPr lang="en-US" dirty="0" err="1" smtClean="0"/>
              <a:t>NUnitForVSTS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How</a:t>
            </a:r>
            <a:r>
              <a:rPr lang="nl-NL" dirty="0" smtClean="0"/>
              <a:t> to let </a:t>
            </a:r>
            <a:r>
              <a:rPr lang="nl-NL" dirty="0" err="1" smtClean="0"/>
              <a:t>mstest</a:t>
            </a:r>
            <a:r>
              <a:rPr lang="nl-NL" dirty="0" smtClean="0"/>
              <a:t> </a:t>
            </a:r>
            <a:r>
              <a:rPr lang="nl-NL" dirty="0" err="1" smtClean="0"/>
              <a:t>behave</a:t>
            </a:r>
            <a:r>
              <a:rPr lang="nl-NL" dirty="0" smtClean="0"/>
              <a:t> </a:t>
            </a:r>
            <a:r>
              <a:rPr lang="nl-NL" dirty="0" err="1" smtClean="0"/>
              <a:t>like</a:t>
            </a:r>
            <a:r>
              <a:rPr lang="nl-NL" dirty="0" smtClean="0"/>
              <a:t> </a:t>
            </a:r>
            <a:r>
              <a:rPr lang="nl-NL" dirty="0" err="1" smtClean="0"/>
              <a:t>nunit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nl-NL" dirty="0" err="1" smtClean="0"/>
              <a:t>Option</a:t>
            </a:r>
            <a:r>
              <a:rPr lang="nl-NL" dirty="0" smtClean="0"/>
              <a:t> 2a</a:t>
            </a:r>
            <a:br>
              <a:rPr lang="nl-NL" dirty="0" smtClean="0"/>
            </a:br>
            <a:r>
              <a:rPr lang="nl-NL" dirty="0" smtClean="0"/>
              <a:t>MSTEST         Adapter             </a:t>
            </a:r>
            <a:r>
              <a:rPr lang="nl-NL" dirty="0" err="1" smtClean="0"/>
              <a:t>NUnit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1472" y="207167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5722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0036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1472" y="6429396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28860" y="407196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72" y="550072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1472" y="457203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71472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500298" y="507209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428860" y="357190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428860" y="3071834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28860" y="6000768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14942" y="207167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0069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64383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214942" y="4071942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072330" y="550070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214942" y="357187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214942" y="307181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214942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072330" y="600076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072330" y="500063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072330" y="4500570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072330" y="6500834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cxnSp>
        <p:nvCxnSpPr>
          <p:cNvPr id="30" name="Straight Connector 29"/>
          <p:cNvCxnSpPr>
            <a:stCxn id="2" idx="2"/>
          </p:cNvCxnSpPr>
          <p:nvPr/>
        </p:nvCxnSpPr>
        <p:spPr>
          <a:xfrm rot="5400000">
            <a:off x="1851819" y="4137819"/>
            <a:ext cx="54403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428860" y="407196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2500298" y="507209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2428860" y="357190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2428860" y="3071834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428860" y="6000768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071670" y="2786058"/>
            <a:ext cx="25003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929058" y="3786190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929058" y="4214818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2071670" y="4786322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2071670" y="5715016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000496" y="5286388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5" idx="3"/>
          </p:cNvCxnSpPr>
          <p:nvPr/>
        </p:nvCxnSpPr>
        <p:spPr>
          <a:xfrm>
            <a:off x="3929058" y="621508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2071670" y="6643710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24" idx="1"/>
          </p:cNvCxnSpPr>
          <p:nvPr/>
        </p:nvCxnSpPr>
        <p:spPr>
          <a:xfrm>
            <a:off x="4572000" y="278605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572000" y="3287712"/>
            <a:ext cx="642942" cy="4984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22" idx="1"/>
          </p:cNvCxnSpPr>
          <p:nvPr/>
        </p:nvCxnSpPr>
        <p:spPr>
          <a:xfrm flipV="1">
            <a:off x="4572000" y="3786190"/>
            <a:ext cx="642942" cy="427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17" idx="1"/>
          </p:cNvCxnSpPr>
          <p:nvPr/>
        </p:nvCxnSpPr>
        <p:spPr>
          <a:xfrm flipV="1">
            <a:off x="4572000" y="2285992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20" idx="1"/>
          </p:cNvCxnSpPr>
          <p:nvPr/>
        </p:nvCxnSpPr>
        <p:spPr>
          <a:xfrm>
            <a:off x="4572000" y="4214818"/>
            <a:ext cx="64294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27" idx="1"/>
          </p:cNvCxnSpPr>
          <p:nvPr/>
        </p:nvCxnSpPr>
        <p:spPr>
          <a:xfrm flipV="1">
            <a:off x="4572000" y="4714884"/>
            <a:ext cx="250033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endCxn id="26" idx="1"/>
          </p:cNvCxnSpPr>
          <p:nvPr/>
        </p:nvCxnSpPr>
        <p:spPr>
          <a:xfrm>
            <a:off x="4572000" y="4786322"/>
            <a:ext cx="250033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endCxn id="21" idx="1"/>
          </p:cNvCxnSpPr>
          <p:nvPr/>
        </p:nvCxnSpPr>
        <p:spPr>
          <a:xfrm>
            <a:off x="4572000" y="5286388"/>
            <a:ext cx="250033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endCxn id="25" idx="1"/>
          </p:cNvCxnSpPr>
          <p:nvPr/>
        </p:nvCxnSpPr>
        <p:spPr>
          <a:xfrm>
            <a:off x="4572000" y="5715016"/>
            <a:ext cx="250033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endCxn id="28" idx="1"/>
          </p:cNvCxnSpPr>
          <p:nvPr/>
        </p:nvCxnSpPr>
        <p:spPr>
          <a:xfrm>
            <a:off x="4572000" y="5715016"/>
            <a:ext cx="250033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466023" y="0"/>
            <a:ext cx="2677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Rejected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00034" y="2738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Option</a:t>
            </a: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MSTEST         Adapter             </a:t>
            </a:r>
            <a:r>
              <a:rPr kumimoji="0" lang="nl-NL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NUnit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472" y="207167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5722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0036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1472" y="6429396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28860" y="407196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72" y="550072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1472" y="457203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71472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500298" y="507209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428860" y="357190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428860" y="3071834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28860" y="6000768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0069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64383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000628" y="5857892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cxnSp>
        <p:nvCxnSpPr>
          <p:cNvPr id="29" name="Straight Connector 28"/>
          <p:cNvCxnSpPr>
            <a:stCxn id="4" idx="2"/>
          </p:cNvCxnSpPr>
          <p:nvPr/>
        </p:nvCxnSpPr>
        <p:spPr>
          <a:xfrm rot="5400000">
            <a:off x="1894653" y="4137025"/>
            <a:ext cx="54403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5" idx="3"/>
          </p:cNvCxnSpPr>
          <p:nvPr/>
        </p:nvCxnSpPr>
        <p:spPr>
          <a:xfrm>
            <a:off x="2071670" y="2285992"/>
            <a:ext cx="25003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3"/>
          </p:cNvCxnSpPr>
          <p:nvPr/>
        </p:nvCxnSpPr>
        <p:spPr>
          <a:xfrm>
            <a:off x="2071670" y="2786058"/>
            <a:ext cx="25003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072066" y="571501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143504" y="564357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214942" y="557214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86380" y="5500702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7143768" y="5286388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215206" y="514351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7286644" y="507207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7358082" y="500063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7429520" y="492919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15" idx="3"/>
          </p:cNvCxnSpPr>
          <p:nvPr/>
        </p:nvCxnSpPr>
        <p:spPr>
          <a:xfrm flipV="1">
            <a:off x="3929058" y="3286124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929058" y="3786190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3929058" y="4214818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071670" y="4786322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2071670" y="5715016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000496" y="5286388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6" idx="3"/>
          </p:cNvCxnSpPr>
          <p:nvPr/>
        </p:nvCxnSpPr>
        <p:spPr>
          <a:xfrm>
            <a:off x="3929058" y="621508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572000" y="5286388"/>
            <a:ext cx="2571768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4643438" y="571501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071670" y="6643710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466023" y="0"/>
            <a:ext cx="2677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Rejected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00034" y="2738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Option</a:t>
            </a: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MSTEST         Adapter             </a:t>
            </a:r>
            <a:r>
              <a:rPr kumimoji="0" lang="nl-NL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NUnit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472" y="207167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5722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0036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1472" y="6429396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28860" y="407196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72" y="550072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1472" y="457203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71472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500298" y="507209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428860" y="357190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428860" y="3071834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28860" y="6000768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0069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64383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929190" y="2857496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cxnSp>
        <p:nvCxnSpPr>
          <p:cNvPr id="29" name="Straight Connector 28"/>
          <p:cNvCxnSpPr>
            <a:stCxn id="4" idx="2"/>
          </p:cNvCxnSpPr>
          <p:nvPr/>
        </p:nvCxnSpPr>
        <p:spPr>
          <a:xfrm rot="5400000">
            <a:off x="1894653" y="4137025"/>
            <a:ext cx="54403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3"/>
          </p:cNvCxnSpPr>
          <p:nvPr/>
        </p:nvCxnSpPr>
        <p:spPr>
          <a:xfrm>
            <a:off x="2071670" y="2786058"/>
            <a:ext cx="25003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000628" y="271462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72066" y="264318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143504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14942" y="2500306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7215206" y="3786190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286644" y="364331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7358082" y="357187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7429520" y="350043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7500958" y="3429000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3929058" y="3786190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3929058" y="4214818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071670" y="4786322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2071670" y="5715016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000496" y="5286388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6" idx="3"/>
          </p:cNvCxnSpPr>
          <p:nvPr/>
        </p:nvCxnSpPr>
        <p:spPr>
          <a:xfrm>
            <a:off x="3929058" y="621508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643438" y="3786190"/>
            <a:ext cx="2571768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4643438" y="278605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071670" y="6643710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094942" y="0"/>
            <a:ext cx="40490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Implemented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Arrow Connector 48"/>
          <p:cNvCxnSpPr/>
          <p:nvPr/>
        </p:nvCxnSpPr>
        <p:spPr>
          <a:xfrm>
            <a:off x="4643438" y="1857364"/>
            <a:ext cx="264320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500034" y="2738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Option</a:t>
            </a: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MSTEST         Adapter             </a:t>
            </a:r>
            <a:r>
              <a:rPr kumimoji="0" lang="nl-NL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NUnit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472" y="207167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5722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0036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1472" y="6429396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28860" y="407196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72" y="550072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1472" y="457203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71472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500298" y="507209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428860" y="357190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428860" y="3071834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28860" y="6000768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0069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64383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000628" y="2428868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cxnSp>
        <p:nvCxnSpPr>
          <p:cNvPr id="29" name="Straight Connector 28"/>
          <p:cNvCxnSpPr>
            <a:stCxn id="4" idx="2"/>
          </p:cNvCxnSpPr>
          <p:nvPr/>
        </p:nvCxnSpPr>
        <p:spPr>
          <a:xfrm rot="5400000">
            <a:off x="1894653" y="4137025"/>
            <a:ext cx="54403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3"/>
          </p:cNvCxnSpPr>
          <p:nvPr/>
        </p:nvCxnSpPr>
        <p:spPr>
          <a:xfrm>
            <a:off x="2071670" y="2786058"/>
            <a:ext cx="25003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072066" y="228599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143504" y="221455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214942" y="214311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86380" y="207167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7215206" y="2857496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286644" y="271462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7358082" y="264318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7429520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7500958" y="2500306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3929058" y="3786190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3929058" y="4214818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071670" y="4786322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2071670" y="5715016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000496" y="5286388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6" idx="3"/>
          </p:cNvCxnSpPr>
          <p:nvPr/>
        </p:nvCxnSpPr>
        <p:spPr>
          <a:xfrm>
            <a:off x="3929058" y="621508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4572000" y="1857364"/>
            <a:ext cx="1393041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071670" y="6643710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6872673" y="0"/>
            <a:ext cx="2271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Backup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00034" y="2738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Option</a:t>
            </a: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MSTEST         Adapter             </a:t>
            </a:r>
            <a:r>
              <a:rPr kumimoji="0" lang="nl-NL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NUnit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472" y="207167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5722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0036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1472" y="6429396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28860" y="407196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72" y="550072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1472" y="457203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71472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500298" y="507209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428860" y="357190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428860" y="3071834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28860" y="6000768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0069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64383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000628" y="5857892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cxnSp>
        <p:nvCxnSpPr>
          <p:cNvPr id="29" name="Straight Connector 28"/>
          <p:cNvCxnSpPr>
            <a:stCxn id="4" idx="2"/>
          </p:cNvCxnSpPr>
          <p:nvPr/>
        </p:nvCxnSpPr>
        <p:spPr>
          <a:xfrm rot="5400000">
            <a:off x="1894653" y="4137025"/>
            <a:ext cx="54403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5" idx="3"/>
          </p:cNvCxnSpPr>
          <p:nvPr/>
        </p:nvCxnSpPr>
        <p:spPr>
          <a:xfrm>
            <a:off x="2071670" y="2285992"/>
            <a:ext cx="25003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3"/>
          </p:cNvCxnSpPr>
          <p:nvPr/>
        </p:nvCxnSpPr>
        <p:spPr>
          <a:xfrm>
            <a:off x="2071670" y="2786058"/>
            <a:ext cx="25003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072066" y="571501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143504" y="564357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214942" y="557214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86380" y="5500702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7143768" y="5286388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215206" y="514351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7286644" y="507207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7358082" y="500063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7429520" y="492919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15" idx="3"/>
          </p:cNvCxnSpPr>
          <p:nvPr/>
        </p:nvCxnSpPr>
        <p:spPr>
          <a:xfrm flipV="1">
            <a:off x="3929058" y="3286124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929058" y="3786190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3929058" y="4214818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071670" y="4786322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2071670" y="5715016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000496" y="5286388"/>
            <a:ext cx="642942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6" idx="3"/>
          </p:cNvCxnSpPr>
          <p:nvPr/>
        </p:nvCxnSpPr>
        <p:spPr>
          <a:xfrm>
            <a:off x="3929058" y="621508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572000" y="5286388"/>
            <a:ext cx="2571768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4643438" y="571501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071670" y="6643710"/>
            <a:ext cx="2500330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214554"/>
            <a:ext cx="1809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714620"/>
            <a:ext cx="1809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214686"/>
            <a:ext cx="1809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714752"/>
            <a:ext cx="1809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143380"/>
            <a:ext cx="1809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714884"/>
            <a:ext cx="1809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Rectangle 49"/>
          <p:cNvSpPr/>
          <p:nvPr/>
        </p:nvSpPr>
        <p:spPr>
          <a:xfrm>
            <a:off x="6466023" y="0"/>
            <a:ext cx="2677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Rejected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MSTEST         </a:t>
            </a:r>
            <a:r>
              <a:rPr lang="nl-NL" dirty="0" err="1" smtClean="0"/>
              <a:t>vs</a:t>
            </a:r>
            <a:r>
              <a:rPr lang="nl-NL" dirty="0" smtClean="0"/>
              <a:t>             </a:t>
            </a:r>
            <a:r>
              <a:rPr lang="nl-NL" dirty="0" err="1" smtClean="0"/>
              <a:t>NUnit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1472" y="207167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5722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0036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1472" y="6429396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28860" y="407196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72" y="550072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1472" y="457203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71472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500298" y="507209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428860" y="357190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428860" y="3071834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28860" y="6000768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14942" y="207167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0069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64383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214942" y="4071942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072330" y="550070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214942" y="357187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214942" y="307181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214942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072330" y="600076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072330" y="500063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072330" y="4500570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072330" y="6500834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cxnSp>
        <p:nvCxnSpPr>
          <p:cNvPr id="30" name="Straight Connector 29"/>
          <p:cNvCxnSpPr>
            <a:stCxn id="2" idx="2"/>
          </p:cNvCxnSpPr>
          <p:nvPr/>
        </p:nvCxnSpPr>
        <p:spPr>
          <a:xfrm rot="5400000">
            <a:off x="1851819" y="4137819"/>
            <a:ext cx="54403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Nunit</a:t>
            </a:r>
            <a:r>
              <a:rPr lang="nl-NL" dirty="0" smtClean="0"/>
              <a:t> Tests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14942" y="207167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0069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64383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214942" y="4071942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072330" y="550070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214942" y="357187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214942" y="307181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214942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072330" y="600076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072330" y="500063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072330" y="4500570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072330" y="6500834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cxnSp>
        <p:nvCxnSpPr>
          <p:cNvPr id="30" name="Straight Connector 29"/>
          <p:cNvCxnSpPr>
            <a:stCxn id="2" idx="2"/>
          </p:cNvCxnSpPr>
          <p:nvPr/>
        </p:nvCxnSpPr>
        <p:spPr>
          <a:xfrm rot="5400000">
            <a:off x="1851819" y="4137819"/>
            <a:ext cx="54403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7" idx="1"/>
            <a:endCxn id="41" idx="1"/>
          </p:cNvCxnSpPr>
          <p:nvPr/>
        </p:nvCxnSpPr>
        <p:spPr>
          <a:xfrm rot="10800000">
            <a:off x="3071802" y="2285992"/>
            <a:ext cx="21431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2857488" y="3000372"/>
            <a:ext cx="35719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>
            <a:stCxn id="20" idx="1"/>
          </p:cNvCxnSpPr>
          <p:nvPr/>
        </p:nvCxnSpPr>
        <p:spPr>
          <a:xfrm rot="10800000">
            <a:off x="3214678" y="4286256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Multiply 36"/>
          <p:cNvSpPr/>
          <p:nvPr/>
        </p:nvSpPr>
        <p:spPr>
          <a:xfrm>
            <a:off x="2571736" y="3929066"/>
            <a:ext cx="914400" cy="914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an 37"/>
          <p:cNvSpPr/>
          <p:nvPr/>
        </p:nvSpPr>
        <p:spPr>
          <a:xfrm>
            <a:off x="3786182" y="4714884"/>
            <a:ext cx="857256" cy="71438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TestDB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4071934" y="5429264"/>
            <a:ext cx="357190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Multiply 39"/>
          <p:cNvSpPr/>
          <p:nvPr/>
        </p:nvSpPr>
        <p:spPr>
          <a:xfrm>
            <a:off x="3786182" y="6286520"/>
            <a:ext cx="914400" cy="914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an 40"/>
          <p:cNvSpPr/>
          <p:nvPr/>
        </p:nvSpPr>
        <p:spPr>
          <a:xfrm>
            <a:off x="2643174" y="2285992"/>
            <a:ext cx="857256" cy="71438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TestDB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27" idx="1"/>
            <a:endCxn id="38" idx="1"/>
          </p:cNvCxnSpPr>
          <p:nvPr/>
        </p:nvCxnSpPr>
        <p:spPr>
          <a:xfrm rot="10800000">
            <a:off x="4214810" y="4714884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10800000">
            <a:off x="4429124" y="6715148"/>
            <a:ext cx="264320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Nunit</a:t>
            </a:r>
            <a:r>
              <a:rPr lang="nl-NL" dirty="0" smtClean="0"/>
              <a:t> Test, MSTEST </a:t>
            </a:r>
            <a:r>
              <a:rPr lang="nl-NL" dirty="0" err="1" smtClean="0"/>
              <a:t>Behavior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1472" y="2071678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57224" y="164305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00364" y="1643050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 B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1472" y="6429372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28860" y="407196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72" y="5500726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1472" y="4572032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71472" y="257174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500298" y="5072098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Test2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428860" y="3571900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Test3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428860" y="3071834"/>
            <a:ext cx="1500198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Setup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28860" y="6000768"/>
            <a:ext cx="1500198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Teardown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4" idx="3"/>
            <a:endCxn id="36" idx="1"/>
          </p:cNvCxnSpPr>
          <p:nvPr/>
        </p:nvCxnSpPr>
        <p:spPr>
          <a:xfrm>
            <a:off x="2071670" y="2285992"/>
            <a:ext cx="35719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5429256" y="3000372"/>
            <a:ext cx="357190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929058" y="3286124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n 35"/>
          <p:cNvSpPr/>
          <p:nvPr/>
        </p:nvSpPr>
        <p:spPr>
          <a:xfrm>
            <a:off x="5214942" y="2285992"/>
            <a:ext cx="857256" cy="71438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TestDB</a:t>
            </a:r>
            <a:endParaRPr lang="en-US" dirty="0"/>
          </a:p>
        </p:txBody>
      </p:sp>
      <p:sp>
        <p:nvSpPr>
          <p:cNvPr id="42" name="Lightning Bolt 41"/>
          <p:cNvSpPr/>
          <p:nvPr/>
        </p:nvSpPr>
        <p:spPr>
          <a:xfrm>
            <a:off x="2786050" y="2500306"/>
            <a:ext cx="914400" cy="914400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Multiply 43"/>
          <p:cNvSpPr/>
          <p:nvPr/>
        </p:nvSpPr>
        <p:spPr>
          <a:xfrm>
            <a:off x="5143504" y="5643578"/>
            <a:ext cx="914400" cy="914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929058" y="6215082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ightning Bolt 45"/>
          <p:cNvSpPr/>
          <p:nvPr/>
        </p:nvSpPr>
        <p:spPr>
          <a:xfrm>
            <a:off x="0" y="5786454"/>
            <a:ext cx="914400" cy="914400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rot="5400000">
            <a:off x="1851819" y="4137819"/>
            <a:ext cx="54403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NUnitForVSTS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28860" y="5286388"/>
            <a:ext cx="2286016" cy="11430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NUnitTestAdapter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4282" y="6286520"/>
            <a:ext cx="15001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Microsoft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4282" y="5929330"/>
            <a:ext cx="1500198" cy="3571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NUnitForVSTS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86512" y="2214554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43108" y="1785926"/>
            <a:ext cx="28575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VMDI </a:t>
            </a:r>
            <a:r>
              <a:rPr lang="nl-NL" dirty="0" err="1" smtClean="0"/>
              <a:t>deserializer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000628" y="221455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429388" y="2357430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572264" y="2428868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43108" y="3357562"/>
            <a:ext cx="28575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AgentObject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1214414" y="3714752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1142976" y="221455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14282" y="1500174"/>
            <a:ext cx="1071570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TestHost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929190" y="3214686"/>
            <a:ext cx="1428760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Execution</a:t>
            </a:r>
            <a:r>
              <a:rPr lang="nl-NL" dirty="0" smtClean="0"/>
              <a:t> List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929322" y="3071810"/>
            <a:ext cx="214314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AgentExecution</a:t>
            </a: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 rot="5400000">
            <a:off x="2857488" y="471488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786578" y="3500438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929322" y="4071942"/>
            <a:ext cx="214314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AgentExecution</a:t>
            </a:r>
            <a:endParaRPr lang="en-US" dirty="0"/>
          </a:p>
        </p:txBody>
      </p:sp>
      <p:sp>
        <p:nvSpPr>
          <p:cNvPr id="27" name="Bent Arrow 26"/>
          <p:cNvSpPr/>
          <p:nvPr/>
        </p:nvSpPr>
        <p:spPr>
          <a:xfrm rot="10800000">
            <a:off x="4714876" y="4500570"/>
            <a:ext cx="2000264" cy="12858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286380" y="5286388"/>
            <a:ext cx="64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Runs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43702" y="4714884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858148" y="4214818"/>
            <a:ext cx="12858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ResultSink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7858148" y="3143248"/>
            <a:ext cx="12858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ResultSink</a:t>
            </a:r>
            <a:endParaRPr lang="en-US" dirty="0"/>
          </a:p>
        </p:txBody>
      </p:sp>
      <p:sp>
        <p:nvSpPr>
          <p:cNvPr id="31" name="Bent Arrow 30"/>
          <p:cNvSpPr/>
          <p:nvPr/>
        </p:nvSpPr>
        <p:spPr>
          <a:xfrm rot="5400000" flipH="1">
            <a:off x="6129920" y="3156964"/>
            <a:ext cx="1884820" cy="471490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500694" y="6000768"/>
            <a:ext cx="852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 smtClean="0">
                <a:solidFill>
                  <a:schemeClr val="bg1"/>
                </a:solidFill>
              </a:rPr>
              <a:t>Results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Option</a:t>
            </a:r>
            <a:r>
              <a:rPr lang="nl-NL" dirty="0" smtClean="0"/>
              <a:t> 1a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28860" y="5286388"/>
            <a:ext cx="2286016" cy="11430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NUnitTestAdapter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4282" y="6286520"/>
            <a:ext cx="15001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Microsoft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4282" y="5929330"/>
            <a:ext cx="1500198" cy="3571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NUnitForVSTS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86512" y="2214554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43108" y="1785926"/>
            <a:ext cx="28575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VMDI </a:t>
            </a:r>
            <a:r>
              <a:rPr lang="nl-NL" dirty="0" err="1" smtClean="0"/>
              <a:t>deserializer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000628" y="221455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429388" y="2357430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572264" y="2428868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43108" y="3357562"/>
            <a:ext cx="28575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AgentObject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1214414" y="3714752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1142976" y="221455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14282" y="1500174"/>
            <a:ext cx="1071570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TestHost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929190" y="3214686"/>
            <a:ext cx="1428760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Execution</a:t>
            </a:r>
            <a:r>
              <a:rPr lang="nl-NL" dirty="0" smtClean="0"/>
              <a:t> List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929322" y="3071810"/>
            <a:ext cx="214314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AgentExecution</a:t>
            </a: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 rot="5400000">
            <a:off x="2857488" y="471488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786578" y="3500438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929322" y="4071942"/>
            <a:ext cx="214314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AgentExecution</a:t>
            </a:r>
            <a:endParaRPr lang="en-US" dirty="0"/>
          </a:p>
        </p:txBody>
      </p:sp>
      <p:sp>
        <p:nvSpPr>
          <p:cNvPr id="27" name="Bent Arrow 26"/>
          <p:cNvSpPr/>
          <p:nvPr/>
        </p:nvSpPr>
        <p:spPr>
          <a:xfrm rot="10800000">
            <a:off x="4714876" y="4500570"/>
            <a:ext cx="2000264" cy="12858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286380" y="5286388"/>
            <a:ext cx="64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Runs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43702" y="4714884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858148" y="4214818"/>
            <a:ext cx="12858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ResultSink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7858148" y="3143248"/>
            <a:ext cx="12858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ResultSink</a:t>
            </a:r>
            <a:endParaRPr lang="en-US" dirty="0"/>
          </a:p>
        </p:txBody>
      </p:sp>
      <p:sp>
        <p:nvSpPr>
          <p:cNvPr id="31" name="Bent Arrow 30"/>
          <p:cNvSpPr/>
          <p:nvPr/>
        </p:nvSpPr>
        <p:spPr>
          <a:xfrm rot="5400000" flipH="1">
            <a:off x="6129920" y="3156964"/>
            <a:ext cx="1884820" cy="471490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500694" y="6000768"/>
            <a:ext cx="852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 smtClean="0">
                <a:solidFill>
                  <a:schemeClr val="bg1"/>
                </a:solidFill>
              </a:rPr>
              <a:t>Results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2143108" y="3357562"/>
            <a:ext cx="714380" cy="12858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Up-Down Arrow 32"/>
          <p:cNvSpPr/>
          <p:nvPr/>
        </p:nvSpPr>
        <p:spPr>
          <a:xfrm>
            <a:off x="4714876" y="3429000"/>
            <a:ext cx="500066" cy="928694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466023" y="0"/>
            <a:ext cx="2677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Rejected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Option</a:t>
            </a:r>
            <a:r>
              <a:rPr lang="nl-NL" dirty="0" smtClean="0"/>
              <a:t> 1b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28860" y="5286388"/>
            <a:ext cx="2286016" cy="11430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NUnitTestAdapter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4282" y="6286520"/>
            <a:ext cx="15001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Microsoft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4282" y="5929330"/>
            <a:ext cx="1500198" cy="3571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NUnitForVSTS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86512" y="2214554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43108" y="1785926"/>
            <a:ext cx="28575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000628" y="221455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429388" y="2357430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572264" y="2428868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43108" y="3357562"/>
            <a:ext cx="28575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AgentObject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1214414" y="3714752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1142976" y="221455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14282" y="1500174"/>
            <a:ext cx="1071570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TestHost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929190" y="3214686"/>
            <a:ext cx="1428760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Execution</a:t>
            </a:r>
            <a:r>
              <a:rPr lang="nl-NL" dirty="0" smtClean="0"/>
              <a:t> List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929322" y="3071810"/>
            <a:ext cx="214314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AgentExecution</a:t>
            </a: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 rot="5400000">
            <a:off x="2857488" y="471488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786578" y="3500438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929322" y="4071942"/>
            <a:ext cx="214314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AgentExecution</a:t>
            </a:r>
            <a:endParaRPr lang="en-US" dirty="0"/>
          </a:p>
        </p:txBody>
      </p:sp>
      <p:sp>
        <p:nvSpPr>
          <p:cNvPr id="27" name="Bent Arrow 26"/>
          <p:cNvSpPr/>
          <p:nvPr/>
        </p:nvSpPr>
        <p:spPr>
          <a:xfrm rot="10800000">
            <a:off x="4714876" y="4500570"/>
            <a:ext cx="2000264" cy="12858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286380" y="5286388"/>
            <a:ext cx="64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Runs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43702" y="4714884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858148" y="4214818"/>
            <a:ext cx="12858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ResultSink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7858148" y="3143248"/>
            <a:ext cx="12858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ResultSink</a:t>
            </a:r>
            <a:endParaRPr lang="en-US" dirty="0"/>
          </a:p>
        </p:txBody>
      </p:sp>
      <p:sp>
        <p:nvSpPr>
          <p:cNvPr id="31" name="Bent Arrow 30"/>
          <p:cNvSpPr/>
          <p:nvPr/>
        </p:nvSpPr>
        <p:spPr>
          <a:xfrm rot="5400000" flipH="1">
            <a:off x="6129920" y="3156964"/>
            <a:ext cx="1884820" cy="471490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500694" y="6000768"/>
            <a:ext cx="852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 smtClean="0">
                <a:solidFill>
                  <a:schemeClr val="bg1"/>
                </a:solidFill>
              </a:rPr>
              <a:t>Results</a:t>
            </a:r>
            <a:endParaRPr lang="en-US" dirty="0"/>
          </a:p>
        </p:txBody>
      </p:sp>
      <p:sp>
        <p:nvSpPr>
          <p:cNvPr id="33" name="Up-Down Arrow 32"/>
          <p:cNvSpPr/>
          <p:nvPr/>
        </p:nvSpPr>
        <p:spPr>
          <a:xfrm>
            <a:off x="6143636" y="2143116"/>
            <a:ext cx="428628" cy="714380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143108" y="1785926"/>
            <a:ext cx="2857520" cy="12858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VMDI </a:t>
            </a:r>
            <a:r>
              <a:rPr lang="nl-NL" dirty="0" err="1" smtClean="0"/>
              <a:t>deserializer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6466023" y="0"/>
            <a:ext cx="2677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Rejected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Option</a:t>
            </a:r>
            <a:r>
              <a:rPr lang="nl-NL" dirty="0" smtClean="0"/>
              <a:t> 1c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28860" y="5286388"/>
            <a:ext cx="2286016" cy="11430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NUnitTestAdapter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4282" y="6286520"/>
            <a:ext cx="15001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Microsoft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4282" y="5929330"/>
            <a:ext cx="1500198" cy="3571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NUnitForVSTS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86512" y="2214554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43108" y="1785926"/>
            <a:ext cx="28575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VMDI </a:t>
            </a:r>
            <a:r>
              <a:rPr lang="nl-NL" dirty="0" err="1" smtClean="0"/>
              <a:t>deserializer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000628" y="221455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429388" y="2357430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572264" y="2428868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43108" y="3357562"/>
            <a:ext cx="28575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AgentObject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1142976" y="221455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14282" y="1500174"/>
            <a:ext cx="1071570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TestHost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929190" y="3214686"/>
            <a:ext cx="1428760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Execution</a:t>
            </a:r>
            <a:r>
              <a:rPr lang="nl-NL" dirty="0" smtClean="0"/>
              <a:t> List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929322" y="3071810"/>
            <a:ext cx="214314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AgentExecution</a:t>
            </a: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 rot="5400000">
            <a:off x="2857488" y="471488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786578" y="3500438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929322" y="4071942"/>
            <a:ext cx="214314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AgentExecution</a:t>
            </a:r>
            <a:endParaRPr lang="en-US" dirty="0"/>
          </a:p>
        </p:txBody>
      </p:sp>
      <p:sp>
        <p:nvSpPr>
          <p:cNvPr id="27" name="Bent Arrow 26"/>
          <p:cNvSpPr/>
          <p:nvPr/>
        </p:nvSpPr>
        <p:spPr>
          <a:xfrm rot="10800000">
            <a:off x="4714876" y="4500570"/>
            <a:ext cx="2000264" cy="12858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286380" y="5286388"/>
            <a:ext cx="64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Runs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43702" y="4714884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858148" y="4214818"/>
            <a:ext cx="12858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ResultSink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7858148" y="3143248"/>
            <a:ext cx="12858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ResultSink</a:t>
            </a:r>
            <a:endParaRPr lang="en-US" dirty="0"/>
          </a:p>
        </p:txBody>
      </p:sp>
      <p:sp>
        <p:nvSpPr>
          <p:cNvPr id="31" name="Bent Arrow 30"/>
          <p:cNvSpPr/>
          <p:nvPr/>
        </p:nvSpPr>
        <p:spPr>
          <a:xfrm rot="5400000" flipH="1">
            <a:off x="6129920" y="3156964"/>
            <a:ext cx="1884820" cy="471490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500694" y="6000768"/>
            <a:ext cx="852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 smtClean="0">
                <a:solidFill>
                  <a:schemeClr val="bg1"/>
                </a:solidFill>
              </a:rPr>
              <a:t>Results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2143108" y="3357562"/>
            <a:ext cx="714380" cy="12858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14282" y="1500174"/>
            <a:ext cx="1071570" cy="321471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Remote</a:t>
            </a:r>
            <a:r>
              <a:rPr lang="nl-NL" dirty="0" smtClean="0"/>
              <a:t> Host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1214414" y="3714752"/>
            <a:ext cx="1214446" cy="48463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37" name="Up-Down Arrow 36"/>
          <p:cNvSpPr/>
          <p:nvPr/>
        </p:nvSpPr>
        <p:spPr>
          <a:xfrm>
            <a:off x="2285984" y="3500438"/>
            <a:ext cx="428628" cy="1071570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872673" y="0"/>
            <a:ext cx="2271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Backup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Option</a:t>
            </a:r>
            <a:r>
              <a:rPr lang="nl-NL" dirty="0" smtClean="0"/>
              <a:t> 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28860" y="5286388"/>
            <a:ext cx="2286016" cy="11430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NUnitTestAdapter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4282" y="6286520"/>
            <a:ext cx="15001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Microsoft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4282" y="5929330"/>
            <a:ext cx="1500198" cy="3571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NUnitForVSTS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86512" y="2214554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43108" y="1785926"/>
            <a:ext cx="28575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VMDI </a:t>
            </a:r>
            <a:r>
              <a:rPr lang="nl-NL" dirty="0" err="1" smtClean="0"/>
              <a:t>deserializer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000628" y="221455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429388" y="2357430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572264" y="2428868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43108" y="3357562"/>
            <a:ext cx="28575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AgentObject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1214414" y="3714752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1142976" y="221455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14282" y="1500174"/>
            <a:ext cx="1071570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TestHost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929190" y="3214686"/>
            <a:ext cx="1428760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Execution</a:t>
            </a:r>
            <a:r>
              <a:rPr lang="nl-NL" dirty="0" smtClean="0"/>
              <a:t> List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929322" y="3071810"/>
            <a:ext cx="214314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AgentExecution</a:t>
            </a: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 rot="5400000">
            <a:off x="2857488" y="4714884"/>
            <a:ext cx="12144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Creates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786578" y="3500438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929322" y="4071942"/>
            <a:ext cx="214314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AgentExecution</a:t>
            </a:r>
            <a:endParaRPr lang="en-US" dirty="0"/>
          </a:p>
        </p:txBody>
      </p:sp>
      <p:sp>
        <p:nvSpPr>
          <p:cNvPr id="27" name="Bent Arrow 26"/>
          <p:cNvSpPr/>
          <p:nvPr/>
        </p:nvSpPr>
        <p:spPr>
          <a:xfrm rot="10800000">
            <a:off x="4714876" y="4500570"/>
            <a:ext cx="2000264" cy="12858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286380" y="5286388"/>
            <a:ext cx="64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Runs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43702" y="4714884"/>
            <a:ext cx="1643074" cy="5000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TestElement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858148" y="4214818"/>
            <a:ext cx="12858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ResultSink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7858148" y="3143248"/>
            <a:ext cx="12858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ResultSink</a:t>
            </a:r>
            <a:endParaRPr lang="en-US" dirty="0"/>
          </a:p>
        </p:txBody>
      </p:sp>
      <p:sp>
        <p:nvSpPr>
          <p:cNvPr id="31" name="Bent Arrow 30"/>
          <p:cNvSpPr/>
          <p:nvPr/>
        </p:nvSpPr>
        <p:spPr>
          <a:xfrm rot="5400000" flipH="1">
            <a:off x="6129920" y="3156964"/>
            <a:ext cx="1884820" cy="471490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500694" y="6000768"/>
            <a:ext cx="852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 smtClean="0">
                <a:solidFill>
                  <a:schemeClr val="bg1"/>
                </a:solidFill>
              </a:rPr>
              <a:t>Results</a:t>
            </a:r>
            <a:endParaRPr lang="en-US" dirty="0"/>
          </a:p>
        </p:txBody>
      </p:sp>
      <p:sp>
        <p:nvSpPr>
          <p:cNvPr id="36" name="Up-Down Arrow 35"/>
          <p:cNvSpPr/>
          <p:nvPr/>
        </p:nvSpPr>
        <p:spPr>
          <a:xfrm>
            <a:off x="2214546" y="5429264"/>
            <a:ext cx="571504" cy="857256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731</Words>
  <Application>Microsoft Office PowerPoint</Application>
  <PresentationFormat>On-screen Show (4:3)</PresentationFormat>
  <Paragraphs>396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Changing order in NUnitForVSTS</vt:lpstr>
      <vt:lpstr>MSTEST         vs             NUnit</vt:lpstr>
      <vt:lpstr>Nunit Tests</vt:lpstr>
      <vt:lpstr>Nunit Test, MSTEST Behavior</vt:lpstr>
      <vt:lpstr>NUnitForVSTS</vt:lpstr>
      <vt:lpstr>Option 1a</vt:lpstr>
      <vt:lpstr>Option 1b</vt:lpstr>
      <vt:lpstr>Option 1c</vt:lpstr>
      <vt:lpstr>Option 2</vt:lpstr>
      <vt:lpstr>Option 2a MSTEST         Adapter             NUnit</vt:lpstr>
      <vt:lpstr>Slide 11</vt:lpstr>
      <vt:lpstr>Slide 12</vt:lpstr>
      <vt:lpstr>Slide 13</vt:lpstr>
      <vt:lpstr>Slide 14</vt:lpstr>
    </vt:vector>
  </TitlesOfParts>
  <Company>Info Support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in the mstest framework</dc:title>
  <dc:creator>Rolf Huisman</dc:creator>
  <cp:lastModifiedBy>Rolf Huisman</cp:lastModifiedBy>
  <cp:revision>47</cp:revision>
  <dcterms:created xsi:type="dcterms:W3CDTF">2009-01-30T08:18:03Z</dcterms:created>
  <dcterms:modified xsi:type="dcterms:W3CDTF">2009-03-04T15:10:49Z</dcterms:modified>
</cp:coreProperties>
</file>