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7" r:id="rId8"/>
    <p:sldId id="259" r:id="rId9"/>
    <p:sldId id="266" r:id="rId10"/>
    <p:sldId id="262" r:id="rId11"/>
    <p:sldId id="260" r:id="rId12"/>
    <p:sldId id="271" r:id="rId13"/>
    <p:sldId id="261" r:id="rId14"/>
    <p:sldId id="263" r:id="rId15"/>
    <p:sldId id="264" r:id="rId16"/>
    <p:sldId id="268" r:id="rId17"/>
    <p:sldId id="270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10" autoAdjust="0"/>
  </p:normalViewPr>
  <p:slideViewPr>
    <p:cSldViewPr>
      <p:cViewPr varScale="1">
        <p:scale>
          <a:sx n="82" d="100"/>
          <a:sy n="82" d="100"/>
        </p:scale>
        <p:origin x="-12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9C21C-2BAA-4E18-9EA9-AC2031D3D476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9752A-70CE-4EDC-B3C9-774EF5711FE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ws_Grey_gears_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72000" cy="80640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2771800" y="332656"/>
            <a:ext cx="6192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Design </a:t>
            </a:r>
            <a:r>
              <a:rPr lang="cs-CZ" sz="4000" dirty="0" err="1" smtClean="0"/>
              <a:t>Patterns</a:t>
            </a:r>
            <a:r>
              <a:rPr lang="cs-CZ" sz="4000" dirty="0" smtClean="0"/>
              <a:t> Support in </a:t>
            </a:r>
            <a:r>
              <a:rPr lang="cs-CZ" sz="4000" dirty="0" err="1" smtClean="0"/>
              <a:t>Development</a:t>
            </a:r>
            <a:r>
              <a:rPr lang="cs-CZ" sz="4000" dirty="0" smtClean="0"/>
              <a:t> </a:t>
            </a:r>
            <a:r>
              <a:rPr lang="cs-CZ" sz="4000" dirty="0" err="1" smtClean="0"/>
              <a:t>Environments</a:t>
            </a:r>
            <a:endParaRPr lang="cs-CZ" sz="40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5652120" y="2690917"/>
            <a:ext cx="32420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Štěpán  Šindelář</a:t>
            </a:r>
          </a:p>
          <a:p>
            <a:r>
              <a:rPr lang="cs-CZ" sz="2800" dirty="0" err="1" smtClean="0"/>
              <a:t>me</a:t>
            </a:r>
            <a:r>
              <a:rPr lang="en-US" sz="2800" dirty="0" smtClean="0"/>
              <a:t>@</a:t>
            </a:r>
            <a:r>
              <a:rPr lang="en-US" sz="2800" dirty="0" err="1" smtClean="0"/>
              <a:t>stevesindelar.cz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of Design Patterns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programming languages features</a:t>
            </a:r>
          </a:p>
          <a:p>
            <a:pPr lvl="1"/>
            <a:r>
              <a:rPr lang="en-US" dirty="0" smtClean="0"/>
              <a:t>code generation</a:t>
            </a:r>
          </a:p>
          <a:p>
            <a:r>
              <a:rPr lang="en-US" dirty="0" smtClean="0"/>
              <a:t>Verification </a:t>
            </a:r>
            <a:r>
              <a:rPr lang="en-US" dirty="0" smtClean="0"/>
              <a:t>of</a:t>
            </a:r>
          </a:p>
          <a:p>
            <a:pPr lvl="1"/>
            <a:r>
              <a:rPr lang="en-US" dirty="0" smtClean="0"/>
              <a:t>high level designs in UML</a:t>
            </a:r>
          </a:p>
          <a:p>
            <a:pPr lvl="1"/>
            <a:r>
              <a:rPr lang="en-US" dirty="0" smtClean="0"/>
              <a:t>source </a:t>
            </a:r>
            <a:r>
              <a:rPr lang="en-US" dirty="0" smtClean="0"/>
              <a:t>code</a:t>
            </a:r>
            <a:endParaRPr lang="cs-CZ" dirty="0" smtClean="0"/>
          </a:p>
          <a:p>
            <a:r>
              <a:rPr lang="cs-CZ" dirty="0" smtClean="0"/>
              <a:t>Reverse </a:t>
            </a:r>
            <a:r>
              <a:rPr lang="cs-CZ" dirty="0" err="1" smtClean="0"/>
              <a:t>Engineering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 smtClean="0"/>
              <a:t>need a formalization!</a:t>
            </a:r>
          </a:p>
          <a:p>
            <a:pPr lvl="1"/>
            <a:endParaRPr lang="en-US" dirty="0" smtClean="0"/>
          </a:p>
          <a:p>
            <a:pPr lvl="1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LePUS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2332037"/>
            <a:ext cx="8229600" cy="4525963"/>
          </a:xfrm>
        </p:spPr>
        <p:txBody>
          <a:bodyPr>
            <a:normAutofit/>
          </a:bodyPr>
          <a:lstStyle/>
          <a:p>
            <a:r>
              <a:rPr lang="cs-CZ" sz="1400" b="1" dirty="0" err="1" smtClean="0"/>
              <a:t>Terms</a:t>
            </a:r>
            <a:r>
              <a:rPr lang="cs-CZ" sz="1400" b="1" dirty="0" smtClean="0"/>
              <a:t> </a:t>
            </a:r>
          </a:p>
          <a:p>
            <a:r>
              <a:rPr lang="en-US" sz="1400" dirty="0" smtClean="0"/>
              <a:t>(a) </a:t>
            </a:r>
            <a:r>
              <a:rPr lang="en-US" sz="1400" i="1" dirty="0" smtClean="0"/>
              <a:t>composite and component are variables ranging over individual types (in Java: class, interface, or primitive type) </a:t>
            </a:r>
          </a:p>
          <a:p>
            <a:r>
              <a:rPr lang="en-US" sz="1400" dirty="0" smtClean="0"/>
              <a:t>(b) </a:t>
            </a:r>
            <a:r>
              <a:rPr lang="en-US" sz="1400" i="1" dirty="0" smtClean="0"/>
              <a:t>Leaves is a variable that ranges over sets of types </a:t>
            </a:r>
          </a:p>
          <a:p>
            <a:r>
              <a:rPr lang="en-US" sz="1400" dirty="0" smtClean="0"/>
              <a:t>(c) </a:t>
            </a:r>
            <a:r>
              <a:rPr lang="en-US" sz="1400" i="1" dirty="0" err="1" smtClean="0"/>
              <a:t>CompositeOps</a:t>
            </a:r>
            <a:r>
              <a:rPr lang="en-US" sz="1400" i="1" dirty="0" smtClean="0"/>
              <a:t> and </a:t>
            </a:r>
            <a:r>
              <a:rPr lang="en-US" sz="1400" i="1" dirty="0" err="1" smtClean="0"/>
              <a:t>ComponentOps</a:t>
            </a:r>
            <a:r>
              <a:rPr lang="en-US" sz="1400" i="1" dirty="0" smtClean="0"/>
              <a:t> are variables ranging over sets of method signatures </a:t>
            </a:r>
          </a:p>
          <a:p>
            <a:endParaRPr lang="cs-CZ" sz="1400" dirty="0" smtClean="0"/>
          </a:p>
          <a:p>
            <a:r>
              <a:rPr lang="cs-CZ" sz="1400" b="1" dirty="0" err="1" smtClean="0"/>
              <a:t>Formulas</a:t>
            </a:r>
            <a:r>
              <a:rPr lang="cs-CZ" sz="1400" b="1" dirty="0" smtClean="0"/>
              <a:t> </a:t>
            </a:r>
          </a:p>
          <a:p>
            <a:r>
              <a:rPr lang="en-US" sz="1400" dirty="0" smtClean="0"/>
              <a:t>(d) </a:t>
            </a:r>
            <a:r>
              <a:rPr lang="en-US" sz="1400" i="1" dirty="0" smtClean="0"/>
              <a:t>composite must have an ‘aggregate’ (an array or a Java collection) of instances of type component (or of subtypes thereof) </a:t>
            </a:r>
          </a:p>
          <a:p>
            <a:r>
              <a:rPr lang="en-US" sz="1400" dirty="0" smtClean="0"/>
              <a:t>(e) </a:t>
            </a:r>
            <a:r>
              <a:rPr lang="en-US" sz="1400" i="1" dirty="0" smtClean="0"/>
              <a:t>composite must ‘inherit’ (in Java: extend or implement) (possibly indirectly) from class component </a:t>
            </a:r>
          </a:p>
          <a:p>
            <a:r>
              <a:rPr lang="en-US" sz="1400" dirty="0" smtClean="0"/>
              <a:t>(f) Every class in </a:t>
            </a:r>
            <a:r>
              <a:rPr lang="en-US" sz="1400" i="1" dirty="0" smtClean="0"/>
              <a:t>Leaves must ‘inherit’ (possibly indirectly) from class component </a:t>
            </a:r>
          </a:p>
          <a:p>
            <a:r>
              <a:rPr lang="en-US" sz="1400" dirty="0" smtClean="0"/>
              <a:t>(g) </a:t>
            </a:r>
            <a:r>
              <a:rPr lang="en-US" sz="1400" i="1" dirty="0" smtClean="0"/>
              <a:t>composite must define (or inherit) a method for each of the signatures in the set </a:t>
            </a:r>
            <a:r>
              <a:rPr lang="en-US" sz="1400" i="1" dirty="0" err="1" smtClean="0"/>
              <a:t>CompositeOps</a:t>
            </a:r>
            <a:r>
              <a:rPr lang="en-US" sz="1400" i="1" dirty="0" smtClean="0"/>
              <a:t> </a:t>
            </a:r>
          </a:p>
          <a:p>
            <a:r>
              <a:rPr lang="en-US" sz="1400" dirty="0" smtClean="0"/>
              <a:t>(h) Every class in </a:t>
            </a:r>
            <a:r>
              <a:rPr lang="en-US" sz="1400" i="1" dirty="0" smtClean="0"/>
              <a:t>Leaves must define (or inherit) a method for each of the signatures in the set </a:t>
            </a:r>
            <a:r>
              <a:rPr lang="en-US" sz="1400" i="1" dirty="0" err="1" smtClean="0"/>
              <a:t>ComponentOps</a:t>
            </a:r>
            <a:r>
              <a:rPr lang="en-US" sz="1400" i="1" dirty="0" smtClean="0"/>
              <a:t> </a:t>
            </a:r>
          </a:p>
          <a:p>
            <a:r>
              <a:rPr lang="en-US" sz="1400" dirty="0" smtClean="0"/>
              <a:t>(</a:t>
            </a:r>
            <a:r>
              <a:rPr lang="en-US" sz="1400" dirty="0" err="1" smtClean="0"/>
              <a:t>i</a:t>
            </a:r>
            <a:r>
              <a:rPr lang="en-US" sz="1400" dirty="0" smtClean="0"/>
              <a:t>) Each method defined in (or inherited by) </a:t>
            </a:r>
            <a:r>
              <a:rPr lang="en-US" sz="1400" i="1" dirty="0" smtClean="0"/>
              <a:t>composite, with a signature in </a:t>
            </a:r>
            <a:r>
              <a:rPr lang="en-US" sz="1400" i="1" dirty="0" err="1" smtClean="0"/>
              <a:t>ComponentOps</a:t>
            </a:r>
            <a:r>
              <a:rPr lang="en-US" sz="1400" i="1" dirty="0" smtClean="0"/>
              <a:t>, must at some point forward the method call (invocation) to that (unique) method with same signature that is a member of (or inherited by) component, and vice versa </a:t>
            </a:r>
          </a:p>
        </p:txBody>
      </p:sp>
      <p:pic>
        <p:nvPicPr>
          <p:cNvPr id="17410" name="Picture 2" descr="File:Composite pattern in LePUS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5184576" cy="4646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presentation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Design Pattern</a:t>
            </a:r>
          </a:p>
          <a:p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en-US" dirty="0" smtClean="0"/>
              <a:t> support Design Patterns</a:t>
            </a:r>
            <a:endParaRPr lang="cs-CZ" dirty="0" smtClean="0"/>
          </a:p>
          <a:p>
            <a:r>
              <a:rPr lang="cs-CZ" dirty="0" smtClean="0">
                <a:solidFill>
                  <a:schemeClr val="tx2"/>
                </a:solidFill>
              </a:rPr>
              <a:t>Patterns4Net</a:t>
            </a:r>
          </a:p>
          <a:p>
            <a:r>
              <a:rPr lang="cs-CZ" dirty="0" err="1" smtClean="0"/>
              <a:t>Conclusion</a:t>
            </a:r>
            <a:endParaRPr lang="cs-CZ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Patterns4Net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Pattern</a:t>
            </a:r>
            <a:r>
              <a:rPr lang="cs-CZ" dirty="0" smtClean="0"/>
              <a:t> </a:t>
            </a:r>
            <a:r>
              <a:rPr lang="cs-CZ" dirty="0" err="1" smtClean="0"/>
              <a:t>Enforcer</a:t>
            </a:r>
            <a:endParaRPr lang="cs-CZ" dirty="0" smtClean="0"/>
          </a:p>
          <a:p>
            <a:pPr lvl="1"/>
            <a:r>
              <a:rPr lang="cs-CZ" dirty="0" err="1" smtClean="0"/>
              <a:t>Enforces</a:t>
            </a:r>
            <a:r>
              <a:rPr lang="cs-CZ" dirty="0" smtClean="0"/>
              <a:t> </a:t>
            </a:r>
            <a:r>
              <a:rPr lang="cs-CZ" dirty="0" err="1" smtClean="0"/>
              <a:t>structural</a:t>
            </a:r>
            <a:r>
              <a:rPr lang="cs-CZ" dirty="0" smtClean="0"/>
              <a:t> </a:t>
            </a:r>
            <a:r>
              <a:rPr lang="cs-CZ" dirty="0" err="1" smtClean="0"/>
              <a:t>aspects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Design </a:t>
            </a:r>
            <a:r>
              <a:rPr lang="cs-CZ" dirty="0" err="1" smtClean="0"/>
              <a:t>Patterns</a:t>
            </a:r>
            <a:endParaRPr lang="cs-CZ" dirty="0" smtClean="0"/>
          </a:p>
          <a:p>
            <a:pPr lvl="1"/>
            <a:r>
              <a:rPr lang="cs-CZ" dirty="0" err="1" smtClean="0"/>
              <a:t>Verification</a:t>
            </a:r>
            <a:r>
              <a:rPr lang="cs-CZ" dirty="0" smtClean="0"/>
              <a:t> </a:t>
            </a:r>
            <a:r>
              <a:rPr lang="cs-CZ" dirty="0" err="1" smtClean="0"/>
              <a:t>tool</a:t>
            </a:r>
            <a:endParaRPr lang="cs-CZ" dirty="0" smtClean="0"/>
          </a:p>
          <a:p>
            <a:pPr lvl="1"/>
            <a:r>
              <a:rPr lang="cs-CZ" dirty="0" err="1" smtClean="0"/>
              <a:t>Command</a:t>
            </a:r>
            <a:r>
              <a:rPr lang="cs-CZ" dirty="0" smtClean="0"/>
              <a:t> Line Interface, </a:t>
            </a:r>
            <a:r>
              <a:rPr lang="cs-CZ" dirty="0" err="1" smtClean="0"/>
              <a:t>MSBuild</a:t>
            </a:r>
            <a:r>
              <a:rPr lang="cs-CZ" dirty="0" smtClean="0"/>
              <a:t> </a:t>
            </a:r>
            <a:r>
              <a:rPr lang="cs-CZ" dirty="0" err="1" smtClean="0"/>
              <a:t>task</a:t>
            </a:r>
            <a:endParaRPr lang="cs-CZ" dirty="0" smtClean="0"/>
          </a:p>
          <a:p>
            <a:r>
              <a:rPr lang="cs-CZ" dirty="0" err="1" smtClean="0"/>
              <a:t>Architecture</a:t>
            </a:r>
            <a:r>
              <a:rPr lang="cs-CZ" dirty="0" smtClean="0"/>
              <a:t> Explorer</a:t>
            </a:r>
          </a:p>
          <a:p>
            <a:pPr lvl="1"/>
            <a:r>
              <a:rPr lang="cs-CZ" dirty="0" err="1" smtClean="0"/>
              <a:t>Graphical</a:t>
            </a:r>
            <a:r>
              <a:rPr lang="cs-CZ" dirty="0" smtClean="0"/>
              <a:t> User Interface</a:t>
            </a:r>
          </a:p>
          <a:p>
            <a:pPr lvl="1"/>
            <a:r>
              <a:rPr lang="cs-CZ" dirty="0" smtClean="0"/>
              <a:t>UML-</a:t>
            </a:r>
            <a:r>
              <a:rPr lang="cs-CZ" dirty="0" err="1" smtClean="0"/>
              <a:t>like</a:t>
            </a:r>
            <a:r>
              <a:rPr lang="cs-CZ" dirty="0" smtClean="0"/>
              <a:t> </a:t>
            </a:r>
            <a:r>
              <a:rPr lang="cs-CZ" dirty="0" err="1" smtClean="0"/>
              <a:t>class</a:t>
            </a:r>
            <a:r>
              <a:rPr lang="cs-CZ" dirty="0" smtClean="0"/>
              <a:t> </a:t>
            </a:r>
            <a:r>
              <a:rPr lang="cs-CZ" dirty="0" err="1" smtClean="0"/>
              <a:t>diagrams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209" y="3717032"/>
            <a:ext cx="865429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861048"/>
            <a:ext cx="5616624" cy="287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8520" y="0"/>
            <a:ext cx="8944496" cy="530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presentation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Design Pattern</a:t>
            </a:r>
          </a:p>
          <a:p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en-US" dirty="0" smtClean="0"/>
              <a:t> </a:t>
            </a:r>
            <a:r>
              <a:rPr lang="cs-CZ" dirty="0" smtClean="0"/>
              <a:t>support </a:t>
            </a:r>
            <a:r>
              <a:rPr lang="en-US" dirty="0" smtClean="0"/>
              <a:t>Design Patterns</a:t>
            </a:r>
            <a:endParaRPr lang="cs-CZ" dirty="0" smtClean="0"/>
          </a:p>
          <a:p>
            <a:r>
              <a:rPr lang="cs-CZ" dirty="0" smtClean="0"/>
              <a:t>Patterns4Net</a:t>
            </a:r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Conclusion</a:t>
            </a:r>
            <a:endParaRPr lang="cs-CZ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learned what the design pattern is</a:t>
            </a:r>
          </a:p>
          <a:p>
            <a:r>
              <a:rPr lang="en-US" dirty="0" smtClean="0"/>
              <a:t>We discussed the possible forms of the support of design patterns in development</a:t>
            </a:r>
          </a:p>
          <a:p>
            <a:r>
              <a:rPr lang="en-US" dirty="0" smtClean="0"/>
              <a:t>We looked at </a:t>
            </a:r>
            <a:r>
              <a:rPr lang="en-US" dirty="0" err="1" smtClean="0"/>
              <a:t>LePUS</a:t>
            </a:r>
            <a:r>
              <a:rPr lang="en-US" dirty="0" smtClean="0"/>
              <a:t> formalization </a:t>
            </a:r>
            <a:r>
              <a:rPr lang="en-US" dirty="0" err="1" smtClean="0"/>
              <a:t>aprroach</a:t>
            </a:r>
            <a:endParaRPr lang="cs-CZ" dirty="0" smtClean="0"/>
          </a:p>
          <a:p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looked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Patterns4Net prototype </a:t>
            </a:r>
            <a:r>
              <a:rPr lang="cs-CZ" dirty="0" err="1" smtClean="0"/>
              <a:t>toolset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presentation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Design Pattern</a:t>
            </a:r>
          </a:p>
          <a:p>
            <a:pPr lvl="1"/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advantages</a:t>
            </a:r>
          </a:p>
          <a:p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en-US" dirty="0" smtClean="0"/>
              <a:t> support Design Patterns</a:t>
            </a:r>
            <a:endParaRPr lang="cs-CZ" dirty="0" smtClean="0"/>
          </a:p>
          <a:p>
            <a:r>
              <a:rPr lang="cs-CZ" dirty="0" smtClean="0"/>
              <a:t>Patterns4Net</a:t>
            </a:r>
            <a:endParaRPr lang="en-US" dirty="0" smtClean="0"/>
          </a:p>
          <a:p>
            <a:r>
              <a:rPr lang="en-US" dirty="0" smtClean="0"/>
              <a:t>Conclusion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Pattern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/>
              <a:t>first introduced by Christopher Alexander in the field of architecture.</a:t>
            </a:r>
          </a:p>
          <a:p>
            <a:r>
              <a:rPr lang="en-US" dirty="0" smtClean="0"/>
              <a:t>1995: The book by Gang of Four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043608" y="3356992"/>
            <a:ext cx="6192688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Descriptions of communicating objects and classes that are customized to solve a general design problem in a particular context.</a:t>
            </a:r>
            <a:endParaRPr lang="cs-CZ" sz="2400" i="1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presentation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Design Pattern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example</a:t>
            </a:r>
          </a:p>
          <a:p>
            <a:pPr lvl="1"/>
            <a:r>
              <a:rPr lang="en-US" dirty="0" smtClean="0"/>
              <a:t>advantages</a:t>
            </a:r>
          </a:p>
          <a:p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en-US" dirty="0" smtClean="0"/>
              <a:t> support Design Patterns</a:t>
            </a:r>
            <a:endParaRPr lang="cs-CZ" dirty="0" smtClean="0"/>
          </a:p>
          <a:p>
            <a:r>
              <a:rPr lang="cs-CZ" dirty="0" smtClean="0"/>
              <a:t>Patterns4Net</a:t>
            </a:r>
            <a:endParaRPr lang="en-US" dirty="0" smtClean="0"/>
          </a:p>
          <a:p>
            <a:r>
              <a:rPr lang="en-US" dirty="0" smtClean="0"/>
              <a:t>Conclusion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Composite Design Pattern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2420889"/>
            <a:ext cx="6336704" cy="2520280"/>
          </a:xfrm>
        </p:spPr>
        <p:txBody>
          <a:bodyPr/>
          <a:lstStyle/>
          <a:p>
            <a:r>
              <a:rPr lang="cs-CZ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name</a:t>
            </a:r>
          </a:p>
          <a:p>
            <a:r>
              <a:rPr lang="cs-CZ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description of the problem</a:t>
            </a:r>
          </a:p>
          <a:p>
            <a:r>
              <a:rPr lang="cs-CZ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solution</a:t>
            </a:r>
          </a:p>
          <a:p>
            <a:r>
              <a:rPr lang="en-US" dirty="0" smtClean="0"/>
              <a:t>Consequences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23528" y="1412776"/>
            <a:ext cx="8640960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Compose objects into tree structures and so lets clients treat individual objects and compositions of objects uniformly.</a:t>
            </a:r>
            <a:endParaRPr lang="cs-CZ" sz="2400" i="1" dirty="0"/>
          </a:p>
        </p:txBody>
      </p:sp>
      <p:pic>
        <p:nvPicPr>
          <p:cNvPr id="1026" name="Picture 2" descr="File:Composite UML class diagram (fixed)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464" y="3695519"/>
            <a:ext cx="4824536" cy="3117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presentation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Design Pattern</a:t>
            </a:r>
          </a:p>
          <a:p>
            <a:pPr lvl="1"/>
            <a:r>
              <a:rPr lang="en-US" dirty="0" smtClean="0"/>
              <a:t>example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advantages</a:t>
            </a:r>
          </a:p>
          <a:p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en-US" dirty="0" smtClean="0"/>
              <a:t> support Design Patterns</a:t>
            </a:r>
            <a:endParaRPr lang="cs-CZ" dirty="0" smtClean="0"/>
          </a:p>
          <a:p>
            <a:r>
              <a:rPr lang="cs-CZ" dirty="0" smtClean="0"/>
              <a:t>Patterns4Net</a:t>
            </a:r>
            <a:endParaRPr lang="en-US" dirty="0" smtClean="0"/>
          </a:p>
          <a:p>
            <a:r>
              <a:rPr lang="en-US" dirty="0" smtClean="0"/>
              <a:t>Conclusion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Design Patterns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spend time trying to solve something that somebody else has already solved.</a:t>
            </a:r>
          </a:p>
          <a:p>
            <a:r>
              <a:rPr lang="en-US" dirty="0" smtClean="0"/>
              <a:t>Common vocabulary (a pattern language).</a:t>
            </a:r>
          </a:p>
          <a:p>
            <a:pPr lvl="1"/>
            <a:r>
              <a:rPr lang="en-US" dirty="0" smtClean="0"/>
              <a:t>Better documentation.</a:t>
            </a:r>
          </a:p>
          <a:p>
            <a:r>
              <a:rPr lang="en-US" dirty="0" smtClean="0"/>
              <a:t>Properly used: make software design more flexible and reusable.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presentation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Design Pattern</a:t>
            </a:r>
          </a:p>
          <a:p>
            <a:r>
              <a:rPr lang="cs-CZ" dirty="0" err="1" smtClean="0">
                <a:solidFill>
                  <a:schemeClr val="tx2"/>
                </a:solidFill>
              </a:rPr>
              <a:t>Why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and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how</a:t>
            </a:r>
            <a:r>
              <a:rPr lang="en-US" dirty="0" smtClean="0">
                <a:solidFill>
                  <a:schemeClr val="tx2"/>
                </a:solidFill>
              </a:rPr>
              <a:t> support Design Patterns</a:t>
            </a:r>
          </a:p>
          <a:p>
            <a:r>
              <a:rPr lang="cs-CZ" dirty="0" smtClean="0"/>
              <a:t>Patterns4Net</a:t>
            </a:r>
          </a:p>
          <a:p>
            <a:r>
              <a:rPr lang="en-US" dirty="0" smtClean="0"/>
              <a:t>Conclusion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Why</a:t>
            </a:r>
            <a:r>
              <a:rPr lang="cs-CZ" dirty="0" smtClean="0"/>
              <a:t> support Design </a:t>
            </a:r>
            <a:r>
              <a:rPr lang="cs-CZ" dirty="0" err="1" smtClean="0"/>
              <a:t>Patterns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their</a:t>
            </a:r>
            <a:r>
              <a:rPr lang="cs-CZ" dirty="0" smtClean="0"/>
              <a:t> </a:t>
            </a:r>
            <a:r>
              <a:rPr lang="cs-CZ" dirty="0" err="1" smtClean="0"/>
              <a:t>disadvantages</a:t>
            </a:r>
            <a:endParaRPr lang="cs-CZ" dirty="0" smtClean="0"/>
          </a:p>
          <a:p>
            <a:pPr lvl="1"/>
            <a:r>
              <a:rPr lang="cs-CZ" dirty="0" smtClean="0"/>
              <a:t>New </a:t>
            </a:r>
            <a:r>
              <a:rPr lang="cs-CZ" dirty="0" err="1" smtClean="0"/>
              <a:t>complexivity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design</a:t>
            </a:r>
          </a:p>
          <a:p>
            <a:pPr lvl="1"/>
            <a:r>
              <a:rPr lang="cs-CZ" dirty="0" err="1" smtClean="0"/>
              <a:t>Communication</a:t>
            </a:r>
            <a:r>
              <a:rPr lang="cs-CZ" dirty="0" smtClean="0"/>
              <a:t> </a:t>
            </a:r>
            <a:r>
              <a:rPr lang="cs-CZ" dirty="0" err="1" smtClean="0"/>
              <a:t>errors</a:t>
            </a:r>
            <a:endParaRPr lang="cs-CZ" dirty="0"/>
          </a:p>
        </p:txBody>
      </p:sp>
      <p:pic>
        <p:nvPicPr>
          <p:cNvPr id="1026" name="Picture 2" descr="http://digital.ni.com/public.nsf/$CXIV/ATTACH-AEEE-864JLV/$FILE/Communication%20Error%20Occu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356992"/>
            <a:ext cx="3816424" cy="2433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013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A3C85D1A-0286-49E2-9408-308EF8B7D3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50EB9A-6057-41C5-B6A1-D160023D234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DFB8F7C-9B80-4752-9A57-B1F28BC74DA2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TP030000138</Template>
  <TotalTime>336</TotalTime>
  <Words>555</Words>
  <Application>Microsoft Office PowerPoint</Application>
  <PresentationFormat>Předvádění na obrazovce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TP030000138</vt:lpstr>
      <vt:lpstr>Snímek 1</vt:lpstr>
      <vt:lpstr>Structure of the presentation</vt:lpstr>
      <vt:lpstr>Design Pattern</vt:lpstr>
      <vt:lpstr>Structure of the presentation</vt:lpstr>
      <vt:lpstr>The Composite Design Pattern</vt:lpstr>
      <vt:lpstr>Structure of the presentation</vt:lpstr>
      <vt:lpstr>Advantages of Design Patterns</vt:lpstr>
      <vt:lpstr>Structure of the presentation</vt:lpstr>
      <vt:lpstr>Why support Design Patterns?</vt:lpstr>
      <vt:lpstr>Support of Design Patterns</vt:lpstr>
      <vt:lpstr>LePUS</vt:lpstr>
      <vt:lpstr>Structure of the presentation</vt:lpstr>
      <vt:lpstr>Patterns4Net</vt:lpstr>
      <vt:lpstr>Structure of the presentation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Steve</dc:creator>
  <cp:lastModifiedBy>Steve</cp:lastModifiedBy>
  <cp:revision>19</cp:revision>
  <dcterms:created xsi:type="dcterms:W3CDTF">2011-04-07T12:43:07Z</dcterms:created>
  <dcterms:modified xsi:type="dcterms:W3CDTF">2011-05-12T14:37:27Z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TC300001389990</vt:lpwstr>
  </property>
</Properties>
</file>