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sldIdLst>
    <p:sldId id="310" r:id="rId2"/>
    <p:sldId id="341" r:id="rId3"/>
    <p:sldId id="311" r:id="rId4"/>
    <p:sldId id="312" r:id="rId5"/>
    <p:sldId id="313" r:id="rId6"/>
    <p:sldId id="314" r:id="rId7"/>
    <p:sldId id="336" r:id="rId8"/>
    <p:sldId id="315" r:id="rId9"/>
    <p:sldId id="316" r:id="rId10"/>
    <p:sldId id="340" r:id="rId11"/>
    <p:sldId id="317" r:id="rId12"/>
    <p:sldId id="318" r:id="rId13"/>
    <p:sldId id="342" r:id="rId14"/>
    <p:sldId id="319" r:id="rId15"/>
    <p:sldId id="320" r:id="rId16"/>
    <p:sldId id="321" r:id="rId17"/>
    <p:sldId id="322" r:id="rId18"/>
    <p:sldId id="343" r:id="rId19"/>
    <p:sldId id="323" r:id="rId20"/>
    <p:sldId id="329" r:id="rId21"/>
    <p:sldId id="330" r:id="rId22"/>
    <p:sldId id="334" r:id="rId23"/>
    <p:sldId id="344" r:id="rId24"/>
    <p:sldId id="338" r:id="rId25"/>
    <p:sldId id="325" r:id="rId26"/>
    <p:sldId id="326" r:id="rId27"/>
    <p:sldId id="327" r:id="rId28"/>
    <p:sldId id="331" r:id="rId29"/>
    <p:sldId id="332" r:id="rId30"/>
    <p:sldId id="335" r:id="rId31"/>
    <p:sldId id="333" r:id="rId32"/>
    <p:sldId id="339" r:id="rId33"/>
    <p:sldId id="32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6821201-AC10-4BE3-8282-73E5E9D4B169}">
          <p14:sldIdLst>
            <p14:sldId id="310"/>
            <p14:sldId id="341"/>
            <p14:sldId id="311"/>
            <p14:sldId id="312"/>
            <p14:sldId id="313"/>
            <p14:sldId id="314"/>
            <p14:sldId id="336"/>
            <p14:sldId id="315"/>
            <p14:sldId id="316"/>
            <p14:sldId id="340"/>
            <p14:sldId id="317"/>
            <p14:sldId id="318"/>
            <p14:sldId id="342"/>
            <p14:sldId id="319"/>
            <p14:sldId id="320"/>
            <p14:sldId id="321"/>
            <p14:sldId id="322"/>
            <p14:sldId id="343"/>
            <p14:sldId id="323"/>
            <p14:sldId id="329"/>
            <p14:sldId id="330"/>
            <p14:sldId id="334"/>
            <p14:sldId id="344"/>
            <p14:sldId id="338"/>
            <p14:sldId id="325"/>
            <p14:sldId id="326"/>
            <p14:sldId id="327"/>
            <p14:sldId id="331"/>
            <p14:sldId id="332"/>
            <p14:sldId id="335"/>
            <p14:sldId id="333"/>
            <p14:sldId id="339"/>
          </p14:sldIdLst>
        </p14:section>
        <p14:section name="Presentation slides" id="{BE897A4A-B653-43F1-ADFB-81A773EA5684}">
          <p14:sldIdLst>
            <p14:sldId id="32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601E"/>
    <a:srgbClr val="FF5601"/>
    <a:srgbClr val="FE5601"/>
    <a:srgbClr val="FF4605"/>
    <a:srgbClr val="F85A18"/>
    <a:srgbClr val="FF45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0" autoAdjust="0"/>
    <p:restoredTop sz="91143" autoAdjust="0"/>
  </p:normalViewPr>
  <p:slideViewPr>
    <p:cSldViewPr snapToGrid="0" snapToObjects="1">
      <p:cViewPr varScale="1">
        <p:scale>
          <a:sx n="55" d="100"/>
          <a:sy n="55" d="100"/>
        </p:scale>
        <p:origin x="0"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9" d="100"/>
          <a:sy n="69"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3B680A-F13D-E440-A67F-6C7295707EC2}" type="datetimeFigureOut">
              <a:rPr lang="en-US" smtClean="0"/>
              <a:pPr/>
              <a:t>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AA82BF-FA0F-254A-BCA9-6B67C07102FF}" type="slidenum">
              <a:rPr lang="en-US" smtClean="0"/>
              <a:pPr/>
              <a:t>‹#›</a:t>
            </a:fld>
            <a:endParaRPr lang="en-US"/>
          </a:p>
        </p:txBody>
      </p:sp>
    </p:spTree>
    <p:extLst>
      <p:ext uri="{BB962C8B-B14F-4D97-AF65-F5344CB8AC3E}">
        <p14:creationId xmlns:p14="http://schemas.microsoft.com/office/powerpoint/2010/main" val="17589893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a:t>
            </a:r>
            <a:endParaRPr lang="en-US" dirty="0"/>
          </a:p>
        </p:txBody>
      </p:sp>
      <p:sp>
        <p:nvSpPr>
          <p:cNvPr id="4" name="Slide Number Placeholder 3"/>
          <p:cNvSpPr>
            <a:spLocks noGrp="1"/>
          </p:cNvSpPr>
          <p:nvPr>
            <p:ph type="sldNum" sz="quarter" idx="10"/>
          </p:nvPr>
        </p:nvSpPr>
        <p:spPr/>
        <p:txBody>
          <a:bodyPr/>
          <a:lstStyle/>
          <a:p>
            <a:fld id="{A6AA82BF-FA0F-254A-BCA9-6B67C07102FF}" type="slidenum">
              <a:rPr lang="en-US" smtClean="0"/>
              <a:pPr/>
              <a:t>4</a:t>
            </a:fld>
            <a:endParaRPr lang="en-US"/>
          </a:p>
        </p:txBody>
      </p:sp>
    </p:spTree>
    <p:extLst>
      <p:ext uri="{BB962C8B-B14F-4D97-AF65-F5344CB8AC3E}">
        <p14:creationId xmlns:p14="http://schemas.microsoft.com/office/powerpoint/2010/main" val="2752695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AA82BF-FA0F-254A-BCA9-6B67C07102FF}" type="slidenum">
              <a:rPr lang="en-US" smtClean="0"/>
              <a:pPr/>
              <a:t>7</a:t>
            </a:fld>
            <a:endParaRPr lang="en-US"/>
          </a:p>
        </p:txBody>
      </p:sp>
    </p:spTree>
    <p:extLst>
      <p:ext uri="{BB962C8B-B14F-4D97-AF65-F5344CB8AC3E}">
        <p14:creationId xmlns:p14="http://schemas.microsoft.com/office/powerpoint/2010/main" val="34337415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hemeOverride" Target="../theme/themeOverride3.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6386" name="Picture 2"/>
          <p:cNvPicPr>
            <a:picLocks noChangeAspect="1" noChangeArrowheads="1"/>
          </p:cNvPicPr>
          <p:nvPr userDrawn="1"/>
        </p:nvPicPr>
        <p:blipFill>
          <a:blip r:embed="rId3"/>
          <a:srcRect/>
          <a:stretch>
            <a:fillRect/>
          </a:stretch>
        </p:blipFill>
        <p:spPr bwMode="auto">
          <a:xfrm>
            <a:off x="0" y="-1"/>
            <a:ext cx="9144000" cy="6847301"/>
          </a:xfrm>
          <a:prstGeom prst="rect">
            <a:avLst/>
          </a:prstGeom>
          <a:noFill/>
          <a:ln w="9525">
            <a:noFill/>
            <a:miter lim="800000"/>
            <a:headEnd/>
            <a:tailEnd/>
          </a:ln>
          <a:effectLst/>
        </p:spPr>
      </p:pic>
      <p:sp>
        <p:nvSpPr>
          <p:cNvPr id="6" name="Rectangle 5"/>
          <p:cNvSpPr txBox="1">
            <a:spLocks noChangeArrowheads="1"/>
          </p:cNvSpPr>
          <p:nvPr userDrawn="1"/>
        </p:nvSpPr>
        <p:spPr bwMode="auto">
          <a:xfrm>
            <a:off x="4684715" y="6300788"/>
            <a:ext cx="3959225" cy="309563"/>
          </a:xfrm>
          <a:prstGeom prst="rect">
            <a:avLst/>
          </a:prstGeom>
          <a:noFill/>
          <a:ln w="9525">
            <a:noFill/>
            <a:miter lim="800000"/>
            <a:headEnd/>
            <a:tailEnd/>
          </a:ln>
          <a:effectLst/>
        </p:spPr>
        <p:txBody>
          <a:bodyPr lIns="0" tIns="0" rIns="0" bIns="0"/>
          <a:lstStyle/>
          <a:p>
            <a:pPr>
              <a:lnSpc>
                <a:spcPct val="90000"/>
              </a:lnSpc>
              <a:spcAft>
                <a:spcPct val="30000"/>
              </a:spcAft>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Aft>
                <a:spcPct val="30000"/>
              </a:spcAft>
            </a:pPr>
            <a:r>
              <a:rPr lang="en-US" sz="800" dirty="0">
                <a:solidFill>
                  <a:srgbClr val="747678"/>
                </a:solidFill>
              </a:rPr>
              <a:t>The Avanade name and logo are registered trademarks in the US and other countries.</a:t>
            </a:r>
          </a:p>
          <a:p>
            <a:pPr>
              <a:lnSpc>
                <a:spcPct val="90000"/>
              </a:lnSpc>
              <a:spcAft>
                <a:spcPct val="30000"/>
              </a:spcAft>
            </a:pPr>
            <a:endParaRPr lang="en-US" sz="800" dirty="0">
              <a:solidFill>
                <a:srgbClr val="747678"/>
              </a:solidFill>
            </a:endParaRPr>
          </a:p>
          <a:p>
            <a:pPr>
              <a:lnSpc>
                <a:spcPct val="90000"/>
              </a:lnSpc>
              <a:spcAft>
                <a:spcPct val="30000"/>
              </a:spcAft>
            </a:pPr>
            <a:endParaRPr lang="en-US" sz="800" dirty="0">
              <a:solidFill>
                <a:srgbClr val="747678"/>
              </a:solidFill>
            </a:endParaRPr>
          </a:p>
        </p:txBody>
      </p:sp>
      <p:sp>
        <p:nvSpPr>
          <p:cNvPr id="8196" name="Rectangle 4"/>
          <p:cNvSpPr>
            <a:spLocks noGrp="1" noChangeArrowheads="1"/>
          </p:cNvSpPr>
          <p:nvPr>
            <p:ph type="ctrTitle"/>
          </p:nvPr>
        </p:nvSpPr>
        <p:spPr>
          <a:xfrm>
            <a:off x="682626" y="667513"/>
            <a:ext cx="7777162" cy="2522763"/>
          </a:xfrm>
        </p:spPr>
        <p:txBody>
          <a:bodyPr/>
          <a:lstStyle>
            <a:lvl1pPr>
              <a:lnSpc>
                <a:spcPct val="90000"/>
              </a:lnSpc>
              <a:defRPr sz="3600">
                <a:solidFill>
                  <a:srgbClr val="F86B16"/>
                </a:solidFill>
              </a:defRPr>
            </a:lvl1pPr>
          </a:lstStyle>
          <a:p>
            <a:r>
              <a:rPr lang="en-US" smtClean="0"/>
              <a:t>Click to edit Master title style</a:t>
            </a:r>
            <a:endParaRPr lang="en-US" dirty="0"/>
          </a:p>
        </p:txBody>
      </p:sp>
      <p:sp>
        <p:nvSpPr>
          <p:cNvPr id="8197" name="Rectangle 5"/>
          <p:cNvSpPr>
            <a:spLocks noGrp="1" noChangeArrowheads="1"/>
          </p:cNvSpPr>
          <p:nvPr>
            <p:ph type="subTitle" idx="1"/>
          </p:nvPr>
        </p:nvSpPr>
        <p:spPr>
          <a:xfrm>
            <a:off x="682625" y="3711575"/>
            <a:ext cx="3771900" cy="1041048"/>
          </a:xfrm>
        </p:spPr>
        <p:txBody>
          <a:bodyPr/>
          <a:lstStyle>
            <a:lvl1pPr marL="0" indent="0">
              <a:lnSpc>
                <a:spcPct val="110000"/>
              </a:lnSpc>
              <a:spcBef>
                <a:spcPts val="110"/>
              </a:spcBef>
              <a:buFontTx/>
              <a:buNone/>
              <a:defRPr sz="2000" b="0">
                <a:solidFill>
                  <a:srgbClr val="595959"/>
                </a:solidFill>
              </a:defRPr>
            </a:lvl1pPr>
          </a:lstStyle>
          <a:p>
            <a:r>
              <a:rPr lang="en-US" smtClean="0"/>
              <a:t>Click to edit Master subtitle style</a:t>
            </a:r>
            <a:endParaRPr lang="en-US" dirty="0"/>
          </a:p>
        </p:txBody>
      </p:sp>
      <p:sp>
        <p:nvSpPr>
          <p:cNvPr id="13" name="Text Placeholder 12"/>
          <p:cNvSpPr>
            <a:spLocks noGrp="1"/>
          </p:cNvSpPr>
          <p:nvPr>
            <p:ph type="body" sz="quarter" idx="10"/>
          </p:nvPr>
        </p:nvSpPr>
        <p:spPr>
          <a:xfrm>
            <a:off x="682625" y="4798131"/>
            <a:ext cx="3776486" cy="586669"/>
          </a:xfrm>
        </p:spPr>
        <p:txBody>
          <a:bodyPr/>
          <a:lstStyle>
            <a:lvl1pPr>
              <a:buNone/>
              <a:defRPr sz="1800">
                <a:solidFill>
                  <a:srgbClr val="595959"/>
                </a:solidFill>
              </a:defRPr>
            </a:lvl1pPr>
          </a:lstStyle>
          <a:p>
            <a:pPr lvl="0"/>
            <a:r>
              <a:rPr lang="en-US" smtClean="0"/>
              <a:t>Click to edit Master text styles</a:t>
            </a:r>
          </a:p>
        </p:txBody>
      </p:sp>
      <p:pic>
        <p:nvPicPr>
          <p:cNvPr id="9" name="Picture 8" descr="ava_tag_color_rgb_HI_RES.png"/>
          <p:cNvPicPr>
            <a:picLocks noChangeAspect="1"/>
          </p:cNvPicPr>
          <p:nvPr userDrawn="1"/>
        </p:nvPicPr>
        <p:blipFill>
          <a:blip r:embed="rId4"/>
          <a:stretch>
            <a:fillRect/>
          </a:stretch>
        </p:blipFill>
        <p:spPr>
          <a:xfrm>
            <a:off x="682625" y="6194833"/>
            <a:ext cx="1248218" cy="340631"/>
          </a:xfrm>
          <a:prstGeom prst="rect">
            <a:avLst/>
          </a:prstGeom>
        </p:spPr>
      </p:pic>
      <p:sp>
        <p:nvSpPr>
          <p:cNvPr id="8" name="Slide Number Placeholder 6"/>
          <p:cNvSpPr>
            <a:spLocks noGrp="1" noChangeArrowheads="1"/>
          </p:cNvSpPr>
          <p:nvPr>
            <p:ph type="sldNum" sz="quarter" idx="11"/>
          </p:nvPr>
        </p:nvSpPr>
        <p:spPr>
          <a:xfrm>
            <a:off x="8686800" y="6303965"/>
            <a:ext cx="457200" cy="141287"/>
          </a:xfrm>
        </p:spPr>
        <p:txBody>
          <a:bodyPr/>
          <a:lstStyle>
            <a:lvl1pPr>
              <a:defRPr/>
            </a:lvl1pPr>
          </a:lstStyle>
          <a:p>
            <a:fld id="{5FF2E63E-D57D-4EFD-8380-089500058C9E}" type="slidenum">
              <a:rPr lang="en-US"/>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3_Title Slide Compressed Frame">
    <p:spTree>
      <p:nvGrpSpPr>
        <p:cNvPr id="1" name=""/>
        <p:cNvGrpSpPr/>
        <p:nvPr/>
      </p:nvGrpSpPr>
      <p:grpSpPr>
        <a:xfrm>
          <a:off x="0" y="0"/>
          <a:ext cx="0" cy="0"/>
          <a:chOff x="0" y="0"/>
          <a:chExt cx="0" cy="0"/>
        </a:xfrm>
      </p:grpSpPr>
      <p:pic>
        <p:nvPicPr>
          <p:cNvPr id="3" name="Picture 2" descr="AAV_0006_jack.jpg"/>
          <p:cNvPicPr>
            <a:picLocks noChangeAspect="1"/>
          </p:cNvPicPr>
          <p:nvPr userDrawn="1"/>
        </p:nvPicPr>
        <p:blipFill>
          <a:blip r:embed="rId3" cstate="print"/>
          <a:stretch>
            <a:fillRect/>
          </a:stretch>
        </p:blipFill>
        <p:spPr>
          <a:xfrm>
            <a:off x="0" y="0"/>
            <a:ext cx="9144000" cy="6858000"/>
          </a:xfrm>
          <a:prstGeom prst="rect">
            <a:avLst/>
          </a:prstGeom>
        </p:spPr>
      </p:pic>
      <p:pic>
        <p:nvPicPr>
          <p:cNvPr id="7" name="Picture 6" descr="AVA_logo.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88950" y="6193928"/>
            <a:ext cx="1225550" cy="333871"/>
          </a:xfrm>
          <a:prstGeom prst="rect">
            <a:avLst/>
          </a:prstGeom>
        </p:spPr>
      </p:pic>
      <p:sp>
        <p:nvSpPr>
          <p:cNvPr id="10" name="Rectangle 5"/>
          <p:cNvSpPr txBox="1">
            <a:spLocks noChangeArrowheads="1"/>
          </p:cNvSpPr>
          <p:nvPr userDrawn="1"/>
        </p:nvSpPr>
        <p:spPr bwMode="auto">
          <a:xfrm>
            <a:off x="4927929" y="6449398"/>
            <a:ext cx="3959225" cy="309562"/>
          </a:xfrm>
          <a:prstGeom prst="rect">
            <a:avLst/>
          </a:prstGeom>
          <a:noFill/>
          <a:ln w="9525">
            <a:noFill/>
            <a:miter lim="800000"/>
            <a:headEnd/>
            <a:tailEnd/>
          </a:ln>
          <a:effectLst/>
        </p:spPr>
        <p:txBody>
          <a:bodyPr lIns="0" tIns="0" rIns="0" bIns="0"/>
          <a:lstStyle/>
          <a:p>
            <a:pPr>
              <a:lnSpc>
                <a:spcPct val="90000"/>
              </a:lnSpc>
              <a:spcBef>
                <a:spcPct val="20000"/>
              </a:spcBef>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Bef>
                <a:spcPct val="20000"/>
              </a:spcBef>
            </a:pPr>
            <a:r>
              <a:rPr lang="en-US" sz="800" dirty="0">
                <a:solidFill>
                  <a:srgbClr val="747678"/>
                </a:solidFill>
              </a:rPr>
              <a:t>The Avanade name and logo are registered trademarks in the US and other countries.</a:t>
            </a:r>
          </a:p>
          <a:p>
            <a:pPr>
              <a:lnSpc>
                <a:spcPct val="90000"/>
              </a:lnSpc>
              <a:spcBef>
                <a:spcPct val="20000"/>
              </a:spcBef>
            </a:pPr>
            <a:endParaRPr lang="en-US" sz="800" dirty="0">
              <a:solidFill>
                <a:srgbClr val="747678"/>
              </a:solidFill>
            </a:endParaRPr>
          </a:p>
          <a:p>
            <a:pPr>
              <a:lnSpc>
                <a:spcPct val="90000"/>
              </a:lnSpc>
              <a:spcBef>
                <a:spcPct val="20000"/>
              </a:spcBef>
            </a:pPr>
            <a:endParaRPr lang="en-US" sz="800" dirty="0">
              <a:solidFill>
                <a:srgbClr val="747678"/>
              </a:solidFill>
            </a:endParaRPr>
          </a:p>
        </p:txBody>
      </p:sp>
      <p:sp>
        <p:nvSpPr>
          <p:cNvPr id="13" name="ClipArt Placeholder 3"/>
          <p:cNvSpPr>
            <a:spLocks noGrp="1"/>
          </p:cNvSpPr>
          <p:nvPr>
            <p:ph type="clipArt" sz="quarter" idx="10" hasCustomPrompt="1"/>
          </p:nvPr>
        </p:nvSpPr>
        <p:spPr>
          <a:xfrm>
            <a:off x="4931396" y="3810480"/>
            <a:ext cx="1824037" cy="635000"/>
          </a:xfrm>
        </p:spPr>
        <p:txBody>
          <a:bodyPr/>
          <a:lstStyle>
            <a:lvl1pPr marL="0" indent="0">
              <a:buNone/>
              <a:defRPr sz="1800"/>
            </a:lvl1pPr>
          </a:lstStyle>
          <a:p>
            <a:r>
              <a:rPr lang="en-US" dirty="0" smtClean="0"/>
              <a:t>Client Logo 1</a:t>
            </a:r>
            <a:endParaRPr lang="en-US" dirty="0"/>
          </a:p>
        </p:txBody>
      </p:sp>
      <p:sp>
        <p:nvSpPr>
          <p:cNvPr id="14" name="ClipArt Placeholder 3"/>
          <p:cNvSpPr>
            <a:spLocks noGrp="1"/>
          </p:cNvSpPr>
          <p:nvPr>
            <p:ph type="clipArt" sz="quarter" idx="11" hasCustomPrompt="1"/>
          </p:nvPr>
        </p:nvSpPr>
        <p:spPr>
          <a:xfrm>
            <a:off x="7029475" y="3814270"/>
            <a:ext cx="1824037" cy="635000"/>
          </a:xfrm>
        </p:spPr>
        <p:txBody>
          <a:bodyPr/>
          <a:lstStyle>
            <a:lvl1pPr marL="0" indent="0">
              <a:buNone/>
              <a:defRPr sz="1800"/>
            </a:lvl1pPr>
          </a:lstStyle>
          <a:p>
            <a:r>
              <a:rPr lang="en-US" dirty="0" smtClean="0"/>
              <a:t>Client Logo 2</a:t>
            </a:r>
            <a:endParaRPr lang="en-US" dirty="0"/>
          </a:p>
        </p:txBody>
      </p:sp>
      <p:sp>
        <p:nvSpPr>
          <p:cNvPr id="15" name="Content Placeholder 9"/>
          <p:cNvSpPr>
            <a:spLocks noGrp="1"/>
          </p:cNvSpPr>
          <p:nvPr>
            <p:ph sz="quarter" idx="12" hasCustomPrompt="1"/>
          </p:nvPr>
        </p:nvSpPr>
        <p:spPr>
          <a:xfrm>
            <a:off x="269875" y="3809703"/>
            <a:ext cx="3973513" cy="730250"/>
          </a:xfrm>
        </p:spPr>
        <p:txBody>
          <a:bodyPr/>
          <a:lstStyle>
            <a:lvl1pPr>
              <a:defRPr sz="2400"/>
            </a:lvl1pPr>
          </a:lstStyle>
          <a:p>
            <a:r>
              <a:rPr lang="en-US" sz="1800" dirty="0" smtClean="0"/>
              <a:t>First Name Last Name 18pt</a:t>
            </a:r>
          </a:p>
          <a:p>
            <a:r>
              <a:rPr lang="en-US" sz="1800" dirty="0" smtClean="0"/>
              <a:t>Job Title 18pt</a:t>
            </a:r>
            <a:endParaRPr lang="en-US" dirty="0"/>
          </a:p>
        </p:txBody>
      </p:sp>
      <p:sp>
        <p:nvSpPr>
          <p:cNvPr id="16" name="Content Placeholder 13"/>
          <p:cNvSpPr>
            <a:spLocks noGrp="1"/>
          </p:cNvSpPr>
          <p:nvPr>
            <p:ph sz="quarter" idx="13" hasCustomPrompt="1"/>
          </p:nvPr>
        </p:nvSpPr>
        <p:spPr>
          <a:xfrm>
            <a:off x="270038" y="4607535"/>
            <a:ext cx="3972615" cy="390525"/>
          </a:xfrm>
        </p:spPr>
        <p:txBody>
          <a:bodyPr/>
          <a:lstStyle>
            <a:lvl1pPr marL="0" indent="0">
              <a:buNone/>
              <a:defRPr sz="1600" baseline="0"/>
            </a:lvl1pPr>
          </a:lstStyle>
          <a:p>
            <a:pPr lvl="0"/>
            <a:r>
              <a:rPr lang="en-US" dirty="0" smtClean="0"/>
              <a:t>Today’s Date, 16 </a:t>
            </a:r>
            <a:r>
              <a:rPr lang="en-US" dirty="0" err="1" smtClean="0"/>
              <a:t>pt</a:t>
            </a:r>
            <a:endParaRPr lang="en-US" dirty="0"/>
          </a:p>
        </p:txBody>
      </p:sp>
      <p:sp>
        <p:nvSpPr>
          <p:cNvPr id="17" name="Content Placeholder 3"/>
          <p:cNvSpPr>
            <a:spLocks noGrp="1"/>
          </p:cNvSpPr>
          <p:nvPr>
            <p:ph sz="quarter" idx="14" hasCustomPrompt="1"/>
          </p:nvPr>
        </p:nvSpPr>
        <p:spPr>
          <a:xfrm>
            <a:off x="642273" y="1465528"/>
            <a:ext cx="3810000" cy="460375"/>
          </a:xfrm>
        </p:spPr>
        <p:txBody>
          <a:bodyPr/>
          <a:lstStyle>
            <a:lvl1pPr marL="0" indent="0">
              <a:buNone/>
              <a:defRPr sz="2000" baseline="0"/>
            </a:lvl1pPr>
          </a:lstStyle>
          <a:p>
            <a:pPr lvl="0"/>
            <a:r>
              <a:rPr lang="en-US" dirty="0" smtClean="0"/>
              <a:t>Subhead goes here</a:t>
            </a:r>
            <a:endParaRPr lang="en-US" dirty="0"/>
          </a:p>
        </p:txBody>
      </p:sp>
      <p:sp>
        <p:nvSpPr>
          <p:cNvPr id="18" name="Content Placeholder 5"/>
          <p:cNvSpPr>
            <a:spLocks noGrp="1"/>
          </p:cNvSpPr>
          <p:nvPr>
            <p:ph sz="quarter" idx="15" hasCustomPrompt="1"/>
          </p:nvPr>
        </p:nvSpPr>
        <p:spPr>
          <a:xfrm>
            <a:off x="642273" y="641285"/>
            <a:ext cx="5665787" cy="782638"/>
          </a:xfrm>
        </p:spPr>
        <p:txBody>
          <a:bodyPr/>
          <a:lstStyle>
            <a:lvl1pPr marL="0" indent="0">
              <a:buNone/>
              <a:defRPr sz="3400" b="0" baseline="0">
                <a:solidFill>
                  <a:schemeClr val="tx2"/>
                </a:solidFill>
                <a:latin typeface="+mj-lt"/>
              </a:defRPr>
            </a:lvl1pPr>
          </a:lstStyle>
          <a:p>
            <a:pPr lvl="0"/>
            <a:r>
              <a:rPr lang="en-US" dirty="0" smtClean="0"/>
              <a:t>Headline goes here</a:t>
            </a:r>
            <a:endParaRPr lang="en-US" dirty="0"/>
          </a:p>
        </p:txBody>
      </p:sp>
    </p:spTree>
    <p:extLst>
      <p:ext uri="{BB962C8B-B14F-4D97-AF65-F5344CB8AC3E}">
        <p14:creationId xmlns:p14="http://schemas.microsoft.com/office/powerpoint/2010/main" val="1346762311"/>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DIVIDER_yellow solid box">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506413" y="454921"/>
            <a:ext cx="8137525" cy="1340542"/>
          </a:xfrm>
        </p:spPr>
        <p:txBody>
          <a:bodyPr/>
          <a:lstStyle>
            <a:lvl1pPr>
              <a:lnSpc>
                <a:spcPct val="90000"/>
              </a:lnSpc>
              <a:defRPr sz="3200">
                <a:solidFill>
                  <a:schemeClr val="bg1"/>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3"/>
            <a:ext cx="457200" cy="141287"/>
          </a:xfrm>
        </p:spPr>
        <p:txBody>
          <a:bodyPr/>
          <a:lstStyle>
            <a:lvl1pPr algn="l">
              <a:lnSpc>
                <a:spcPct val="100000"/>
              </a:lnSpc>
              <a:spcBef>
                <a:spcPct val="0"/>
              </a:spcBef>
              <a:defRPr sz="800" smtClean="0">
                <a:solidFill>
                  <a:schemeClr val="accent5"/>
                </a:solidFill>
              </a:defRPr>
            </a:lvl1pPr>
          </a:lstStyle>
          <a:p>
            <a:pPr>
              <a:defRPr/>
            </a:pPr>
            <a:fld id="{DE82B305-25C3-4F1C-A94A-F5FE7798188A}" type="slidenum">
              <a:rPr lang="en-US"/>
              <a:pPr>
                <a:defRPr/>
              </a:pPr>
              <a:t>‹#›</a:t>
            </a:fld>
            <a:endParaRPr lang="en-US" dirty="0"/>
          </a:p>
        </p:txBody>
      </p:sp>
      <p:pic>
        <p:nvPicPr>
          <p:cNvPr id="7" name="Picture 6" descr="pp_induction.png"/>
          <p:cNvPicPr>
            <a:picLocks noChangeAspect="1"/>
          </p:cNvPicPr>
          <p:nvPr userDrawn="1"/>
        </p:nvPicPr>
        <p:blipFill>
          <a:blip r:embed="rId2" cstate="screen"/>
          <a:stretch>
            <a:fillRect/>
          </a:stretch>
        </p:blipFill>
        <p:spPr>
          <a:xfrm>
            <a:off x="228600" y="228600"/>
            <a:ext cx="8686800" cy="5641330"/>
          </a:xfrm>
          <a:prstGeom prst="rect">
            <a:avLst/>
          </a:prstGeom>
        </p:spPr>
      </p:pic>
      <p:pic>
        <p:nvPicPr>
          <p:cNvPr id="8" name="Picture 7" descr="AVA_log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8950" y="6193928"/>
            <a:ext cx="1225550" cy="333871"/>
          </a:xfrm>
          <a:prstGeom prst="rect">
            <a:avLst/>
          </a:prstGeom>
        </p:spPr>
      </p:pic>
      <p:sp>
        <p:nvSpPr>
          <p:cNvPr id="9" name="Rectangle 5"/>
          <p:cNvSpPr txBox="1">
            <a:spLocks noChangeArrowheads="1"/>
          </p:cNvSpPr>
          <p:nvPr userDrawn="1"/>
        </p:nvSpPr>
        <p:spPr bwMode="auto">
          <a:xfrm>
            <a:off x="4927929" y="6449398"/>
            <a:ext cx="3959225" cy="309562"/>
          </a:xfrm>
          <a:prstGeom prst="rect">
            <a:avLst/>
          </a:prstGeom>
          <a:noFill/>
          <a:ln w="9525">
            <a:noFill/>
            <a:miter lim="800000"/>
            <a:headEnd/>
            <a:tailEnd/>
          </a:ln>
          <a:effectLst/>
        </p:spPr>
        <p:txBody>
          <a:bodyPr lIns="0" tIns="0" rIns="0" bIns="0"/>
          <a:lstStyle/>
          <a:p>
            <a:pPr>
              <a:lnSpc>
                <a:spcPct val="90000"/>
              </a:lnSpc>
              <a:spcBef>
                <a:spcPct val="20000"/>
              </a:spcBef>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Bef>
                <a:spcPct val="20000"/>
              </a:spcBef>
            </a:pPr>
            <a:r>
              <a:rPr lang="en-US" sz="800" dirty="0">
                <a:solidFill>
                  <a:srgbClr val="747678"/>
                </a:solidFill>
              </a:rPr>
              <a:t>The Avanade name and logo are registered trademarks in the US and other countries.</a:t>
            </a:r>
          </a:p>
          <a:p>
            <a:pPr>
              <a:lnSpc>
                <a:spcPct val="90000"/>
              </a:lnSpc>
              <a:spcBef>
                <a:spcPct val="20000"/>
              </a:spcBef>
            </a:pPr>
            <a:endParaRPr lang="en-US" sz="800" dirty="0">
              <a:solidFill>
                <a:srgbClr val="747678"/>
              </a:solidFill>
            </a:endParaRPr>
          </a:p>
          <a:p>
            <a:pPr>
              <a:lnSpc>
                <a:spcPct val="90000"/>
              </a:lnSpc>
              <a:spcBef>
                <a:spcPct val="20000"/>
              </a:spcBef>
            </a:pPr>
            <a:endParaRPr lang="en-US" sz="800" dirty="0">
              <a:solidFill>
                <a:srgbClr val="747678"/>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DIVIDER_blue solid box">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506413" y="454921"/>
            <a:ext cx="8137525" cy="1340542"/>
          </a:xfrm>
        </p:spPr>
        <p:txBody>
          <a:bodyPr/>
          <a:lstStyle>
            <a:lvl1pPr>
              <a:lnSpc>
                <a:spcPct val="90000"/>
              </a:lnSpc>
              <a:defRPr sz="3200">
                <a:solidFill>
                  <a:schemeClr val="bg1"/>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3"/>
            <a:ext cx="457200" cy="141287"/>
          </a:xfrm>
        </p:spPr>
        <p:txBody>
          <a:bodyPr/>
          <a:lstStyle>
            <a:lvl1pPr algn="l">
              <a:lnSpc>
                <a:spcPct val="100000"/>
              </a:lnSpc>
              <a:spcBef>
                <a:spcPct val="0"/>
              </a:spcBef>
              <a:defRPr sz="800" smtClean="0">
                <a:solidFill>
                  <a:schemeClr val="accent5"/>
                </a:solidFill>
              </a:defRPr>
            </a:lvl1pPr>
          </a:lstStyle>
          <a:p>
            <a:pPr>
              <a:defRPr/>
            </a:pPr>
            <a:fld id="{DE82B305-25C3-4F1C-A94A-F5FE7798188A}" type="slidenum">
              <a:rPr lang="en-US">
                <a:solidFill>
                  <a:srgbClr val="747678"/>
                </a:solidFill>
              </a:rPr>
              <a:pPr>
                <a:defRPr/>
              </a:pPr>
              <a:t>‹#›</a:t>
            </a:fld>
            <a:endParaRPr lang="en-US" dirty="0">
              <a:solidFill>
                <a:srgbClr val="747678"/>
              </a:solidFill>
            </a:endParaRPr>
          </a:p>
        </p:txBody>
      </p:sp>
      <p:pic>
        <p:nvPicPr>
          <p:cNvPr id="7" name="Picture 6" descr="pp_gel.png"/>
          <p:cNvPicPr>
            <a:picLocks noChangeAspect="1"/>
          </p:cNvPicPr>
          <p:nvPr userDrawn="1"/>
        </p:nvPicPr>
        <p:blipFill>
          <a:blip r:embed="rId2" cstate="screen"/>
          <a:stretch>
            <a:fillRect/>
          </a:stretch>
        </p:blipFill>
        <p:spPr>
          <a:xfrm>
            <a:off x="228600" y="228600"/>
            <a:ext cx="8686800" cy="5641330"/>
          </a:xfrm>
          <a:prstGeom prst="rect">
            <a:avLst/>
          </a:prstGeom>
        </p:spPr>
      </p:pic>
      <p:pic>
        <p:nvPicPr>
          <p:cNvPr id="8" name="Picture 7" descr="AVA_log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8950" y="6193928"/>
            <a:ext cx="1225550" cy="333871"/>
          </a:xfrm>
          <a:prstGeom prst="rect">
            <a:avLst/>
          </a:prstGeom>
        </p:spPr>
      </p:pic>
      <p:sp>
        <p:nvSpPr>
          <p:cNvPr id="9" name="Rectangle 5"/>
          <p:cNvSpPr txBox="1">
            <a:spLocks noChangeArrowheads="1"/>
          </p:cNvSpPr>
          <p:nvPr userDrawn="1"/>
        </p:nvSpPr>
        <p:spPr bwMode="auto">
          <a:xfrm>
            <a:off x="4927929" y="6449398"/>
            <a:ext cx="3959225" cy="309562"/>
          </a:xfrm>
          <a:prstGeom prst="rect">
            <a:avLst/>
          </a:prstGeom>
          <a:noFill/>
          <a:ln w="9525">
            <a:noFill/>
            <a:miter lim="800000"/>
            <a:headEnd/>
            <a:tailEnd/>
          </a:ln>
          <a:effectLst/>
        </p:spPr>
        <p:txBody>
          <a:bodyPr lIns="0" tIns="0" rIns="0" bIns="0"/>
          <a:lstStyle/>
          <a:p>
            <a:pPr>
              <a:lnSpc>
                <a:spcPct val="90000"/>
              </a:lnSpc>
              <a:spcBef>
                <a:spcPct val="20000"/>
              </a:spcBef>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Bef>
                <a:spcPct val="20000"/>
              </a:spcBef>
            </a:pPr>
            <a:r>
              <a:rPr lang="en-US" sz="800" dirty="0">
                <a:solidFill>
                  <a:srgbClr val="747678"/>
                </a:solidFill>
              </a:rPr>
              <a:t>The Avanade name and logo are registered trademarks in the US and other countries.</a:t>
            </a:r>
          </a:p>
          <a:p>
            <a:pPr>
              <a:lnSpc>
                <a:spcPct val="90000"/>
              </a:lnSpc>
              <a:spcBef>
                <a:spcPct val="20000"/>
              </a:spcBef>
            </a:pPr>
            <a:endParaRPr lang="en-US" sz="800" dirty="0">
              <a:solidFill>
                <a:srgbClr val="747678"/>
              </a:solidFill>
            </a:endParaRPr>
          </a:p>
          <a:p>
            <a:pPr>
              <a:lnSpc>
                <a:spcPct val="90000"/>
              </a:lnSpc>
              <a:spcBef>
                <a:spcPct val="20000"/>
              </a:spcBef>
            </a:pPr>
            <a:endParaRPr lang="en-US" sz="800" dirty="0">
              <a:solidFill>
                <a:srgbClr val="747678"/>
              </a:solidFill>
            </a:endParaRPr>
          </a:p>
        </p:txBody>
      </p:sp>
    </p:spTree>
    <p:extLst>
      <p:ext uri="{BB962C8B-B14F-4D97-AF65-F5344CB8AC3E}">
        <p14:creationId xmlns:p14="http://schemas.microsoft.com/office/powerpoint/2010/main" val="104844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DIVIDER_green solid box">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506413" y="454921"/>
            <a:ext cx="8137525" cy="1340542"/>
          </a:xfrm>
        </p:spPr>
        <p:txBody>
          <a:bodyPr/>
          <a:lstStyle>
            <a:lvl1pPr>
              <a:lnSpc>
                <a:spcPct val="90000"/>
              </a:lnSpc>
              <a:defRPr sz="3200">
                <a:solidFill>
                  <a:schemeClr val="bg1"/>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3"/>
            <a:ext cx="457200" cy="141287"/>
          </a:xfrm>
        </p:spPr>
        <p:txBody>
          <a:bodyPr/>
          <a:lstStyle>
            <a:lvl1pPr algn="l">
              <a:lnSpc>
                <a:spcPct val="100000"/>
              </a:lnSpc>
              <a:spcBef>
                <a:spcPct val="0"/>
              </a:spcBef>
              <a:defRPr sz="800" smtClean="0">
                <a:solidFill>
                  <a:schemeClr val="accent5"/>
                </a:solidFill>
              </a:defRPr>
            </a:lvl1pPr>
          </a:lstStyle>
          <a:p>
            <a:pPr>
              <a:defRPr/>
            </a:pPr>
            <a:fld id="{DE82B305-25C3-4F1C-A94A-F5FE7798188A}" type="slidenum">
              <a:rPr lang="en-US">
                <a:solidFill>
                  <a:srgbClr val="747678"/>
                </a:solidFill>
              </a:rPr>
              <a:pPr>
                <a:defRPr/>
              </a:pPr>
              <a:t>‹#›</a:t>
            </a:fld>
            <a:endParaRPr lang="en-US" dirty="0">
              <a:solidFill>
                <a:srgbClr val="747678"/>
              </a:solidFill>
            </a:endParaRPr>
          </a:p>
        </p:txBody>
      </p:sp>
      <p:pic>
        <p:nvPicPr>
          <p:cNvPr id="7" name="Picture 6" descr="pp_vp.png"/>
          <p:cNvPicPr>
            <a:picLocks noChangeAspect="1"/>
          </p:cNvPicPr>
          <p:nvPr userDrawn="1"/>
        </p:nvPicPr>
        <p:blipFill>
          <a:blip r:embed="rId2" cstate="screen"/>
          <a:stretch>
            <a:fillRect/>
          </a:stretch>
        </p:blipFill>
        <p:spPr>
          <a:xfrm>
            <a:off x="228600" y="228599"/>
            <a:ext cx="8686800" cy="5641330"/>
          </a:xfrm>
          <a:prstGeom prst="rect">
            <a:avLst/>
          </a:prstGeom>
        </p:spPr>
      </p:pic>
      <p:pic>
        <p:nvPicPr>
          <p:cNvPr id="8" name="Picture 7" descr="AVA_log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8950" y="6193928"/>
            <a:ext cx="1225550" cy="333871"/>
          </a:xfrm>
          <a:prstGeom prst="rect">
            <a:avLst/>
          </a:prstGeom>
        </p:spPr>
      </p:pic>
      <p:sp>
        <p:nvSpPr>
          <p:cNvPr id="9" name="Rectangle 5"/>
          <p:cNvSpPr txBox="1">
            <a:spLocks noChangeArrowheads="1"/>
          </p:cNvSpPr>
          <p:nvPr userDrawn="1"/>
        </p:nvSpPr>
        <p:spPr bwMode="auto">
          <a:xfrm>
            <a:off x="4927929" y="6449398"/>
            <a:ext cx="3959225" cy="309562"/>
          </a:xfrm>
          <a:prstGeom prst="rect">
            <a:avLst/>
          </a:prstGeom>
          <a:noFill/>
          <a:ln w="9525">
            <a:noFill/>
            <a:miter lim="800000"/>
            <a:headEnd/>
            <a:tailEnd/>
          </a:ln>
          <a:effectLst/>
        </p:spPr>
        <p:txBody>
          <a:bodyPr lIns="0" tIns="0" rIns="0" bIns="0"/>
          <a:lstStyle/>
          <a:p>
            <a:pPr>
              <a:lnSpc>
                <a:spcPct val="90000"/>
              </a:lnSpc>
              <a:spcBef>
                <a:spcPct val="20000"/>
              </a:spcBef>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Bef>
                <a:spcPct val="20000"/>
              </a:spcBef>
            </a:pPr>
            <a:r>
              <a:rPr lang="en-US" sz="800" dirty="0">
                <a:solidFill>
                  <a:srgbClr val="747678"/>
                </a:solidFill>
              </a:rPr>
              <a:t>The Avanade name and logo are registered trademarks in the US and other countries.</a:t>
            </a:r>
          </a:p>
          <a:p>
            <a:pPr>
              <a:lnSpc>
                <a:spcPct val="90000"/>
              </a:lnSpc>
              <a:spcBef>
                <a:spcPct val="20000"/>
              </a:spcBef>
            </a:pPr>
            <a:endParaRPr lang="en-US" sz="800" dirty="0">
              <a:solidFill>
                <a:srgbClr val="747678"/>
              </a:solidFill>
            </a:endParaRPr>
          </a:p>
          <a:p>
            <a:pPr>
              <a:lnSpc>
                <a:spcPct val="90000"/>
              </a:lnSpc>
              <a:spcBef>
                <a:spcPct val="20000"/>
              </a:spcBef>
            </a:pPr>
            <a:endParaRPr lang="en-US" sz="800" dirty="0">
              <a:solidFill>
                <a:srgbClr val="747678"/>
              </a:solidFill>
            </a:endParaRPr>
          </a:p>
        </p:txBody>
      </p:sp>
    </p:spTree>
    <p:extLst>
      <p:ext uri="{BB962C8B-B14F-4D97-AF65-F5344CB8AC3E}">
        <p14:creationId xmlns:p14="http://schemas.microsoft.com/office/powerpoint/2010/main" val="2490284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DIVIDER_purple solid box">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506413" y="454921"/>
            <a:ext cx="8137525" cy="1340542"/>
          </a:xfrm>
        </p:spPr>
        <p:txBody>
          <a:bodyPr/>
          <a:lstStyle>
            <a:lvl1pPr>
              <a:lnSpc>
                <a:spcPct val="90000"/>
              </a:lnSpc>
              <a:defRPr sz="3200">
                <a:solidFill>
                  <a:schemeClr val="bg1"/>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3"/>
            <a:ext cx="457200" cy="141287"/>
          </a:xfrm>
        </p:spPr>
        <p:txBody>
          <a:bodyPr/>
          <a:lstStyle>
            <a:lvl1pPr algn="l">
              <a:lnSpc>
                <a:spcPct val="100000"/>
              </a:lnSpc>
              <a:spcBef>
                <a:spcPct val="0"/>
              </a:spcBef>
              <a:defRPr sz="800" smtClean="0">
                <a:solidFill>
                  <a:schemeClr val="accent5"/>
                </a:solidFill>
              </a:defRPr>
            </a:lvl1pPr>
          </a:lstStyle>
          <a:p>
            <a:pPr>
              <a:defRPr/>
            </a:pPr>
            <a:fld id="{DE82B305-25C3-4F1C-A94A-F5FE7798188A}" type="slidenum">
              <a:rPr lang="en-US">
                <a:solidFill>
                  <a:srgbClr val="747678"/>
                </a:solidFill>
              </a:rPr>
              <a:pPr>
                <a:defRPr/>
              </a:pPr>
              <a:t>‹#›</a:t>
            </a:fld>
            <a:endParaRPr lang="en-US" dirty="0">
              <a:solidFill>
                <a:srgbClr val="747678"/>
              </a:solidFill>
            </a:endParaRPr>
          </a:p>
        </p:txBody>
      </p:sp>
      <p:pic>
        <p:nvPicPr>
          <p:cNvPr id="7" name="Picture 6" descr="pp_directors.png"/>
          <p:cNvPicPr>
            <a:picLocks noChangeAspect="1"/>
          </p:cNvPicPr>
          <p:nvPr userDrawn="1"/>
        </p:nvPicPr>
        <p:blipFill>
          <a:blip r:embed="rId2" cstate="screen"/>
          <a:stretch>
            <a:fillRect/>
          </a:stretch>
        </p:blipFill>
        <p:spPr>
          <a:xfrm>
            <a:off x="228600" y="228600"/>
            <a:ext cx="8686800" cy="5641329"/>
          </a:xfrm>
          <a:prstGeom prst="rect">
            <a:avLst/>
          </a:prstGeom>
        </p:spPr>
      </p:pic>
      <p:pic>
        <p:nvPicPr>
          <p:cNvPr id="8" name="Picture 7" descr="AVA_log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8950" y="6193928"/>
            <a:ext cx="1225550" cy="333871"/>
          </a:xfrm>
          <a:prstGeom prst="rect">
            <a:avLst/>
          </a:prstGeom>
        </p:spPr>
      </p:pic>
      <p:sp>
        <p:nvSpPr>
          <p:cNvPr id="9" name="Rectangle 5"/>
          <p:cNvSpPr txBox="1">
            <a:spLocks noChangeArrowheads="1"/>
          </p:cNvSpPr>
          <p:nvPr userDrawn="1"/>
        </p:nvSpPr>
        <p:spPr bwMode="auto">
          <a:xfrm>
            <a:off x="4927929" y="6449398"/>
            <a:ext cx="3959225" cy="309562"/>
          </a:xfrm>
          <a:prstGeom prst="rect">
            <a:avLst/>
          </a:prstGeom>
          <a:noFill/>
          <a:ln w="9525">
            <a:noFill/>
            <a:miter lim="800000"/>
            <a:headEnd/>
            <a:tailEnd/>
          </a:ln>
          <a:effectLst/>
        </p:spPr>
        <p:txBody>
          <a:bodyPr lIns="0" tIns="0" rIns="0" bIns="0"/>
          <a:lstStyle/>
          <a:p>
            <a:pPr>
              <a:lnSpc>
                <a:spcPct val="90000"/>
              </a:lnSpc>
              <a:spcBef>
                <a:spcPct val="20000"/>
              </a:spcBef>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Bef>
                <a:spcPct val="20000"/>
              </a:spcBef>
            </a:pPr>
            <a:r>
              <a:rPr lang="en-US" sz="800" dirty="0">
                <a:solidFill>
                  <a:srgbClr val="747678"/>
                </a:solidFill>
              </a:rPr>
              <a:t>The Avanade name and logo are registered trademarks in the US and other countries.</a:t>
            </a:r>
          </a:p>
          <a:p>
            <a:pPr>
              <a:lnSpc>
                <a:spcPct val="90000"/>
              </a:lnSpc>
              <a:spcBef>
                <a:spcPct val="20000"/>
              </a:spcBef>
            </a:pPr>
            <a:endParaRPr lang="en-US" sz="800" dirty="0">
              <a:solidFill>
                <a:srgbClr val="747678"/>
              </a:solidFill>
            </a:endParaRPr>
          </a:p>
          <a:p>
            <a:pPr>
              <a:lnSpc>
                <a:spcPct val="90000"/>
              </a:lnSpc>
              <a:spcBef>
                <a:spcPct val="20000"/>
              </a:spcBef>
            </a:pPr>
            <a:endParaRPr lang="en-US" sz="800" dirty="0">
              <a:solidFill>
                <a:srgbClr val="747678"/>
              </a:solidFill>
            </a:endParaRPr>
          </a:p>
        </p:txBody>
      </p:sp>
    </p:spTree>
    <p:extLst>
      <p:ext uri="{BB962C8B-B14F-4D97-AF65-F5344CB8AC3E}">
        <p14:creationId xmlns:p14="http://schemas.microsoft.com/office/powerpoint/2010/main" val="311375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16386" name="Picture 2"/>
          <p:cNvPicPr>
            <a:picLocks noChangeAspect="1" noChangeArrowheads="1"/>
          </p:cNvPicPr>
          <p:nvPr userDrawn="1"/>
        </p:nvPicPr>
        <p:blipFill>
          <a:blip r:embed="rId3"/>
          <a:srcRect/>
          <a:stretch>
            <a:fillRect/>
          </a:stretch>
        </p:blipFill>
        <p:spPr bwMode="auto">
          <a:xfrm>
            <a:off x="0" y="-1"/>
            <a:ext cx="9144000" cy="6847301"/>
          </a:xfrm>
          <a:prstGeom prst="rect">
            <a:avLst/>
          </a:prstGeom>
          <a:noFill/>
          <a:ln w="9525">
            <a:noFill/>
            <a:miter lim="800000"/>
            <a:headEnd/>
            <a:tailEnd/>
          </a:ln>
          <a:effectLst/>
        </p:spPr>
      </p:pic>
      <p:sp>
        <p:nvSpPr>
          <p:cNvPr id="6" name="Rectangle 5"/>
          <p:cNvSpPr txBox="1">
            <a:spLocks noChangeArrowheads="1"/>
          </p:cNvSpPr>
          <p:nvPr userDrawn="1"/>
        </p:nvSpPr>
        <p:spPr bwMode="auto">
          <a:xfrm>
            <a:off x="4684715" y="6300788"/>
            <a:ext cx="3959225" cy="309563"/>
          </a:xfrm>
          <a:prstGeom prst="rect">
            <a:avLst/>
          </a:prstGeom>
          <a:noFill/>
          <a:ln w="9525">
            <a:noFill/>
            <a:miter lim="800000"/>
            <a:headEnd/>
            <a:tailEnd/>
          </a:ln>
          <a:effectLst/>
        </p:spPr>
        <p:txBody>
          <a:bodyPr lIns="0" tIns="0" rIns="0" bIns="0"/>
          <a:lstStyle/>
          <a:p>
            <a:pPr>
              <a:lnSpc>
                <a:spcPct val="90000"/>
              </a:lnSpc>
              <a:spcAft>
                <a:spcPct val="30000"/>
              </a:spcAft>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a:p>
            <a:pPr>
              <a:lnSpc>
                <a:spcPct val="90000"/>
              </a:lnSpc>
              <a:spcAft>
                <a:spcPct val="30000"/>
              </a:spcAft>
            </a:pPr>
            <a:r>
              <a:rPr lang="en-US" sz="800" dirty="0">
                <a:solidFill>
                  <a:srgbClr val="747678"/>
                </a:solidFill>
              </a:rPr>
              <a:t>The Avanade name and logo are registered trademarks in the US and other countries.</a:t>
            </a:r>
          </a:p>
          <a:p>
            <a:pPr>
              <a:lnSpc>
                <a:spcPct val="90000"/>
              </a:lnSpc>
              <a:spcAft>
                <a:spcPct val="30000"/>
              </a:spcAft>
            </a:pPr>
            <a:endParaRPr lang="en-US" sz="800" dirty="0">
              <a:solidFill>
                <a:srgbClr val="747678"/>
              </a:solidFill>
            </a:endParaRPr>
          </a:p>
          <a:p>
            <a:pPr>
              <a:lnSpc>
                <a:spcPct val="90000"/>
              </a:lnSpc>
              <a:spcAft>
                <a:spcPct val="30000"/>
              </a:spcAft>
            </a:pPr>
            <a:endParaRPr lang="en-US" sz="800" dirty="0">
              <a:solidFill>
                <a:srgbClr val="747678"/>
              </a:solidFill>
            </a:endParaRPr>
          </a:p>
        </p:txBody>
      </p:sp>
      <p:sp>
        <p:nvSpPr>
          <p:cNvPr id="8196" name="Rectangle 4"/>
          <p:cNvSpPr>
            <a:spLocks noGrp="1" noChangeArrowheads="1"/>
          </p:cNvSpPr>
          <p:nvPr>
            <p:ph type="ctrTitle"/>
          </p:nvPr>
        </p:nvSpPr>
        <p:spPr>
          <a:xfrm>
            <a:off x="682626" y="667513"/>
            <a:ext cx="7777162" cy="2522763"/>
          </a:xfrm>
        </p:spPr>
        <p:txBody>
          <a:bodyPr/>
          <a:lstStyle>
            <a:lvl1pPr>
              <a:lnSpc>
                <a:spcPct val="90000"/>
              </a:lnSpc>
              <a:defRPr sz="3600">
                <a:solidFill>
                  <a:schemeClr val="bg1"/>
                </a:solidFill>
              </a:defRPr>
            </a:lvl1pPr>
          </a:lstStyle>
          <a:p>
            <a:r>
              <a:rPr lang="en-US" smtClean="0"/>
              <a:t>Click to edit Master title style</a:t>
            </a:r>
            <a:endParaRPr lang="en-US" dirty="0"/>
          </a:p>
        </p:txBody>
      </p:sp>
      <p:sp>
        <p:nvSpPr>
          <p:cNvPr id="8197" name="Rectangle 5"/>
          <p:cNvSpPr>
            <a:spLocks noGrp="1" noChangeArrowheads="1"/>
          </p:cNvSpPr>
          <p:nvPr>
            <p:ph type="subTitle" idx="1"/>
          </p:nvPr>
        </p:nvSpPr>
        <p:spPr>
          <a:xfrm>
            <a:off x="682625" y="3711575"/>
            <a:ext cx="3771900" cy="1041048"/>
          </a:xfrm>
        </p:spPr>
        <p:txBody>
          <a:bodyPr/>
          <a:lstStyle>
            <a:lvl1pPr marL="0" indent="0">
              <a:lnSpc>
                <a:spcPct val="110000"/>
              </a:lnSpc>
              <a:spcBef>
                <a:spcPts val="110"/>
              </a:spcBef>
              <a:buFontTx/>
              <a:buNone/>
              <a:defRPr sz="2000" b="0">
                <a:solidFill>
                  <a:srgbClr val="595959"/>
                </a:solidFill>
              </a:defRPr>
            </a:lvl1pPr>
          </a:lstStyle>
          <a:p>
            <a:r>
              <a:rPr lang="en-US" smtClean="0"/>
              <a:t>Click to edit Master subtitle style</a:t>
            </a:r>
            <a:endParaRPr lang="en-US" dirty="0"/>
          </a:p>
        </p:txBody>
      </p:sp>
      <p:sp>
        <p:nvSpPr>
          <p:cNvPr id="13" name="Text Placeholder 12"/>
          <p:cNvSpPr>
            <a:spLocks noGrp="1"/>
          </p:cNvSpPr>
          <p:nvPr>
            <p:ph type="body" sz="quarter" idx="10"/>
          </p:nvPr>
        </p:nvSpPr>
        <p:spPr>
          <a:xfrm>
            <a:off x="682625" y="4798131"/>
            <a:ext cx="3776486" cy="586669"/>
          </a:xfrm>
        </p:spPr>
        <p:txBody>
          <a:bodyPr/>
          <a:lstStyle>
            <a:lvl1pPr>
              <a:buNone/>
              <a:defRPr sz="1800">
                <a:solidFill>
                  <a:srgbClr val="595959"/>
                </a:solidFill>
              </a:defRPr>
            </a:lvl1pPr>
          </a:lstStyle>
          <a:p>
            <a:pPr lvl="0"/>
            <a:r>
              <a:rPr lang="en-US" smtClean="0"/>
              <a:t>Click to edit Master text styles</a:t>
            </a:r>
          </a:p>
        </p:txBody>
      </p:sp>
      <p:pic>
        <p:nvPicPr>
          <p:cNvPr id="9" name="Picture 8" descr="ava_tag_color_rgb_HI_RES.png"/>
          <p:cNvPicPr>
            <a:picLocks noChangeAspect="1"/>
          </p:cNvPicPr>
          <p:nvPr userDrawn="1"/>
        </p:nvPicPr>
        <p:blipFill>
          <a:blip r:embed="rId4"/>
          <a:stretch>
            <a:fillRect/>
          </a:stretch>
        </p:blipFill>
        <p:spPr>
          <a:xfrm>
            <a:off x="682625" y="6194833"/>
            <a:ext cx="1248218" cy="340631"/>
          </a:xfrm>
          <a:prstGeom prst="rect">
            <a:avLst/>
          </a:prstGeom>
        </p:spPr>
      </p:pic>
      <p:sp>
        <p:nvSpPr>
          <p:cNvPr id="8" name="Slide Number Placeholder 6"/>
          <p:cNvSpPr>
            <a:spLocks noGrp="1" noChangeArrowheads="1"/>
          </p:cNvSpPr>
          <p:nvPr>
            <p:ph type="sldNum" sz="quarter" idx="11"/>
          </p:nvPr>
        </p:nvSpPr>
        <p:spPr>
          <a:xfrm>
            <a:off x="8686800" y="6303965"/>
            <a:ext cx="457200" cy="141287"/>
          </a:xfrm>
        </p:spPr>
        <p:txBody>
          <a:bodyPr/>
          <a:lstStyle>
            <a:lvl1pPr>
              <a:defRPr/>
            </a:lvl1pPr>
          </a:lstStyle>
          <a:p>
            <a:fld id="{5FF2E63E-D57D-4EFD-8380-089500058C9E}" type="slidenum">
              <a:rPr lang="en-US"/>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_orange box">
    <p:spTree>
      <p:nvGrpSpPr>
        <p:cNvPr id="1" name=""/>
        <p:cNvGrpSpPr/>
        <p:nvPr/>
      </p:nvGrpSpPr>
      <p:grpSpPr>
        <a:xfrm>
          <a:off x="0" y="0"/>
          <a:ext cx="0" cy="0"/>
          <a:chOff x="0" y="0"/>
          <a:chExt cx="0" cy="0"/>
        </a:xfrm>
      </p:grpSpPr>
      <p:pic>
        <p:nvPicPr>
          <p:cNvPr id="17411" name="Picture 3"/>
          <p:cNvPicPr>
            <a:picLocks noChangeAspect="1" noChangeArrowheads="1"/>
          </p:cNvPicPr>
          <p:nvPr userDrawn="1"/>
        </p:nvPicPr>
        <p:blipFill>
          <a:blip r:embed="rId2"/>
          <a:srcRect/>
          <a:stretch>
            <a:fillRect/>
          </a:stretch>
        </p:blipFill>
        <p:spPr bwMode="auto">
          <a:xfrm>
            <a:off x="2" y="-2001"/>
            <a:ext cx="9144001" cy="6847301"/>
          </a:xfrm>
          <a:prstGeom prst="rect">
            <a:avLst/>
          </a:prstGeom>
          <a:noFill/>
          <a:ln w="9525">
            <a:noFill/>
            <a:miter lim="800000"/>
            <a:headEnd/>
            <a:tailEnd/>
          </a:ln>
          <a:effectLst/>
        </p:spPr>
      </p:pic>
      <p:pic>
        <p:nvPicPr>
          <p:cNvPr id="10" name="Picture 9" descr="ava_tag_color_rgb_HI_RES.png"/>
          <p:cNvPicPr>
            <a:picLocks noChangeAspect="1"/>
          </p:cNvPicPr>
          <p:nvPr userDrawn="1"/>
        </p:nvPicPr>
        <p:blipFill>
          <a:blip r:embed="rId3"/>
          <a:stretch>
            <a:fillRect/>
          </a:stretch>
        </p:blipFill>
        <p:spPr>
          <a:xfrm>
            <a:off x="682625" y="6194833"/>
            <a:ext cx="1248218" cy="340631"/>
          </a:xfrm>
          <a:prstGeom prst="rect">
            <a:avLst/>
          </a:prstGeom>
        </p:spPr>
      </p:pic>
      <p:sp>
        <p:nvSpPr>
          <p:cNvPr id="4" name="Rectangle 5"/>
          <p:cNvSpPr txBox="1">
            <a:spLocks noChangeArrowheads="1"/>
          </p:cNvSpPr>
          <p:nvPr userDrawn="1"/>
        </p:nvSpPr>
        <p:spPr bwMode="auto">
          <a:xfrm>
            <a:off x="4684713" y="6300788"/>
            <a:ext cx="2755900" cy="309563"/>
          </a:xfrm>
          <a:prstGeom prst="rect">
            <a:avLst/>
          </a:prstGeom>
          <a:noFill/>
          <a:ln w="9525">
            <a:noFill/>
            <a:miter lim="800000"/>
            <a:headEnd/>
            <a:tailEnd/>
          </a:ln>
          <a:effectLst/>
        </p:spPr>
        <p:txBody>
          <a:bodyPr lIns="0" tIns="0" rIns="0" bIns="0"/>
          <a:lstStyle/>
          <a:p>
            <a:pPr>
              <a:lnSpc>
                <a:spcPct val="90000"/>
              </a:lnSpc>
              <a:spcAft>
                <a:spcPct val="30000"/>
              </a:spcAft>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p:txBody>
      </p:sp>
      <p:sp>
        <p:nvSpPr>
          <p:cNvPr id="8196" name="Rectangle 4"/>
          <p:cNvSpPr>
            <a:spLocks noGrp="1" noChangeArrowheads="1"/>
          </p:cNvSpPr>
          <p:nvPr>
            <p:ph type="ctrTitle"/>
          </p:nvPr>
        </p:nvSpPr>
        <p:spPr>
          <a:xfrm>
            <a:off x="682627" y="666752"/>
            <a:ext cx="7777163" cy="4819649"/>
          </a:xfrm>
        </p:spPr>
        <p:txBody>
          <a:bodyPr/>
          <a:lstStyle>
            <a:lvl1pPr>
              <a:lnSpc>
                <a:spcPct val="90000"/>
              </a:lnSpc>
              <a:defRPr sz="3200">
                <a:solidFill>
                  <a:srgbClr val="F86B16"/>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5"/>
            <a:ext cx="457200" cy="141287"/>
          </a:xfrm>
        </p:spPr>
        <p:txBody>
          <a:bodyPr/>
          <a:lstStyle>
            <a:lvl1pPr>
              <a:defRPr/>
            </a:lvl1pPr>
          </a:lstStyle>
          <a:p>
            <a:fld id="{5FF2E63E-D57D-4EFD-8380-089500058C9E}"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_orange solid box">
    <p:spTree>
      <p:nvGrpSpPr>
        <p:cNvPr id="1" name=""/>
        <p:cNvGrpSpPr/>
        <p:nvPr/>
      </p:nvGrpSpPr>
      <p:grpSpPr>
        <a:xfrm>
          <a:off x="0" y="0"/>
          <a:ext cx="0" cy="0"/>
          <a:chOff x="0" y="0"/>
          <a:chExt cx="0" cy="0"/>
        </a:xfrm>
      </p:grpSpPr>
      <p:pic>
        <p:nvPicPr>
          <p:cNvPr id="18437" name="Picture 5"/>
          <p:cNvPicPr>
            <a:picLocks noChangeAspect="1" noChangeArrowheads="1"/>
          </p:cNvPicPr>
          <p:nvPr userDrawn="1"/>
        </p:nvPicPr>
        <p:blipFill>
          <a:blip r:embed="rId2"/>
          <a:srcRect/>
          <a:stretch>
            <a:fillRect/>
          </a:stretch>
        </p:blipFill>
        <p:spPr bwMode="auto">
          <a:xfrm>
            <a:off x="0" y="-1"/>
            <a:ext cx="9144000" cy="6847301"/>
          </a:xfrm>
          <a:prstGeom prst="rect">
            <a:avLst/>
          </a:prstGeom>
          <a:noFill/>
          <a:ln w="9525">
            <a:noFill/>
            <a:miter lim="800000"/>
            <a:headEnd/>
            <a:tailEnd/>
          </a:ln>
          <a:effectLst/>
        </p:spPr>
      </p:pic>
      <p:sp>
        <p:nvSpPr>
          <p:cNvPr id="4" name="Rectangle 5"/>
          <p:cNvSpPr txBox="1">
            <a:spLocks noChangeArrowheads="1"/>
          </p:cNvSpPr>
          <p:nvPr userDrawn="1"/>
        </p:nvSpPr>
        <p:spPr bwMode="auto">
          <a:xfrm>
            <a:off x="4684713" y="6300788"/>
            <a:ext cx="2755900" cy="309563"/>
          </a:xfrm>
          <a:prstGeom prst="rect">
            <a:avLst/>
          </a:prstGeom>
          <a:noFill/>
          <a:ln w="9525">
            <a:noFill/>
            <a:miter lim="800000"/>
            <a:headEnd/>
            <a:tailEnd/>
          </a:ln>
          <a:effectLst/>
        </p:spPr>
        <p:txBody>
          <a:bodyPr lIns="0" tIns="0" rIns="0" bIns="0"/>
          <a:lstStyle/>
          <a:p>
            <a:pPr>
              <a:lnSpc>
                <a:spcPct val="90000"/>
              </a:lnSpc>
              <a:spcAft>
                <a:spcPct val="30000"/>
              </a:spcAft>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p:txBody>
      </p:sp>
      <p:sp>
        <p:nvSpPr>
          <p:cNvPr id="8196" name="Rectangle 4"/>
          <p:cNvSpPr>
            <a:spLocks noGrp="1" noChangeArrowheads="1"/>
          </p:cNvSpPr>
          <p:nvPr>
            <p:ph type="ctrTitle"/>
          </p:nvPr>
        </p:nvSpPr>
        <p:spPr>
          <a:xfrm>
            <a:off x="506415" y="454922"/>
            <a:ext cx="8137525" cy="1340543"/>
          </a:xfrm>
        </p:spPr>
        <p:txBody>
          <a:bodyPr/>
          <a:lstStyle>
            <a:lvl1pPr>
              <a:lnSpc>
                <a:spcPct val="90000"/>
              </a:lnSpc>
              <a:defRPr sz="3200">
                <a:solidFill>
                  <a:schemeClr val="bg1"/>
                </a:solidFill>
              </a:defRPr>
            </a:lvl1pPr>
          </a:lstStyle>
          <a:p>
            <a:r>
              <a:rPr lang="en-US" smtClean="0"/>
              <a:t>Click to edit Master title style</a:t>
            </a:r>
            <a:endParaRPr lang="en-US" dirty="0"/>
          </a:p>
        </p:txBody>
      </p:sp>
      <p:sp>
        <p:nvSpPr>
          <p:cNvPr id="6" name="Slide Number Placeholder 6"/>
          <p:cNvSpPr>
            <a:spLocks noGrp="1" noChangeArrowheads="1"/>
          </p:cNvSpPr>
          <p:nvPr>
            <p:ph type="sldNum" sz="quarter" idx="10"/>
          </p:nvPr>
        </p:nvSpPr>
        <p:spPr>
          <a:xfrm>
            <a:off x="8686800" y="6303965"/>
            <a:ext cx="457200" cy="141287"/>
          </a:xfrm>
        </p:spPr>
        <p:txBody>
          <a:bodyPr/>
          <a:lstStyle>
            <a:lvl1pPr>
              <a:defRPr/>
            </a:lvl1pPr>
          </a:lstStyle>
          <a:p>
            <a:fld id="{463CA63D-5EBE-4B6E-8393-19BF7DCBB872}" type="slidenum">
              <a:rPr lang="en-US"/>
              <a:pPr/>
              <a:t>‹#›</a:t>
            </a:fld>
            <a:endParaRPr lang="en-US"/>
          </a:p>
        </p:txBody>
      </p:sp>
      <p:pic>
        <p:nvPicPr>
          <p:cNvPr id="11" name="Picture 10" descr="ava_tag_color_rgb_HI_RES.png"/>
          <p:cNvPicPr>
            <a:picLocks noChangeAspect="1"/>
          </p:cNvPicPr>
          <p:nvPr userDrawn="1"/>
        </p:nvPicPr>
        <p:blipFill>
          <a:blip r:embed="rId3"/>
          <a:stretch>
            <a:fillRect/>
          </a:stretch>
        </p:blipFill>
        <p:spPr>
          <a:xfrm>
            <a:off x="682625" y="6194833"/>
            <a:ext cx="1248218" cy="34063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6415" y="301752"/>
            <a:ext cx="8137525" cy="914400"/>
          </a:xfrm>
        </p:spPr>
        <p:txBody>
          <a:bodyPr/>
          <a:lstStyle>
            <a:lvl1pPr>
              <a:defRPr>
                <a:solidFill>
                  <a:srgbClr val="F86B1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06415" y="1460502"/>
            <a:ext cx="8137525" cy="4422775"/>
          </a:xfrm>
        </p:spPr>
        <p:txBody>
          <a:bodyPr/>
          <a:lstStyle>
            <a:lvl1pPr>
              <a:spcAft>
                <a:spcPts val="200"/>
              </a:spcAft>
              <a:defRPr/>
            </a:lvl1pPr>
            <a:lvl2pPr>
              <a:spcAft>
                <a:spcPts val="300"/>
              </a:spcAft>
              <a:defRPr/>
            </a:lvl2pPr>
            <a:lvl3pPr>
              <a:spcAft>
                <a:spcPts val="300"/>
              </a:spcAft>
              <a:defRPr/>
            </a:lvl3pPr>
            <a:lvl4pPr>
              <a:spcAft>
                <a:spcPts val="300"/>
              </a:spcAft>
              <a:defRPr/>
            </a:lvl4pPr>
            <a:lvl5pPr>
              <a:spcAft>
                <a:spcPts val="3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xfrm>
            <a:off x="8686800" y="6303965"/>
            <a:ext cx="457200" cy="141287"/>
          </a:xfrm>
        </p:spPr>
        <p:txBody>
          <a:bodyPr/>
          <a:lstStyle>
            <a:lvl1pPr>
              <a:defRPr/>
            </a:lvl1pPr>
          </a:lstStyle>
          <a:p>
            <a:fld id="{4A7F0E6D-4FDD-4361-99E9-1104692BDE8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86B16"/>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06413" y="1460502"/>
            <a:ext cx="3948112" cy="4422775"/>
          </a:xfrm>
        </p:spPr>
        <p:txBody>
          <a:bodyPr/>
          <a:lstStyle>
            <a:lvl1pPr>
              <a:defRPr sz="2200">
                <a:solidFill>
                  <a:schemeClr val="tx1">
                    <a:lumMod val="65000"/>
                    <a:lumOff val="35000"/>
                  </a:schemeClr>
                </a:solidFill>
              </a:defRPr>
            </a:lvl1pPr>
            <a:lvl2pPr>
              <a:defRPr sz="2000">
                <a:solidFill>
                  <a:schemeClr val="tx1">
                    <a:lumMod val="65000"/>
                    <a:lumOff val="35000"/>
                  </a:schemeClr>
                </a:solidFill>
              </a:defRPr>
            </a:lvl2pPr>
            <a:lvl3pPr>
              <a:defRPr sz="1800">
                <a:solidFill>
                  <a:schemeClr val="tx1">
                    <a:lumMod val="65000"/>
                    <a:lumOff val="35000"/>
                  </a:schemeClr>
                </a:solidFill>
              </a:defRPr>
            </a:lvl3pPr>
            <a:lvl4pPr>
              <a:defRPr sz="1600">
                <a:solidFill>
                  <a:schemeClr val="tx1">
                    <a:lumMod val="65000"/>
                    <a:lumOff val="35000"/>
                  </a:schemeClr>
                </a:solidFill>
              </a:defRPr>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84715" y="1460501"/>
            <a:ext cx="3959225" cy="4441825"/>
          </a:xfrm>
        </p:spPr>
        <p:txBody>
          <a:bodyPr/>
          <a:lstStyle>
            <a:lvl1pPr>
              <a:defRPr sz="2200">
                <a:solidFill>
                  <a:srgbClr val="595959"/>
                </a:solidFill>
              </a:defRPr>
            </a:lvl1pPr>
            <a:lvl2pPr>
              <a:defRPr sz="2000">
                <a:solidFill>
                  <a:srgbClr val="595959"/>
                </a:solidFill>
              </a:defRPr>
            </a:lvl2pPr>
            <a:lvl3pPr>
              <a:defRPr sz="1800">
                <a:solidFill>
                  <a:srgbClr val="595959"/>
                </a:solidFill>
              </a:defRPr>
            </a:lvl3pPr>
            <a:lvl4pPr>
              <a:defRPr sz="1600">
                <a:solidFill>
                  <a:srgbClr val="595959"/>
                </a:solidFill>
              </a:defRPr>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6"/>
          <p:cNvSpPr>
            <a:spLocks noGrp="1" noChangeArrowheads="1"/>
          </p:cNvSpPr>
          <p:nvPr>
            <p:ph type="sldNum" sz="quarter" idx="10"/>
          </p:nvPr>
        </p:nvSpPr>
        <p:spPr>
          <a:xfrm>
            <a:off x="8686800" y="6303965"/>
            <a:ext cx="457200" cy="123825"/>
          </a:xfrm>
        </p:spPr>
        <p:txBody>
          <a:bodyPr/>
          <a:lstStyle>
            <a:lvl1pPr>
              <a:defRPr/>
            </a:lvl1pPr>
          </a:lstStyle>
          <a:p>
            <a:fld id="{873335F2-6E0F-4A88-8EE5-19F1DC0706D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86B16"/>
                </a:solidFill>
              </a:defRPr>
            </a:lvl1pPr>
          </a:lstStyle>
          <a:p>
            <a:r>
              <a:rPr lang="en-US" smtClean="0"/>
              <a:t>Click to edit Master title style</a:t>
            </a:r>
            <a:endParaRPr lang="en-US" dirty="0"/>
          </a:p>
        </p:txBody>
      </p:sp>
      <p:sp>
        <p:nvSpPr>
          <p:cNvPr id="3" name="Rectangle 6"/>
          <p:cNvSpPr>
            <a:spLocks noGrp="1" noChangeArrowheads="1"/>
          </p:cNvSpPr>
          <p:nvPr>
            <p:ph type="sldNum" sz="quarter" idx="10"/>
          </p:nvPr>
        </p:nvSpPr>
        <p:spPr>
          <a:xfrm>
            <a:off x="8686800" y="6303965"/>
            <a:ext cx="457200" cy="141287"/>
          </a:xfrm>
        </p:spPr>
        <p:txBody>
          <a:bodyPr/>
          <a:lstStyle>
            <a:lvl1pPr>
              <a:defRPr/>
            </a:lvl1pPr>
          </a:lstStyle>
          <a:p>
            <a:fld id="{A75EB7FA-B9D8-4A5E-990F-BCC7C2E197E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686800" y="6303965"/>
            <a:ext cx="457200" cy="141287"/>
          </a:xfrm>
        </p:spPr>
        <p:txBody>
          <a:bodyPr/>
          <a:lstStyle>
            <a:lvl1pPr>
              <a:defRPr/>
            </a:lvl1pPr>
          </a:lstStyle>
          <a:p>
            <a:fld id="{4C02C0B3-1D56-48F6-9F1C-12FBF4A04AB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defRPr>
                <a:solidFill>
                  <a:srgbClr val="F86B1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7D95C060-27B3-A245-B3CA-254C43424D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6415" y="301625"/>
            <a:ext cx="8137525" cy="914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a:t>
            </a:r>
            <a:br>
              <a:rPr lang="en-US" dirty="0" smtClean="0"/>
            </a:br>
            <a:r>
              <a:rPr lang="en-US" dirty="0" smtClean="0"/>
              <a:t>Master title style</a:t>
            </a:r>
          </a:p>
        </p:txBody>
      </p:sp>
      <p:sp>
        <p:nvSpPr>
          <p:cNvPr id="1027" name="Rectangle 3"/>
          <p:cNvSpPr>
            <a:spLocks noGrp="1" noChangeArrowheads="1"/>
          </p:cNvSpPr>
          <p:nvPr>
            <p:ph type="body" idx="1"/>
          </p:nvPr>
        </p:nvSpPr>
        <p:spPr bwMode="auto">
          <a:xfrm>
            <a:off x="506415" y="1460501"/>
            <a:ext cx="8137525" cy="44418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0" name="Rectangle 6"/>
          <p:cNvSpPr>
            <a:spLocks noGrp="1" noChangeArrowheads="1"/>
          </p:cNvSpPr>
          <p:nvPr>
            <p:ph type="sldNum" sz="quarter" idx="4"/>
          </p:nvPr>
        </p:nvSpPr>
        <p:spPr bwMode="auto">
          <a:xfrm>
            <a:off x="8643938" y="6303965"/>
            <a:ext cx="500062" cy="141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nSpc>
                <a:spcPct val="90000"/>
              </a:lnSpc>
              <a:spcAft>
                <a:spcPct val="30000"/>
              </a:spcAft>
              <a:defRPr sz="800">
                <a:solidFill>
                  <a:srgbClr val="747678"/>
                </a:solidFill>
              </a:defRPr>
            </a:lvl1pPr>
          </a:lstStyle>
          <a:p>
            <a:fld id="{04C8A47B-212F-478E-912B-7F15ABA20E0B}" type="slidenum">
              <a:rPr lang="en-US"/>
              <a:pPr/>
              <a:t>‹#›</a:t>
            </a:fld>
            <a:endParaRPr lang="en-US"/>
          </a:p>
        </p:txBody>
      </p:sp>
      <p:sp>
        <p:nvSpPr>
          <p:cNvPr id="9" name="Rectangle 5"/>
          <p:cNvSpPr txBox="1">
            <a:spLocks noChangeArrowheads="1"/>
          </p:cNvSpPr>
          <p:nvPr/>
        </p:nvSpPr>
        <p:spPr bwMode="auto">
          <a:xfrm>
            <a:off x="4684713" y="6303963"/>
            <a:ext cx="2755900" cy="309563"/>
          </a:xfrm>
          <a:prstGeom prst="rect">
            <a:avLst/>
          </a:prstGeom>
          <a:noFill/>
          <a:ln w="9525">
            <a:noFill/>
            <a:miter lim="800000"/>
            <a:headEnd/>
            <a:tailEnd/>
          </a:ln>
          <a:effectLst/>
        </p:spPr>
        <p:txBody>
          <a:bodyPr lIns="0" tIns="0" rIns="0" bIns="0"/>
          <a:lstStyle/>
          <a:p>
            <a:pPr>
              <a:lnSpc>
                <a:spcPct val="90000"/>
              </a:lnSpc>
              <a:spcAft>
                <a:spcPct val="30000"/>
              </a:spcAft>
            </a:pPr>
            <a:r>
              <a:rPr lang="en-US" sz="800" dirty="0">
                <a:solidFill>
                  <a:srgbClr val="747678"/>
                </a:solidFill>
              </a:rPr>
              <a:t>© Copyright </a:t>
            </a:r>
            <a:r>
              <a:rPr lang="en-US" sz="800" dirty="0" smtClean="0">
                <a:solidFill>
                  <a:srgbClr val="747678"/>
                </a:solidFill>
              </a:rPr>
              <a:t>2012 </a:t>
            </a:r>
            <a:r>
              <a:rPr lang="en-US" sz="800" dirty="0">
                <a:solidFill>
                  <a:srgbClr val="747678"/>
                </a:solidFill>
              </a:rPr>
              <a:t>Avanade Inc. All Rights Reserved.</a:t>
            </a:r>
          </a:p>
        </p:txBody>
      </p:sp>
      <p:pic>
        <p:nvPicPr>
          <p:cNvPr id="11" name="Picture 10" descr="ava_tag_color_rgb_HI_RES.png"/>
          <p:cNvPicPr>
            <a:picLocks noChangeAspect="1"/>
          </p:cNvPicPr>
          <p:nvPr/>
        </p:nvPicPr>
        <p:blipFill>
          <a:blip r:embed="rId16"/>
          <a:stretch>
            <a:fillRect/>
          </a:stretch>
        </p:blipFill>
        <p:spPr>
          <a:xfrm>
            <a:off x="682625" y="6194833"/>
            <a:ext cx="1248218" cy="34063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9" r:id="rId2"/>
    <p:sldLayoutId id="2147483662" r:id="rId3"/>
    <p:sldLayoutId id="2147483663" r:id="rId4"/>
    <p:sldLayoutId id="2147483664" r:id="rId5"/>
    <p:sldLayoutId id="2147483665" r:id="rId6"/>
    <p:sldLayoutId id="2147483666" r:id="rId7"/>
    <p:sldLayoutId id="2147483667" r:id="rId8"/>
    <p:sldLayoutId id="2147483668" r:id="rId9"/>
    <p:sldLayoutId id="2147483671" r:id="rId10"/>
    <p:sldLayoutId id="2147483682" r:id="rId11"/>
    <p:sldLayoutId id="2147483683" r:id="rId12"/>
    <p:sldLayoutId id="2147483684" r:id="rId13"/>
    <p:sldLayoutId id="2147483685" r:id="rId14"/>
  </p:sldLayoutIdLst>
  <p:hf hdr="0" ftr="0" dt="0"/>
  <p:txStyles>
    <p:titleStyle>
      <a:lvl1pPr algn="l" rtl="0" eaLnBrk="1" fontAlgn="base" hangingPunct="1">
        <a:lnSpc>
          <a:spcPct val="90000"/>
        </a:lnSpc>
        <a:spcBef>
          <a:spcPct val="0"/>
        </a:spcBef>
        <a:spcAft>
          <a:spcPct val="30000"/>
        </a:spcAft>
        <a:defRPr sz="3200">
          <a:solidFill>
            <a:srgbClr val="F86B16"/>
          </a:solidFill>
          <a:latin typeface="+mj-lt"/>
          <a:ea typeface="+mj-ea"/>
          <a:cs typeface="+mj-cs"/>
        </a:defRPr>
      </a:lvl1pPr>
      <a:lvl2pPr algn="l" rtl="0" eaLnBrk="1" fontAlgn="base" hangingPunct="1">
        <a:lnSpc>
          <a:spcPct val="90000"/>
        </a:lnSpc>
        <a:spcBef>
          <a:spcPct val="0"/>
        </a:spcBef>
        <a:spcAft>
          <a:spcPct val="30000"/>
        </a:spcAft>
        <a:defRPr sz="3200">
          <a:solidFill>
            <a:schemeClr val="tx2"/>
          </a:solidFill>
          <a:latin typeface="Arial" charset="0"/>
        </a:defRPr>
      </a:lvl2pPr>
      <a:lvl3pPr algn="l" rtl="0" eaLnBrk="1" fontAlgn="base" hangingPunct="1">
        <a:lnSpc>
          <a:spcPct val="90000"/>
        </a:lnSpc>
        <a:spcBef>
          <a:spcPct val="0"/>
        </a:spcBef>
        <a:spcAft>
          <a:spcPct val="30000"/>
        </a:spcAft>
        <a:defRPr sz="3200">
          <a:solidFill>
            <a:schemeClr val="tx2"/>
          </a:solidFill>
          <a:latin typeface="Arial" charset="0"/>
        </a:defRPr>
      </a:lvl3pPr>
      <a:lvl4pPr algn="l" rtl="0" eaLnBrk="1" fontAlgn="base" hangingPunct="1">
        <a:lnSpc>
          <a:spcPct val="90000"/>
        </a:lnSpc>
        <a:spcBef>
          <a:spcPct val="0"/>
        </a:spcBef>
        <a:spcAft>
          <a:spcPct val="30000"/>
        </a:spcAft>
        <a:defRPr sz="3200">
          <a:solidFill>
            <a:schemeClr val="tx2"/>
          </a:solidFill>
          <a:latin typeface="Arial" charset="0"/>
        </a:defRPr>
      </a:lvl4pPr>
      <a:lvl5pPr algn="l" rtl="0" eaLnBrk="1" fontAlgn="base" hangingPunct="1">
        <a:lnSpc>
          <a:spcPct val="90000"/>
        </a:lnSpc>
        <a:spcBef>
          <a:spcPct val="0"/>
        </a:spcBef>
        <a:spcAft>
          <a:spcPct val="30000"/>
        </a:spcAft>
        <a:defRPr sz="3200">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174625" indent="-174625" algn="l" rtl="0" eaLnBrk="1" fontAlgn="base" hangingPunct="1">
        <a:lnSpc>
          <a:spcPct val="90000"/>
        </a:lnSpc>
        <a:spcBef>
          <a:spcPct val="0"/>
        </a:spcBef>
        <a:spcAft>
          <a:spcPct val="30000"/>
        </a:spcAft>
        <a:buChar char="•"/>
        <a:defRPr sz="2400">
          <a:solidFill>
            <a:schemeClr val="tx1">
              <a:lumMod val="65000"/>
              <a:lumOff val="35000"/>
            </a:schemeClr>
          </a:solidFill>
          <a:latin typeface="+mn-lt"/>
          <a:ea typeface="+mn-ea"/>
          <a:cs typeface="+mn-cs"/>
        </a:defRPr>
      </a:lvl1pPr>
      <a:lvl2pPr marL="423863" indent="-206375" algn="l" rtl="0" eaLnBrk="1" fontAlgn="base" hangingPunct="1">
        <a:lnSpc>
          <a:spcPct val="90000"/>
        </a:lnSpc>
        <a:spcBef>
          <a:spcPct val="0"/>
        </a:spcBef>
        <a:spcAft>
          <a:spcPct val="30000"/>
        </a:spcAft>
        <a:buFont typeface="Arial" charset="0"/>
        <a:buChar char="–"/>
        <a:defRPr sz="2200">
          <a:solidFill>
            <a:schemeClr val="tx1">
              <a:lumMod val="65000"/>
              <a:lumOff val="35000"/>
            </a:schemeClr>
          </a:solidFill>
          <a:latin typeface="+mn-lt"/>
        </a:defRPr>
      </a:lvl2pPr>
      <a:lvl3pPr marL="652463" indent="-195263" algn="l" rtl="0" eaLnBrk="1" fontAlgn="base" hangingPunct="1">
        <a:lnSpc>
          <a:spcPct val="90000"/>
        </a:lnSpc>
        <a:spcBef>
          <a:spcPct val="0"/>
        </a:spcBef>
        <a:spcAft>
          <a:spcPct val="30000"/>
        </a:spcAft>
        <a:buFont typeface="Wingdings" pitchFamily="2" charset="2"/>
        <a:buChar char="§"/>
        <a:defRPr sz="2000">
          <a:solidFill>
            <a:schemeClr val="tx1">
              <a:lumMod val="65000"/>
              <a:lumOff val="35000"/>
            </a:schemeClr>
          </a:solidFill>
          <a:latin typeface="+mn-lt"/>
        </a:defRPr>
      </a:lvl3pPr>
      <a:lvl4pPr marL="881063" indent="-195263" algn="l" rtl="0" eaLnBrk="1" fontAlgn="base" hangingPunct="1">
        <a:lnSpc>
          <a:spcPct val="90000"/>
        </a:lnSpc>
        <a:spcBef>
          <a:spcPct val="0"/>
        </a:spcBef>
        <a:spcAft>
          <a:spcPct val="30000"/>
        </a:spcAft>
        <a:buFont typeface="Arial" charset="0"/>
        <a:buChar char="–"/>
        <a:defRPr sz="2000">
          <a:solidFill>
            <a:schemeClr val="tx1">
              <a:lumMod val="65000"/>
              <a:lumOff val="35000"/>
            </a:schemeClr>
          </a:solidFill>
          <a:latin typeface="+mn-lt"/>
        </a:defRPr>
      </a:lvl4pPr>
      <a:lvl5pPr marL="1089025" indent="-174625" algn="l" rtl="0" eaLnBrk="1" fontAlgn="base" hangingPunct="1">
        <a:lnSpc>
          <a:spcPct val="90000"/>
        </a:lnSpc>
        <a:spcBef>
          <a:spcPct val="0"/>
        </a:spcBef>
        <a:spcAft>
          <a:spcPct val="30000"/>
        </a:spcAft>
        <a:buFont typeface="Arial"/>
        <a:buChar char="•"/>
        <a:defRPr sz="1600">
          <a:solidFill>
            <a:schemeClr val="tx1">
              <a:lumMod val="65000"/>
              <a:lumOff val="35000"/>
            </a:schemeClr>
          </a:solidFill>
          <a:latin typeface="+mn-lt"/>
        </a:defRPr>
      </a:lvl5pPr>
      <a:lvl6pPr marL="15462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6pPr>
      <a:lvl7pPr marL="20034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7pPr>
      <a:lvl8pPr marL="24606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8pPr>
      <a:lvl9pPr marL="29178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hyperlink" Target="http://www.georgemk.com/2009/12/t4-template-reference-to-frequently.html" TargetMode="Externa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hyperlink" Target="http://visualstudiogallery.msdn.microsoft.com/85ad2ebb-a515-4aaf-a6f0-ffdf75db5f12" TargetMode="Externa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hyperlink" Target="http://t4-editor.tangible-engineering.com/T4-Editor-Visual-T4-Editing.html" TargetMode="External"/><Relationship Id="rId2" Type="http://schemas.openxmlformats.org/officeDocument/2006/relationships/slideLayout" Target="../slideLayouts/slideLayout5.xml"/><Relationship Id="rId1" Type="http://schemas.openxmlformats.org/officeDocument/2006/relationships/tags" Target="../tags/tag32.xml"/><Relationship Id="rId4" Type="http://schemas.openxmlformats.org/officeDocument/2006/relationships/hyperlink" Target="http://www.codeplex.com/t4toolbox" TargetMode="Externa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2"/>
          </p:nvPr>
        </p:nvSpPr>
        <p:spPr/>
        <p:txBody>
          <a:bodyPr/>
          <a:lstStyle/>
          <a:p>
            <a:r>
              <a:rPr lang="en-US" dirty="0" smtClean="0">
                <a:solidFill>
                  <a:schemeClr val="accent5">
                    <a:lumMod val="50000"/>
                  </a:schemeClr>
                </a:solidFill>
              </a:rPr>
              <a:t>Daan Jonkers</a:t>
            </a:r>
            <a:endParaRPr lang="en-US" dirty="0">
              <a:solidFill>
                <a:schemeClr val="accent5">
                  <a:lumMod val="50000"/>
                </a:schemeClr>
              </a:solidFill>
            </a:endParaRPr>
          </a:p>
        </p:txBody>
      </p:sp>
      <p:sp>
        <p:nvSpPr>
          <p:cNvPr id="5" name="Content Placeholder 4"/>
          <p:cNvSpPr>
            <a:spLocks noGrp="1"/>
          </p:cNvSpPr>
          <p:nvPr>
            <p:ph sz="quarter" idx="13"/>
          </p:nvPr>
        </p:nvSpPr>
        <p:spPr/>
        <p:txBody>
          <a:bodyPr/>
          <a:lstStyle/>
          <a:p>
            <a:endParaRPr lang="en-US" dirty="0">
              <a:solidFill>
                <a:schemeClr val="accent5">
                  <a:lumMod val="50000"/>
                </a:schemeClr>
              </a:solidFill>
            </a:endParaRPr>
          </a:p>
        </p:txBody>
      </p:sp>
      <p:sp>
        <p:nvSpPr>
          <p:cNvPr id="10" name="Content Placeholder 9"/>
          <p:cNvSpPr>
            <a:spLocks noGrp="1"/>
          </p:cNvSpPr>
          <p:nvPr>
            <p:ph sz="quarter" idx="14"/>
          </p:nvPr>
        </p:nvSpPr>
        <p:spPr/>
        <p:txBody>
          <a:bodyPr/>
          <a:lstStyle/>
          <a:p>
            <a:r>
              <a:rPr lang="en-US" dirty="0" smtClean="0">
                <a:solidFill>
                  <a:schemeClr val="accent5">
                    <a:lumMod val="50000"/>
                  </a:schemeClr>
                </a:solidFill>
              </a:rPr>
              <a:t>Generate code</a:t>
            </a:r>
            <a:endParaRPr lang="en-US" dirty="0">
              <a:solidFill>
                <a:schemeClr val="accent5">
                  <a:lumMod val="50000"/>
                </a:schemeClr>
              </a:solidFill>
            </a:endParaRPr>
          </a:p>
        </p:txBody>
      </p:sp>
      <p:sp>
        <p:nvSpPr>
          <p:cNvPr id="11" name="Content Placeholder 10"/>
          <p:cNvSpPr>
            <a:spLocks noGrp="1"/>
          </p:cNvSpPr>
          <p:nvPr>
            <p:ph sz="quarter" idx="15"/>
          </p:nvPr>
        </p:nvSpPr>
        <p:spPr/>
        <p:txBody>
          <a:bodyPr/>
          <a:lstStyle/>
          <a:p>
            <a:r>
              <a:rPr lang="en-US" dirty="0" smtClean="0"/>
              <a:t>T4</a:t>
            </a:r>
            <a:endParaRPr lang="en-US" dirty="0"/>
          </a:p>
        </p:txBody>
      </p:sp>
    </p:spTree>
    <p:custDataLst>
      <p:tags r:id="rId1"/>
    </p:custDataLst>
    <p:extLst>
      <p:ext uri="{BB962C8B-B14F-4D97-AF65-F5344CB8AC3E}">
        <p14:creationId xmlns:p14="http://schemas.microsoft.com/office/powerpoint/2010/main" val="912409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1 - Basics</a:t>
            </a:r>
          </a:p>
        </p:txBody>
      </p:sp>
      <p:sp>
        <p:nvSpPr>
          <p:cNvPr id="3" name="Content Placeholder 2"/>
          <p:cNvSpPr>
            <a:spLocks noGrp="1"/>
          </p:cNvSpPr>
          <p:nvPr>
            <p:ph idx="1"/>
          </p:nvPr>
        </p:nvSpPr>
        <p:spPr/>
        <p:txBody>
          <a:bodyPr/>
          <a:lstStyle/>
          <a:p>
            <a:endParaRPr lang="en-US" sz="1800" dirty="0" smtClean="0">
              <a:solidFill>
                <a:srgbClr val="F8601E"/>
              </a:solidFill>
            </a:endParaRPr>
          </a:p>
          <a:p>
            <a:r>
              <a:rPr lang="en-US" sz="1800" dirty="0" smtClean="0">
                <a:solidFill>
                  <a:srgbClr val="F8601E"/>
                </a:solidFill>
              </a:rPr>
              <a:t>Debug</a:t>
            </a:r>
            <a:r>
              <a:rPr lang="en-US" sz="1800" dirty="0">
                <a:solidFill>
                  <a:srgbClr val="F8601E"/>
                </a:solidFill>
              </a:rPr>
              <a:t>=“</a:t>
            </a:r>
            <a:r>
              <a:rPr lang="en-US" sz="1800" dirty="0" smtClean="0">
                <a:solidFill>
                  <a:srgbClr val="F8601E"/>
                </a:solidFill>
              </a:rPr>
              <a:t>true”</a:t>
            </a:r>
          </a:p>
          <a:p>
            <a:pPr marL="217488" lvl="1" indent="0">
              <a:buNone/>
            </a:pPr>
            <a:r>
              <a:rPr lang="en-US" sz="1800" dirty="0" smtClean="0"/>
              <a:t>The </a:t>
            </a:r>
            <a:r>
              <a:rPr lang="en-US" sz="1800" dirty="0"/>
              <a:t>attribute </a:t>
            </a:r>
            <a:r>
              <a:rPr lang="en-US" sz="1800" dirty="0" smtClean="0">
                <a:solidFill>
                  <a:srgbClr val="F8601E"/>
                </a:solidFill>
              </a:rPr>
              <a:t>Debug</a:t>
            </a:r>
            <a:r>
              <a:rPr lang="en-US" sz="1800" dirty="0" smtClean="0"/>
              <a:t> </a:t>
            </a:r>
            <a:r>
              <a:rPr lang="en-US" sz="1800" dirty="0"/>
              <a:t>allows the template to be </a:t>
            </a:r>
            <a:r>
              <a:rPr lang="en-US" sz="1800" dirty="0" smtClean="0"/>
              <a:t>debugged</a:t>
            </a:r>
          </a:p>
          <a:p>
            <a:pPr marL="217488" lvl="1" indent="0">
              <a:buNone/>
            </a:pPr>
            <a:endParaRPr lang="en-US" sz="1800" dirty="0"/>
          </a:p>
          <a:p>
            <a:r>
              <a:rPr lang="en-US" sz="1800" dirty="0" err="1">
                <a:solidFill>
                  <a:srgbClr val="F8601E"/>
                </a:solidFill>
              </a:rPr>
              <a:t>hostSpecific</a:t>
            </a:r>
            <a:r>
              <a:rPr lang="en-US" sz="1800" dirty="0">
                <a:solidFill>
                  <a:srgbClr val="F8601E"/>
                </a:solidFill>
              </a:rPr>
              <a:t>=“</a:t>
            </a:r>
            <a:r>
              <a:rPr lang="en-US" sz="1800" dirty="0" smtClean="0">
                <a:solidFill>
                  <a:srgbClr val="F8601E"/>
                </a:solidFill>
              </a:rPr>
              <a:t>true”</a:t>
            </a:r>
          </a:p>
          <a:p>
            <a:pPr marL="217488" lvl="1" indent="0">
              <a:buNone/>
            </a:pPr>
            <a:r>
              <a:rPr lang="en-US" sz="1800" dirty="0" smtClean="0"/>
              <a:t>Setting the </a:t>
            </a:r>
            <a:r>
              <a:rPr lang="en-US" sz="1800" dirty="0" smtClean="0">
                <a:solidFill>
                  <a:srgbClr val="F8601E"/>
                </a:solidFill>
              </a:rPr>
              <a:t>host specific</a:t>
            </a:r>
            <a:r>
              <a:rPr lang="en-US" sz="1800" dirty="0" smtClean="0"/>
              <a:t> attribute will give you access to the hosting process. This lets you automate the Visual Studio environment. For instance to create multiple files with one template</a:t>
            </a:r>
          </a:p>
          <a:p>
            <a:pPr marL="217488" lvl="1" indent="0">
              <a:buNone/>
            </a:pPr>
            <a:endParaRPr lang="en-US" sz="1800" dirty="0"/>
          </a:p>
          <a:p>
            <a:r>
              <a:rPr lang="en-US" sz="1800" dirty="0" smtClean="0">
                <a:solidFill>
                  <a:srgbClr val="F8601E"/>
                </a:solidFill>
              </a:rPr>
              <a:t>Language</a:t>
            </a:r>
            <a:r>
              <a:rPr lang="en-US" sz="1800" dirty="0" smtClean="0">
                <a:solidFill>
                  <a:srgbClr val="F8601E"/>
                </a:solidFill>
              </a:rPr>
              <a:t>=“C#”</a:t>
            </a:r>
            <a:endParaRPr lang="en-US" sz="1800" dirty="0" smtClean="0">
              <a:solidFill>
                <a:srgbClr val="F8601E"/>
              </a:solidFill>
            </a:endParaRPr>
          </a:p>
          <a:p>
            <a:pPr marL="217488" lvl="1" indent="0">
              <a:buNone/>
            </a:pPr>
            <a:r>
              <a:rPr lang="en-US" sz="1800" dirty="0" smtClean="0"/>
              <a:t>Set the language attribute to use </a:t>
            </a:r>
            <a:r>
              <a:rPr lang="en-US" sz="1800" dirty="0" smtClean="0"/>
              <a:t>C# </a:t>
            </a:r>
            <a:r>
              <a:rPr lang="en-US" sz="1800" dirty="0" smtClean="0"/>
              <a:t>for scripting</a:t>
            </a:r>
          </a:p>
          <a:p>
            <a:endParaRPr lang="en-US" sz="1800" dirty="0" smtClean="0"/>
          </a:p>
          <a:p>
            <a:r>
              <a:rPr lang="en-US" sz="1800" dirty="0" smtClean="0">
                <a:solidFill>
                  <a:srgbClr val="F8601E"/>
                </a:solidFill>
              </a:rPr>
              <a:t>&lt;# </a:t>
            </a:r>
            <a:r>
              <a:rPr lang="en-US" sz="1800" dirty="0">
                <a:solidFill>
                  <a:srgbClr val="F8601E"/>
                </a:solidFill>
              </a:rPr>
              <a:t>output extension=“.</a:t>
            </a:r>
            <a:r>
              <a:rPr lang="en-US" sz="1800" dirty="0" err="1">
                <a:solidFill>
                  <a:srgbClr val="F8601E"/>
                </a:solidFill>
              </a:rPr>
              <a:t>cs</a:t>
            </a:r>
            <a:r>
              <a:rPr lang="en-US" sz="1800" dirty="0">
                <a:solidFill>
                  <a:srgbClr val="F8601E"/>
                </a:solidFill>
              </a:rPr>
              <a:t>” </a:t>
            </a:r>
            <a:r>
              <a:rPr lang="en-US" sz="1800" dirty="0" smtClean="0">
                <a:solidFill>
                  <a:srgbClr val="F8601E"/>
                </a:solidFill>
              </a:rPr>
              <a:t>#&gt;</a:t>
            </a:r>
          </a:p>
          <a:p>
            <a:pPr marL="217488" lvl="1" indent="0">
              <a:buNone/>
            </a:pPr>
            <a:r>
              <a:rPr lang="en-US" sz="1800" dirty="0" smtClean="0"/>
              <a:t>The </a:t>
            </a:r>
            <a:r>
              <a:rPr lang="en-US" sz="1800" dirty="0"/>
              <a:t>output directive tells the T4 engine that a </a:t>
            </a:r>
            <a:r>
              <a:rPr lang="en-US" sz="1800" dirty="0" smtClean="0"/>
              <a:t>.CS file should be generated. It can be changed in any extension. For instance .txt and .</a:t>
            </a:r>
            <a:r>
              <a:rPr lang="en-US" sz="1800" dirty="0" err="1" smtClean="0"/>
              <a:t>xaml</a:t>
            </a:r>
            <a:endParaRPr lang="en-US" sz="1800" dirty="0" smtClean="0"/>
          </a:p>
          <a:p>
            <a:pPr marL="217488" lvl="1" indent="0">
              <a:buNone/>
            </a:pPr>
            <a:endParaRPr lang="en-US" sz="1800" dirty="0"/>
          </a:p>
          <a:p>
            <a:pPr marL="217488" lvl="1" indent="0">
              <a:buNone/>
            </a:pPr>
            <a:r>
              <a:rPr lang="en-US" sz="1800" dirty="0" smtClean="0"/>
              <a:t>.</a:t>
            </a:r>
            <a:endParaRPr lang="en-US" sz="1800" dirty="0"/>
          </a:p>
          <a:p>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10</a:t>
            </a:fld>
            <a:endParaRPr lang="en-US"/>
          </a:p>
        </p:txBody>
      </p:sp>
    </p:spTree>
    <p:custDataLst>
      <p:tags r:id="rId1"/>
    </p:custDataLst>
    <p:extLst>
      <p:ext uri="{BB962C8B-B14F-4D97-AF65-F5344CB8AC3E}">
        <p14:creationId xmlns:p14="http://schemas.microsoft.com/office/powerpoint/2010/main" val="158514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 Complexity</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solidFill>
                  <a:srgbClr val="F8601E"/>
                </a:solidFill>
              </a:rPr>
              <a:t>Multiple </a:t>
            </a:r>
            <a:r>
              <a:rPr lang="en-US" sz="1800" dirty="0">
                <a:solidFill>
                  <a:srgbClr val="F8601E"/>
                </a:solidFill>
              </a:rPr>
              <a:t>separation of Text and Statement </a:t>
            </a:r>
            <a:r>
              <a:rPr lang="en-US" sz="1800" dirty="0" smtClean="0">
                <a:solidFill>
                  <a:srgbClr val="F8601E"/>
                </a:solidFill>
              </a:rPr>
              <a:t>Blocks</a:t>
            </a:r>
          </a:p>
          <a:p>
            <a:pPr marL="217488" lvl="1" indent="0">
              <a:buNone/>
            </a:pPr>
            <a:r>
              <a:rPr lang="en-US" sz="1600" dirty="0" smtClean="0"/>
              <a:t>Templates consist of multiple text and statement blocks. Using the Tangible T4 Editor text and statement blocks will have a different color.</a:t>
            </a:r>
          </a:p>
          <a:p>
            <a:pPr marL="217488" lvl="1" indent="0">
              <a:buNone/>
            </a:pPr>
            <a:r>
              <a:rPr lang="en-US" sz="1600" dirty="0" smtClean="0"/>
              <a:t>Especially when C# is generated it can be quite confusing.</a:t>
            </a:r>
          </a:p>
          <a:p>
            <a:endParaRPr lang="en-US" sz="1800" dirty="0" smtClean="0"/>
          </a:p>
          <a:p>
            <a:r>
              <a:rPr lang="en-US" sz="1800" dirty="0" smtClean="0">
                <a:solidFill>
                  <a:srgbClr val="F8601E"/>
                </a:solidFill>
              </a:rPr>
              <a:t>Example </a:t>
            </a:r>
            <a:r>
              <a:rPr lang="en-US" sz="1800" dirty="0">
                <a:solidFill>
                  <a:srgbClr val="F8601E"/>
                </a:solidFill>
              </a:rPr>
              <a:t>of </a:t>
            </a:r>
            <a:r>
              <a:rPr lang="en-US" sz="1800" dirty="0" smtClean="0">
                <a:solidFill>
                  <a:srgbClr val="F8601E"/>
                </a:solidFill>
              </a:rPr>
              <a:t>for each loop</a:t>
            </a:r>
          </a:p>
          <a:p>
            <a:pPr marL="217488" lvl="1" indent="0">
              <a:buNone/>
            </a:pPr>
            <a:r>
              <a:rPr lang="en-US" sz="1600" dirty="0" smtClean="0"/>
              <a:t>In Statement blocks the full functionality of C# can be used. For example a for each loop consists of two Statement blocks and a text blocks</a:t>
            </a:r>
          </a:p>
          <a:p>
            <a:pPr marL="217488" lvl="1" indent="0">
              <a:buNone/>
            </a:pPr>
            <a:r>
              <a:rPr lang="en-US" sz="1600" dirty="0" smtClean="0"/>
              <a:t>In this example for each property name in the array a property is generated.</a:t>
            </a:r>
          </a:p>
          <a:p>
            <a:endParaRPr lang="en-US" sz="1800" dirty="0"/>
          </a:p>
          <a:p>
            <a:r>
              <a:rPr lang="en-US" sz="1800" dirty="0" smtClean="0"/>
              <a:t>The class in this Example contains a list of properties</a:t>
            </a:r>
            <a:endParaRPr lang="en-US" sz="1800" dirty="0" smtClean="0"/>
          </a:p>
          <a:p>
            <a:endParaRPr lang="en-US" sz="1800" dirty="0" smtClean="0"/>
          </a:p>
          <a:p>
            <a:r>
              <a:rPr lang="en-US" sz="1800" dirty="0" smtClean="0"/>
              <a:t>.</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11</a:t>
            </a:fld>
            <a:endParaRPr lang="en-US"/>
          </a:p>
        </p:txBody>
      </p:sp>
    </p:spTree>
    <p:custDataLst>
      <p:tags r:id="rId1"/>
    </p:custDataLst>
    <p:extLst>
      <p:ext uri="{BB962C8B-B14F-4D97-AF65-F5344CB8AC3E}">
        <p14:creationId xmlns:p14="http://schemas.microsoft.com/office/powerpoint/2010/main" val="277049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 Assembly</a:t>
            </a:r>
            <a:endParaRPr lang="en-US" dirty="0"/>
          </a:p>
        </p:txBody>
      </p:sp>
      <p:sp>
        <p:nvSpPr>
          <p:cNvPr id="3" name="Content Placeholder 2"/>
          <p:cNvSpPr>
            <a:spLocks noGrp="1"/>
          </p:cNvSpPr>
          <p:nvPr>
            <p:ph idx="1"/>
          </p:nvPr>
        </p:nvSpPr>
        <p:spPr/>
        <p:txBody>
          <a:bodyPr/>
          <a:lstStyle/>
          <a:p>
            <a:endParaRPr lang="en-US" sz="1800" dirty="0"/>
          </a:p>
          <a:p>
            <a:r>
              <a:rPr lang="en-US" sz="1800" dirty="0">
                <a:solidFill>
                  <a:srgbClr val="F8601E"/>
                </a:solidFill>
              </a:rPr>
              <a:t>&lt;#@ Assembly Name=”…” </a:t>
            </a:r>
            <a:r>
              <a:rPr lang="en-US" sz="1800" dirty="0" smtClean="0">
                <a:solidFill>
                  <a:srgbClr val="F8601E"/>
                </a:solidFill>
              </a:rPr>
              <a:t>#&gt;</a:t>
            </a:r>
          </a:p>
          <a:p>
            <a:pPr marL="217488" lvl="1" indent="0">
              <a:buNone/>
            </a:pPr>
            <a:r>
              <a:rPr lang="en-US" sz="1600" dirty="0" smtClean="0"/>
              <a:t>Code in other assemblies are used by adding an </a:t>
            </a:r>
            <a:r>
              <a:rPr lang="en-US" sz="1600" dirty="0" smtClean="0">
                <a:solidFill>
                  <a:srgbClr val="F8601E"/>
                </a:solidFill>
              </a:rPr>
              <a:t>Assembly</a:t>
            </a:r>
            <a:r>
              <a:rPr lang="en-US" sz="1600" dirty="0" smtClean="0"/>
              <a:t> directive. Be aware that each template should have its own references and won’t use the projects references.</a:t>
            </a:r>
          </a:p>
          <a:p>
            <a:pPr marL="217488" lvl="1" indent="0">
              <a:buNone/>
            </a:pPr>
            <a:r>
              <a:rPr lang="en-US" sz="1600" dirty="0" smtClean="0"/>
              <a:t>References can be made to both system and custom assemblies. Using assemblies is one way to separate code and re-use it over multiple templates</a:t>
            </a:r>
          </a:p>
          <a:p>
            <a:endParaRPr lang="en-US" sz="1800" dirty="0"/>
          </a:p>
          <a:p>
            <a:r>
              <a:rPr lang="en-US" sz="1800" dirty="0" smtClean="0">
                <a:solidFill>
                  <a:srgbClr val="F8601E"/>
                </a:solidFill>
              </a:rPr>
              <a:t>&lt;#@ </a:t>
            </a:r>
            <a:r>
              <a:rPr lang="en-US" sz="1800" dirty="0">
                <a:solidFill>
                  <a:srgbClr val="F8601E"/>
                </a:solidFill>
              </a:rPr>
              <a:t>Import namespace=”…” </a:t>
            </a:r>
            <a:r>
              <a:rPr lang="en-US" sz="1800" dirty="0" smtClean="0">
                <a:solidFill>
                  <a:srgbClr val="F8601E"/>
                </a:solidFill>
              </a:rPr>
              <a:t>#&gt;</a:t>
            </a:r>
          </a:p>
          <a:p>
            <a:pPr marL="217488" lvl="1" indent="0">
              <a:buNone/>
            </a:pPr>
            <a:r>
              <a:rPr lang="en-US" sz="1600" dirty="0" smtClean="0"/>
              <a:t>Templates use the </a:t>
            </a:r>
            <a:r>
              <a:rPr lang="en-US" sz="1600" dirty="0" smtClean="0">
                <a:solidFill>
                  <a:srgbClr val="F8601E"/>
                </a:solidFill>
              </a:rPr>
              <a:t>Import</a:t>
            </a:r>
            <a:r>
              <a:rPr lang="en-US" sz="1600" dirty="0" smtClean="0"/>
              <a:t> directive which functions the same as a </a:t>
            </a:r>
            <a:r>
              <a:rPr lang="en-US" sz="1600" dirty="0" smtClean="0">
                <a:solidFill>
                  <a:srgbClr val="F8601E"/>
                </a:solidFill>
              </a:rPr>
              <a:t>Using</a:t>
            </a:r>
            <a:r>
              <a:rPr lang="en-US" sz="1600" dirty="0" smtClean="0"/>
              <a:t> statement in C#.</a:t>
            </a:r>
          </a:p>
          <a:p>
            <a:endParaRPr lang="en-US" sz="1800" dirty="0"/>
          </a:p>
          <a:p>
            <a:r>
              <a:rPr lang="en-US" sz="1800" dirty="0" smtClean="0"/>
              <a:t>And this Example </a:t>
            </a:r>
            <a:r>
              <a:rPr lang="en-US" sz="1800" dirty="0" smtClean="0"/>
              <a:t>has the same output as the previous</a:t>
            </a:r>
            <a:endParaRPr lang="en-US" sz="1800" dirty="0" smtClean="0"/>
          </a:p>
          <a:p>
            <a:endParaRPr lang="en-US" sz="1800" dirty="0"/>
          </a:p>
          <a:p>
            <a:r>
              <a:rPr lang="en-US" sz="1800" dirty="0" smtClean="0"/>
              <a:t>.</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12</a:t>
            </a:fld>
            <a:endParaRPr lang="en-US"/>
          </a:p>
        </p:txBody>
      </p:sp>
    </p:spTree>
    <p:custDataLst>
      <p:tags r:id="rId1"/>
    </p:custDataLst>
    <p:extLst>
      <p:ext uri="{BB962C8B-B14F-4D97-AF65-F5344CB8AC3E}">
        <p14:creationId xmlns:p14="http://schemas.microsoft.com/office/powerpoint/2010/main" val="81118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3 </a:t>
            </a:r>
            <a:r>
              <a:rPr lang="en-US" dirty="0" smtClean="0"/>
              <a:t>- Volatile </a:t>
            </a:r>
            <a:r>
              <a:rPr lang="en-US" dirty="0"/>
              <a:t>Assembly</a:t>
            </a:r>
          </a:p>
        </p:txBody>
      </p:sp>
      <p:sp>
        <p:nvSpPr>
          <p:cNvPr id="3" name="Content Placeholder 2"/>
          <p:cNvSpPr>
            <a:spLocks noGrp="1"/>
          </p:cNvSpPr>
          <p:nvPr>
            <p:ph idx="1"/>
          </p:nvPr>
        </p:nvSpPr>
        <p:spPr/>
        <p:txBody>
          <a:bodyPr/>
          <a:lstStyle/>
          <a:p>
            <a:endParaRPr lang="en-US" sz="1800" dirty="0" smtClean="0"/>
          </a:p>
          <a:p>
            <a:r>
              <a:rPr lang="en-US" sz="1800" dirty="0">
                <a:solidFill>
                  <a:srgbClr val="F8601E"/>
                </a:solidFill>
              </a:rPr>
              <a:t>&lt;#@ </a:t>
            </a:r>
            <a:r>
              <a:rPr lang="en-US" sz="1800" dirty="0" err="1">
                <a:solidFill>
                  <a:srgbClr val="F8601E"/>
                </a:solidFill>
              </a:rPr>
              <a:t>VolatileAssembly</a:t>
            </a:r>
            <a:r>
              <a:rPr lang="en-US" sz="1800" dirty="0">
                <a:solidFill>
                  <a:srgbClr val="F8601E"/>
                </a:solidFill>
              </a:rPr>
              <a:t> Processor="</a:t>
            </a:r>
            <a:r>
              <a:rPr lang="en-US" sz="1800" dirty="0" err="1">
                <a:solidFill>
                  <a:srgbClr val="F8601E"/>
                </a:solidFill>
              </a:rPr>
              <a:t>VolatileAssemblyProcessor</a:t>
            </a:r>
            <a:r>
              <a:rPr lang="en-US" sz="1800" dirty="0">
                <a:solidFill>
                  <a:srgbClr val="F8601E"/>
                </a:solidFill>
              </a:rPr>
              <a:t>" name</a:t>
            </a:r>
            <a:r>
              <a:rPr lang="en-US" sz="1800" dirty="0" smtClean="0">
                <a:solidFill>
                  <a:srgbClr val="F8601E"/>
                </a:solidFill>
              </a:rPr>
              <a:t>=“…" #&gt;</a:t>
            </a:r>
          </a:p>
          <a:p>
            <a:pPr marL="217488" lvl="1" indent="0">
              <a:buNone/>
            </a:pPr>
            <a:r>
              <a:rPr lang="en-US" sz="1600" dirty="0" smtClean="0"/>
              <a:t>When you are creating custom assemblies you will quickly notice that  </a:t>
            </a:r>
            <a:r>
              <a:rPr lang="en-US" sz="1600" dirty="0" err="1" smtClean="0"/>
              <a:t>VisualStudio</a:t>
            </a:r>
            <a:r>
              <a:rPr lang="en-US" sz="1600" dirty="0" smtClean="0"/>
              <a:t> locks assemblies referenced by the Assembly directive whenever a template is run. Use the </a:t>
            </a:r>
            <a:r>
              <a:rPr lang="en-US" sz="1600" dirty="0" err="1" smtClean="0">
                <a:solidFill>
                  <a:srgbClr val="F8601E"/>
                </a:solidFill>
              </a:rPr>
              <a:t>VolatileAssembly</a:t>
            </a:r>
            <a:r>
              <a:rPr lang="en-US" sz="1600" dirty="0" smtClean="0">
                <a:solidFill>
                  <a:srgbClr val="F8601E"/>
                </a:solidFill>
              </a:rPr>
              <a:t> </a:t>
            </a:r>
            <a:r>
              <a:rPr lang="en-US" sz="1600" dirty="0" smtClean="0"/>
              <a:t>directive instead during development and debugging of your custom assemblies.</a:t>
            </a:r>
          </a:p>
          <a:p>
            <a:pPr marL="217488" lvl="1" indent="0">
              <a:buNone/>
            </a:pPr>
            <a:r>
              <a:rPr lang="en-US" sz="1600" dirty="0" smtClean="0"/>
              <a:t>The </a:t>
            </a:r>
            <a:r>
              <a:rPr lang="en-US" sz="1600" dirty="0" err="1" smtClean="0">
                <a:solidFill>
                  <a:srgbClr val="F8601E"/>
                </a:solidFill>
              </a:rPr>
              <a:t>VolatileAssembly</a:t>
            </a:r>
            <a:r>
              <a:rPr lang="en-US" sz="1600" dirty="0" smtClean="0">
                <a:solidFill>
                  <a:srgbClr val="F8601E"/>
                </a:solidFill>
              </a:rPr>
              <a:t> </a:t>
            </a:r>
            <a:r>
              <a:rPr lang="en-US" sz="1600" dirty="0" smtClean="0"/>
              <a:t>directive will reload the T4 Environment each time a template is run and releases the assemblies.</a:t>
            </a:r>
          </a:p>
          <a:p>
            <a:pPr marL="217488" lvl="1" indent="0">
              <a:buNone/>
            </a:pPr>
            <a:r>
              <a:rPr lang="en-US" sz="1600" dirty="0" smtClean="0"/>
              <a:t>When you are finished with the template change the </a:t>
            </a:r>
            <a:r>
              <a:rPr lang="en-US" sz="1600" dirty="0" err="1" smtClean="0">
                <a:solidFill>
                  <a:srgbClr val="F8601E"/>
                </a:solidFill>
              </a:rPr>
              <a:t>VolatileAssembly</a:t>
            </a:r>
            <a:r>
              <a:rPr lang="en-US" sz="1600" dirty="0" smtClean="0">
                <a:solidFill>
                  <a:srgbClr val="F8601E"/>
                </a:solidFill>
              </a:rPr>
              <a:t> </a:t>
            </a:r>
            <a:r>
              <a:rPr lang="en-US" sz="1600" dirty="0" smtClean="0"/>
              <a:t>directives to Assembly as this improves performance</a:t>
            </a:r>
            <a:endParaRPr lang="en-US" sz="1600" dirty="0"/>
          </a:p>
          <a:p>
            <a:pPr marL="217488" lvl="1" indent="0">
              <a:buNone/>
            </a:pPr>
            <a:endParaRPr lang="en-US" sz="1600" dirty="0"/>
          </a:p>
          <a:p>
            <a:r>
              <a:rPr lang="en-US" sz="1800" dirty="0" smtClean="0"/>
              <a:t>The </a:t>
            </a:r>
            <a:r>
              <a:rPr lang="en-US" sz="1800" dirty="0" err="1" smtClean="0"/>
              <a:t>VolatileAssembly</a:t>
            </a:r>
            <a:r>
              <a:rPr lang="en-US" sz="1800" dirty="0" smtClean="0"/>
              <a:t> directive is available in the </a:t>
            </a:r>
            <a:r>
              <a:rPr lang="en-US" sz="1800" dirty="0" smtClean="0">
                <a:solidFill>
                  <a:srgbClr val="F8601E"/>
                </a:solidFill>
              </a:rPr>
              <a:t>T4UtilityBelt</a:t>
            </a:r>
            <a:r>
              <a:rPr lang="en-US" sz="1800" dirty="0" smtClean="0"/>
              <a:t>. For a further description please read the </a:t>
            </a:r>
            <a:r>
              <a:rPr lang="en-US" sz="1800" dirty="0" smtClean="0">
                <a:hlinkClick r:id="rId3"/>
              </a:rPr>
              <a:t>blog</a:t>
            </a:r>
            <a:r>
              <a:rPr lang="en-US" sz="1800" dirty="0" smtClean="0"/>
              <a:t> of George Mathew who created the </a:t>
            </a:r>
            <a:r>
              <a:rPr lang="en-US" sz="1800" dirty="0" err="1" smtClean="0"/>
              <a:t>VolatileAssembly</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13</a:t>
            </a:fld>
            <a:endParaRPr lang="en-US"/>
          </a:p>
        </p:txBody>
      </p:sp>
    </p:spTree>
    <p:custDataLst>
      <p:tags r:id="rId1"/>
    </p:custDataLst>
    <p:extLst>
      <p:ext uri="{BB962C8B-B14F-4D97-AF65-F5344CB8AC3E}">
        <p14:creationId xmlns:p14="http://schemas.microsoft.com/office/powerpoint/2010/main" val="745819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 – Models and </a:t>
            </a:r>
            <a:r>
              <a:rPr lang="en-US" dirty="0" err="1" smtClean="0"/>
              <a:t>Linq</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solidFill>
                  <a:srgbClr val="F8601E"/>
                </a:solidFill>
              </a:rPr>
              <a:t>Import </a:t>
            </a:r>
            <a:r>
              <a:rPr lang="en-US" sz="1800" dirty="0">
                <a:solidFill>
                  <a:srgbClr val="F8601E"/>
                </a:solidFill>
              </a:rPr>
              <a:t>of an external </a:t>
            </a:r>
            <a:r>
              <a:rPr lang="en-US" sz="1800" dirty="0" smtClean="0">
                <a:solidFill>
                  <a:srgbClr val="F8601E"/>
                </a:solidFill>
              </a:rPr>
              <a:t>model</a:t>
            </a:r>
          </a:p>
          <a:p>
            <a:pPr marL="217488" lvl="1" indent="0">
              <a:buNone/>
            </a:pPr>
            <a:r>
              <a:rPr lang="en-US" sz="1600" dirty="0" smtClean="0"/>
              <a:t>Instead of using a hardcoded model it is also possible to use an XML file instead. Models defined in </a:t>
            </a:r>
            <a:r>
              <a:rPr lang="en-US" sz="1600" dirty="0" smtClean="0">
                <a:solidFill>
                  <a:srgbClr val="F8601E"/>
                </a:solidFill>
              </a:rPr>
              <a:t>XML</a:t>
            </a:r>
            <a:r>
              <a:rPr lang="en-US" sz="1600" dirty="0" smtClean="0"/>
              <a:t> can be read using the XML </a:t>
            </a:r>
            <a:r>
              <a:rPr lang="en-US" sz="1600" dirty="0" err="1" smtClean="0"/>
              <a:t>serializer</a:t>
            </a:r>
            <a:r>
              <a:rPr lang="en-US" sz="1600" dirty="0" smtClean="0"/>
              <a:t> or </a:t>
            </a:r>
            <a:r>
              <a:rPr lang="en-US" sz="1600" dirty="0" err="1" smtClean="0"/>
              <a:t>Linq</a:t>
            </a:r>
            <a:r>
              <a:rPr lang="en-US" sz="1600" dirty="0" smtClean="0"/>
              <a:t>.</a:t>
            </a:r>
          </a:p>
          <a:p>
            <a:pPr marL="217488" lvl="1" indent="0">
              <a:buNone/>
            </a:pPr>
            <a:r>
              <a:rPr lang="en-US" sz="1800" dirty="0" smtClean="0"/>
              <a:t>A simple model defines entities and fields with specific </a:t>
            </a:r>
            <a:r>
              <a:rPr lang="en-US" sz="1800" dirty="0" err="1" smtClean="0"/>
              <a:t>types.Field</a:t>
            </a:r>
            <a:endParaRPr lang="en-US" sz="1800" dirty="0" smtClean="0"/>
          </a:p>
          <a:p>
            <a:endParaRPr lang="en-US" sz="1800" dirty="0"/>
          </a:p>
          <a:p>
            <a:r>
              <a:rPr lang="en-US" sz="1800" dirty="0" err="1">
                <a:solidFill>
                  <a:srgbClr val="F8601E"/>
                </a:solidFill>
              </a:rPr>
              <a:t>Linq</a:t>
            </a:r>
            <a:endParaRPr lang="en-US" sz="1800" dirty="0">
              <a:solidFill>
                <a:srgbClr val="F8601E"/>
              </a:solidFill>
            </a:endParaRPr>
          </a:p>
          <a:p>
            <a:pPr marL="217488" lvl="1" indent="0">
              <a:buNone/>
            </a:pPr>
            <a:r>
              <a:rPr lang="en-US" sz="1800" dirty="0"/>
              <a:t>To use </a:t>
            </a:r>
            <a:r>
              <a:rPr lang="en-US" sz="1800" dirty="0" err="1"/>
              <a:t>Linq</a:t>
            </a:r>
            <a:r>
              <a:rPr lang="en-US" sz="1800" dirty="0"/>
              <a:t> </a:t>
            </a:r>
            <a:r>
              <a:rPr lang="en-US" sz="1800" dirty="0" smtClean="0"/>
              <a:t>add assembly references </a:t>
            </a:r>
            <a:r>
              <a:rPr lang="en-US" sz="1800" dirty="0"/>
              <a:t>to </a:t>
            </a:r>
            <a:r>
              <a:rPr lang="en-US" sz="1800" dirty="0" err="1" smtClean="0"/>
              <a:t>System.Core</a:t>
            </a:r>
            <a:r>
              <a:rPr lang="en-US" sz="1800" dirty="0" smtClean="0"/>
              <a:t>, </a:t>
            </a:r>
            <a:r>
              <a:rPr lang="en-US" sz="1800" dirty="0" err="1" smtClean="0"/>
              <a:t>System.Xml</a:t>
            </a:r>
            <a:r>
              <a:rPr lang="en-US" sz="1800" dirty="0" smtClean="0"/>
              <a:t> and </a:t>
            </a:r>
            <a:r>
              <a:rPr lang="en-US" sz="1800" dirty="0" err="1" smtClean="0"/>
              <a:t>System.Xml.Linq</a:t>
            </a:r>
            <a:r>
              <a:rPr lang="en-US" sz="1800" dirty="0" smtClean="0"/>
              <a:t> and import the namespaces to be used </a:t>
            </a:r>
            <a:r>
              <a:rPr lang="en-US" sz="1800" dirty="0" err="1" smtClean="0"/>
              <a:t>System.Linq</a:t>
            </a:r>
            <a:r>
              <a:rPr lang="en-US" sz="1800" dirty="0" smtClean="0"/>
              <a:t> and </a:t>
            </a:r>
            <a:r>
              <a:rPr lang="en-US" sz="1800" dirty="0" err="1" smtClean="0"/>
              <a:t>System.Xml.Linq</a:t>
            </a:r>
            <a:endParaRPr lang="en-US" sz="1800" dirty="0" smtClean="0"/>
          </a:p>
          <a:p>
            <a:pPr marL="217488" lvl="1" indent="0">
              <a:buNone/>
            </a:pPr>
            <a:r>
              <a:rPr lang="en-US" sz="1800" dirty="0" smtClean="0"/>
              <a:t>From then on you can use </a:t>
            </a:r>
            <a:r>
              <a:rPr lang="en-US" sz="1800" dirty="0" err="1" smtClean="0"/>
              <a:t>Linq</a:t>
            </a:r>
            <a:r>
              <a:rPr lang="en-US" sz="1800" dirty="0" smtClean="0"/>
              <a:t> to Xml in the statement blocks.</a:t>
            </a:r>
            <a:endParaRPr lang="en-US" sz="1800" dirty="0"/>
          </a:p>
          <a:p>
            <a:endParaRPr lang="en-US" sz="1800" dirty="0"/>
          </a:p>
          <a:p>
            <a:r>
              <a:rPr lang="en-US" sz="1800" dirty="0" smtClean="0"/>
              <a:t>And for this Example two classes were generated. The properties will be added next</a:t>
            </a:r>
            <a:endParaRPr lang="en-US" sz="1800" dirty="0" smtClean="0"/>
          </a:p>
          <a:p>
            <a:endParaRPr lang="en-US" sz="1800" dirty="0"/>
          </a:p>
          <a:p>
            <a:r>
              <a:rPr lang="en-US" sz="1800" dirty="0" smtClean="0"/>
              <a:t>.</a:t>
            </a:r>
            <a:endParaRPr lang="en-US" sz="1800" dirty="0"/>
          </a:p>
          <a:p>
            <a:pPr lvl="1"/>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14</a:t>
            </a:fld>
            <a:endParaRPr lang="en-US"/>
          </a:p>
        </p:txBody>
      </p:sp>
    </p:spTree>
    <p:custDataLst>
      <p:tags r:id="rId1"/>
    </p:custDataLst>
    <p:extLst>
      <p:ext uri="{BB962C8B-B14F-4D97-AF65-F5344CB8AC3E}">
        <p14:creationId xmlns:p14="http://schemas.microsoft.com/office/powerpoint/2010/main" val="17153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5 – Code Extensions</a:t>
            </a:r>
            <a:endParaRPr lang="en-US" dirty="0"/>
          </a:p>
        </p:txBody>
      </p:sp>
      <p:sp>
        <p:nvSpPr>
          <p:cNvPr id="3" name="Content Placeholder 2"/>
          <p:cNvSpPr>
            <a:spLocks noGrp="1"/>
          </p:cNvSpPr>
          <p:nvPr>
            <p:ph idx="1"/>
          </p:nvPr>
        </p:nvSpPr>
        <p:spPr/>
        <p:txBody>
          <a:bodyPr/>
          <a:lstStyle/>
          <a:p>
            <a:endParaRPr lang="en-US" sz="1800" dirty="0"/>
          </a:p>
          <a:p>
            <a:r>
              <a:rPr lang="en-US" sz="1800" dirty="0" smtClean="0">
                <a:solidFill>
                  <a:srgbClr val="F8601E"/>
                </a:solidFill>
              </a:rPr>
              <a:t>Code </a:t>
            </a:r>
            <a:r>
              <a:rPr lang="en-US" sz="1800" dirty="0">
                <a:solidFill>
                  <a:srgbClr val="F8601E"/>
                </a:solidFill>
              </a:rPr>
              <a:t>Extension </a:t>
            </a:r>
            <a:r>
              <a:rPr lang="en-US" sz="1800" dirty="0" smtClean="0">
                <a:solidFill>
                  <a:srgbClr val="F8601E"/>
                </a:solidFill>
              </a:rPr>
              <a:t>Blocks</a:t>
            </a:r>
          </a:p>
          <a:p>
            <a:pPr marL="217488" lvl="1" indent="0">
              <a:buNone/>
            </a:pPr>
            <a:r>
              <a:rPr lang="en-US" sz="1800" dirty="0" smtClean="0"/>
              <a:t>The standard code blocks are run as one large piece of code. To structure these into methods or classes a Code Extension Block should be added after the main block. The blocks start with &lt;#+ and end with the #&gt;</a:t>
            </a:r>
          </a:p>
          <a:p>
            <a:endParaRPr lang="en-US" sz="1800" dirty="0"/>
          </a:p>
          <a:p>
            <a:r>
              <a:rPr lang="en-US" sz="1800" dirty="0">
                <a:solidFill>
                  <a:srgbClr val="F8601E"/>
                </a:solidFill>
              </a:rPr>
              <a:t>Usage of </a:t>
            </a:r>
            <a:r>
              <a:rPr lang="en-US" sz="1800" dirty="0" smtClean="0">
                <a:solidFill>
                  <a:srgbClr val="F8601E"/>
                </a:solidFill>
              </a:rPr>
              <a:t>methods</a:t>
            </a:r>
          </a:p>
          <a:p>
            <a:pPr marL="217488" lvl="1" indent="0">
              <a:buNone/>
            </a:pPr>
            <a:r>
              <a:rPr lang="en-US" sz="1800" dirty="0" smtClean="0"/>
              <a:t>Methods are added just as in C#. And these can also contain Text Blocks and Expression Blocks</a:t>
            </a:r>
          </a:p>
          <a:p>
            <a:endParaRPr lang="en-US" sz="1800" dirty="0"/>
          </a:p>
          <a:p>
            <a:r>
              <a:rPr lang="en-US" sz="1800" dirty="0" smtClean="0"/>
              <a:t>The properties are generated for both of the classes in this </a:t>
            </a:r>
            <a:r>
              <a:rPr lang="en-US" sz="1800" dirty="0" smtClean="0"/>
              <a:t>Example</a:t>
            </a:r>
            <a:endParaRPr lang="en-US" sz="1800" dirty="0" smtClean="0"/>
          </a:p>
          <a:p>
            <a:endParaRPr lang="en-US" sz="1800" dirty="0"/>
          </a:p>
          <a:p>
            <a:r>
              <a:rPr lang="en-US" sz="1800" dirty="0" smtClean="0"/>
              <a:t>.</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15</a:t>
            </a:fld>
            <a:endParaRPr lang="en-US"/>
          </a:p>
        </p:txBody>
      </p:sp>
    </p:spTree>
    <p:custDataLst>
      <p:tags r:id="rId1"/>
    </p:custDataLst>
    <p:extLst>
      <p:ext uri="{BB962C8B-B14F-4D97-AF65-F5344CB8AC3E}">
        <p14:creationId xmlns:p14="http://schemas.microsoft.com/office/powerpoint/2010/main" val="311584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6 – Include Files</a:t>
            </a:r>
            <a:endParaRPr lang="en-US" dirty="0"/>
          </a:p>
        </p:txBody>
      </p:sp>
      <p:sp>
        <p:nvSpPr>
          <p:cNvPr id="3" name="Content Placeholder 2"/>
          <p:cNvSpPr>
            <a:spLocks noGrp="1"/>
          </p:cNvSpPr>
          <p:nvPr>
            <p:ph idx="1"/>
          </p:nvPr>
        </p:nvSpPr>
        <p:spPr/>
        <p:txBody>
          <a:bodyPr/>
          <a:lstStyle/>
          <a:p>
            <a:endParaRPr lang="en-US" sz="1800" dirty="0"/>
          </a:p>
          <a:p>
            <a:r>
              <a:rPr lang="en-US" sz="1800" dirty="0">
                <a:solidFill>
                  <a:srgbClr val="F8601E"/>
                </a:solidFill>
              </a:rPr>
              <a:t>Include File</a:t>
            </a:r>
            <a:endParaRPr lang="en-US" sz="1800" dirty="0" smtClean="0">
              <a:solidFill>
                <a:srgbClr val="F8601E"/>
              </a:solidFill>
            </a:endParaRPr>
          </a:p>
          <a:p>
            <a:pPr marL="217488" lvl="1" indent="0">
              <a:buNone/>
            </a:pPr>
            <a:r>
              <a:rPr lang="en-US" sz="1800" dirty="0" smtClean="0"/>
              <a:t>To structure and reuse template code it is also possible to use include files. Include files have a .</a:t>
            </a:r>
            <a:r>
              <a:rPr lang="en-US" sz="1800" dirty="0" err="1" smtClean="0"/>
              <a:t>TTInclude</a:t>
            </a:r>
            <a:r>
              <a:rPr lang="en-US" sz="1800" dirty="0" smtClean="0"/>
              <a:t> extension</a:t>
            </a:r>
          </a:p>
          <a:p>
            <a:pPr marL="217488" lvl="1" indent="0">
              <a:buNone/>
            </a:pPr>
            <a:endParaRPr lang="en-US" sz="1800" dirty="0" smtClean="0"/>
          </a:p>
          <a:p>
            <a:r>
              <a:rPr lang="en-US" sz="1800" dirty="0" smtClean="0">
                <a:solidFill>
                  <a:srgbClr val="F8601E"/>
                </a:solidFill>
              </a:rPr>
              <a:t>&lt;#+ #&gt;</a:t>
            </a:r>
            <a:endParaRPr lang="en-US" sz="1800" dirty="0">
              <a:solidFill>
                <a:srgbClr val="F8601E"/>
              </a:solidFill>
            </a:endParaRPr>
          </a:p>
          <a:p>
            <a:pPr marL="217488" lvl="1" indent="0">
              <a:buNone/>
            </a:pPr>
            <a:r>
              <a:rPr lang="en-US" sz="1800" dirty="0" smtClean="0"/>
              <a:t>Code in an Include File should be put inside </a:t>
            </a:r>
            <a:r>
              <a:rPr lang="en-US" sz="1800" dirty="0"/>
              <a:t>Extension Code Block markers &lt;#+ </a:t>
            </a:r>
            <a:r>
              <a:rPr lang="en-US" sz="1800" dirty="0" smtClean="0"/>
              <a:t>#&gt;</a:t>
            </a:r>
          </a:p>
          <a:p>
            <a:endParaRPr lang="en-US" sz="1800" dirty="0" smtClean="0"/>
          </a:p>
          <a:p>
            <a:r>
              <a:rPr lang="en-US" sz="1800" dirty="0">
                <a:solidFill>
                  <a:srgbClr val="F8601E"/>
                </a:solidFill>
              </a:rPr>
              <a:t>&lt;# include file=”…” </a:t>
            </a:r>
            <a:r>
              <a:rPr lang="en-US" sz="1800" dirty="0" smtClean="0">
                <a:solidFill>
                  <a:srgbClr val="F8601E"/>
                </a:solidFill>
              </a:rPr>
              <a:t>#&gt;</a:t>
            </a:r>
          </a:p>
          <a:p>
            <a:pPr marL="217488" lvl="1" indent="0">
              <a:buNone/>
            </a:pPr>
            <a:r>
              <a:rPr lang="en-US" sz="1800" dirty="0" smtClean="0"/>
              <a:t>The file is referenced from the template with the Include directive</a:t>
            </a:r>
            <a:endParaRPr lang="en-US" sz="1800" dirty="0"/>
          </a:p>
          <a:p>
            <a:endParaRPr lang="en-US" sz="1800" dirty="0"/>
          </a:p>
          <a:p>
            <a:r>
              <a:rPr lang="en-US" sz="1800" dirty="0" smtClean="0">
                <a:solidFill>
                  <a:srgbClr val="F8601E"/>
                </a:solidFill>
              </a:rPr>
              <a:t>$(</a:t>
            </a:r>
            <a:r>
              <a:rPr lang="en-US" sz="1800" dirty="0" err="1" smtClean="0">
                <a:solidFill>
                  <a:srgbClr val="F8601E"/>
                </a:solidFill>
              </a:rPr>
              <a:t>ProjectDir</a:t>
            </a:r>
            <a:r>
              <a:rPr lang="en-US" sz="1800" dirty="0" smtClean="0">
                <a:solidFill>
                  <a:srgbClr val="F8601E"/>
                </a:solidFill>
              </a:rPr>
              <a:t>)</a:t>
            </a:r>
          </a:p>
          <a:p>
            <a:pPr marL="217488" lvl="1" indent="0">
              <a:buNone/>
            </a:pPr>
            <a:r>
              <a:rPr lang="en-US" sz="1800" dirty="0" smtClean="0"/>
              <a:t>The </a:t>
            </a:r>
            <a:r>
              <a:rPr lang="en-US" sz="1800" dirty="0" err="1" smtClean="0"/>
              <a:t>VisualStudio</a:t>
            </a:r>
            <a:r>
              <a:rPr lang="en-US" sz="1800" dirty="0" smtClean="0"/>
              <a:t> Build macro’s can be used to reference the from a project or solution directory</a:t>
            </a:r>
          </a:p>
          <a:p>
            <a:pPr marL="0" indent="0">
              <a:buNone/>
            </a:pPr>
            <a:endParaRPr lang="en-US" sz="1800" dirty="0"/>
          </a:p>
          <a:p>
            <a:r>
              <a:rPr lang="en-US" sz="1800" dirty="0" smtClean="0"/>
              <a:t>.</a:t>
            </a:r>
            <a:endParaRPr lang="en-US" sz="1800" dirty="0"/>
          </a:p>
          <a:p>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16</a:t>
            </a:fld>
            <a:endParaRPr lang="en-US"/>
          </a:p>
        </p:txBody>
      </p:sp>
    </p:spTree>
    <p:custDataLst>
      <p:tags r:id="rId1"/>
    </p:custDataLst>
    <p:extLst>
      <p:ext uri="{BB962C8B-B14F-4D97-AF65-F5344CB8AC3E}">
        <p14:creationId xmlns:p14="http://schemas.microsoft.com/office/powerpoint/2010/main" val="3862592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7 - Inherits</a:t>
            </a:r>
            <a:endParaRPr lang="en-US" dirty="0"/>
          </a:p>
        </p:txBody>
      </p:sp>
      <p:sp>
        <p:nvSpPr>
          <p:cNvPr id="3" name="Content Placeholder 2"/>
          <p:cNvSpPr>
            <a:spLocks noGrp="1"/>
          </p:cNvSpPr>
          <p:nvPr>
            <p:ph idx="1"/>
          </p:nvPr>
        </p:nvSpPr>
        <p:spPr/>
        <p:txBody>
          <a:bodyPr/>
          <a:lstStyle/>
          <a:p>
            <a:endParaRPr lang="en-US" sz="1800" dirty="0"/>
          </a:p>
          <a:p>
            <a:pPr lvl="0"/>
            <a:r>
              <a:rPr lang="en-US" sz="1800" dirty="0" smtClean="0">
                <a:solidFill>
                  <a:srgbClr val="F8601E"/>
                </a:solidFill>
              </a:rPr>
              <a:t>&lt;#@ template </a:t>
            </a:r>
            <a:r>
              <a:rPr lang="en-US" sz="1800" dirty="0">
                <a:solidFill>
                  <a:srgbClr val="F8601E"/>
                </a:solidFill>
              </a:rPr>
              <a:t>inherits=”…” </a:t>
            </a:r>
            <a:r>
              <a:rPr lang="en-US" sz="1800" dirty="0" smtClean="0">
                <a:solidFill>
                  <a:srgbClr val="F8601E"/>
                </a:solidFill>
              </a:rPr>
              <a:t>#&gt;</a:t>
            </a:r>
          </a:p>
          <a:p>
            <a:pPr marL="217488" lvl="1" indent="0">
              <a:buNone/>
            </a:pPr>
            <a:r>
              <a:rPr lang="en-US" sz="1800" dirty="0" smtClean="0"/>
              <a:t>A template normally inherits from the </a:t>
            </a:r>
            <a:r>
              <a:rPr lang="en-US" sz="1800" dirty="0" err="1" smtClean="0">
                <a:solidFill>
                  <a:srgbClr val="F8601E"/>
                </a:solidFill>
              </a:rPr>
              <a:t>TextTransformation</a:t>
            </a:r>
            <a:r>
              <a:rPr lang="en-US" sz="1800" dirty="0" smtClean="0">
                <a:solidFill>
                  <a:srgbClr val="F8601E"/>
                </a:solidFill>
              </a:rPr>
              <a:t> </a:t>
            </a:r>
            <a:r>
              <a:rPr lang="en-US" sz="1800" dirty="0" smtClean="0"/>
              <a:t>class, but it is also possible to inherit from a custom template and add reusable functionality</a:t>
            </a:r>
          </a:p>
          <a:p>
            <a:pPr lvl="0"/>
            <a:endParaRPr lang="en-US" sz="1800" dirty="0"/>
          </a:p>
          <a:p>
            <a:pPr lvl="0"/>
            <a:r>
              <a:rPr lang="en-US" sz="1800" dirty="0" smtClean="0">
                <a:solidFill>
                  <a:srgbClr val="F8601E"/>
                </a:solidFill>
              </a:rPr>
              <a:t>Custom Assemblies</a:t>
            </a:r>
          </a:p>
          <a:p>
            <a:pPr marL="217488" lvl="1" indent="0">
              <a:buNone/>
            </a:pPr>
            <a:r>
              <a:rPr lang="en-US" sz="1800" dirty="0" smtClean="0"/>
              <a:t>A custom assembly must be created which references the </a:t>
            </a:r>
            <a:r>
              <a:rPr lang="en-US" sz="1800" dirty="0" err="1" smtClean="0"/>
              <a:t>VisualStudio</a:t>
            </a:r>
            <a:r>
              <a:rPr lang="en-US" sz="1800" dirty="0" smtClean="0"/>
              <a:t> assemblies and a class added which inherits from the </a:t>
            </a:r>
            <a:r>
              <a:rPr lang="en-US" sz="1800" dirty="0" err="1" smtClean="0"/>
              <a:t>TextTransformation</a:t>
            </a:r>
            <a:r>
              <a:rPr lang="en-US" sz="1800" dirty="0" smtClean="0"/>
              <a:t>.</a:t>
            </a:r>
          </a:p>
          <a:p>
            <a:pPr marL="217488" lvl="1" indent="0">
              <a:buNone/>
            </a:pPr>
            <a:r>
              <a:rPr lang="en-US" sz="1800" dirty="0" smtClean="0"/>
              <a:t>In the template that inherits from the custom an assembly and import directive should be added. And in the Template directive the inherits attribute must be added with the </a:t>
            </a:r>
            <a:r>
              <a:rPr lang="en-US" sz="1800" dirty="0" err="1" smtClean="0"/>
              <a:t>fullname</a:t>
            </a:r>
            <a:r>
              <a:rPr lang="en-US" sz="1800" dirty="0" smtClean="0"/>
              <a:t> of the custom template class.</a:t>
            </a:r>
          </a:p>
          <a:p>
            <a:pPr marL="217488" lvl="1" indent="0">
              <a:buNone/>
            </a:pPr>
            <a:endParaRPr lang="en-US" sz="1800" dirty="0"/>
          </a:p>
          <a:p>
            <a:r>
              <a:rPr lang="en-US" sz="1800" dirty="0" smtClean="0"/>
              <a:t>.</a:t>
            </a:r>
            <a:endParaRPr lang="en-US" sz="1800" dirty="0"/>
          </a:p>
          <a:p>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17</a:t>
            </a:fld>
            <a:endParaRPr lang="en-US"/>
          </a:p>
        </p:txBody>
      </p:sp>
    </p:spTree>
    <p:custDataLst>
      <p:tags r:id="rId1"/>
    </p:custDataLst>
    <p:extLst>
      <p:ext uri="{BB962C8B-B14F-4D97-AF65-F5344CB8AC3E}">
        <p14:creationId xmlns:p14="http://schemas.microsoft.com/office/powerpoint/2010/main" val="350151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7 - Inherits</a:t>
            </a:r>
          </a:p>
        </p:txBody>
      </p:sp>
      <p:sp>
        <p:nvSpPr>
          <p:cNvPr id="3" name="Content Placeholder 2"/>
          <p:cNvSpPr>
            <a:spLocks noGrp="1"/>
          </p:cNvSpPr>
          <p:nvPr>
            <p:ph idx="1"/>
          </p:nvPr>
        </p:nvSpPr>
        <p:spPr/>
        <p:txBody>
          <a:bodyPr/>
          <a:lstStyle/>
          <a:p>
            <a:pPr lvl="0"/>
            <a:endParaRPr lang="en-US" sz="1800" dirty="0" smtClean="0"/>
          </a:p>
          <a:p>
            <a:pPr lvl="0"/>
            <a:r>
              <a:rPr lang="en-US" sz="1800" dirty="0" smtClean="0">
                <a:solidFill>
                  <a:srgbClr val="F8601E"/>
                </a:solidFill>
              </a:rPr>
              <a:t>Multiple </a:t>
            </a:r>
            <a:r>
              <a:rPr lang="en-US" sz="1800" dirty="0">
                <a:solidFill>
                  <a:srgbClr val="F8601E"/>
                </a:solidFill>
              </a:rPr>
              <a:t>file </a:t>
            </a:r>
            <a:r>
              <a:rPr lang="en-US" sz="1800" dirty="0" smtClean="0">
                <a:solidFill>
                  <a:srgbClr val="F8601E"/>
                </a:solidFill>
              </a:rPr>
              <a:t>creation</a:t>
            </a:r>
          </a:p>
          <a:p>
            <a:pPr marL="217488" lvl="1" indent="0">
              <a:buNone/>
            </a:pPr>
            <a:r>
              <a:rPr lang="en-US" sz="1800" dirty="0" smtClean="0"/>
              <a:t>In the custom template functionality is added that allows for the creation of multiple files per template</a:t>
            </a:r>
            <a:endParaRPr lang="en-US" sz="1800" dirty="0"/>
          </a:p>
          <a:p>
            <a:endParaRPr lang="en-US" sz="1800" dirty="0" smtClean="0"/>
          </a:p>
          <a:p>
            <a:r>
              <a:rPr lang="en-US" sz="1800" dirty="0" smtClean="0">
                <a:solidFill>
                  <a:srgbClr val="F8601E"/>
                </a:solidFill>
              </a:rPr>
              <a:t>Start </a:t>
            </a:r>
            <a:r>
              <a:rPr lang="en-US" sz="1800" dirty="0">
                <a:solidFill>
                  <a:srgbClr val="F8601E"/>
                </a:solidFill>
              </a:rPr>
              <a:t>new </a:t>
            </a:r>
            <a:r>
              <a:rPr lang="en-US" sz="1800" dirty="0" smtClean="0">
                <a:solidFill>
                  <a:srgbClr val="F8601E"/>
                </a:solidFill>
              </a:rPr>
              <a:t>File</a:t>
            </a:r>
          </a:p>
          <a:p>
            <a:pPr marL="217488" lvl="1" indent="0">
              <a:buNone/>
            </a:pPr>
            <a:r>
              <a:rPr lang="en-US" sz="1800" dirty="0" smtClean="0"/>
              <a:t>A new file is started by calling the </a:t>
            </a:r>
            <a:r>
              <a:rPr lang="en-US" sz="1800" dirty="0" err="1" smtClean="0"/>
              <a:t>StartNewFile</a:t>
            </a:r>
            <a:r>
              <a:rPr lang="en-US" sz="1800" dirty="0" smtClean="0"/>
              <a:t> method and passing the name of the file</a:t>
            </a:r>
          </a:p>
          <a:p>
            <a:pPr marL="217488" lvl="1" indent="0">
              <a:buNone/>
            </a:pPr>
            <a:r>
              <a:rPr lang="en-US" sz="1800" dirty="0" smtClean="0"/>
              <a:t>Any code generated after this is added to the new file.</a:t>
            </a:r>
            <a:endParaRPr lang="en-US" sz="1800" dirty="0"/>
          </a:p>
          <a:p>
            <a:endParaRPr lang="en-US" sz="1800" dirty="0" smtClean="0"/>
          </a:p>
          <a:p>
            <a:r>
              <a:rPr lang="en-US" sz="1800" dirty="0" smtClean="0">
                <a:solidFill>
                  <a:srgbClr val="F8601E"/>
                </a:solidFill>
              </a:rPr>
              <a:t>Process </a:t>
            </a:r>
            <a:r>
              <a:rPr lang="en-US" sz="1800" dirty="0">
                <a:solidFill>
                  <a:srgbClr val="F8601E"/>
                </a:solidFill>
              </a:rPr>
              <a:t>Files</a:t>
            </a:r>
          </a:p>
          <a:p>
            <a:pPr marL="217488" lvl="1" indent="0">
              <a:buNone/>
            </a:pPr>
            <a:r>
              <a:rPr lang="en-US" sz="1800" dirty="0" smtClean="0"/>
              <a:t>After all the files have been added and the code is generated the </a:t>
            </a:r>
            <a:r>
              <a:rPr lang="en-US" sz="1800" dirty="0" err="1" smtClean="0"/>
              <a:t>ProcessFiles</a:t>
            </a:r>
            <a:r>
              <a:rPr lang="en-US" sz="1800" dirty="0" smtClean="0"/>
              <a:t>  must be called. This method will create all the files and an additional file with a description of what has been generated</a:t>
            </a:r>
          </a:p>
          <a:p>
            <a:pPr marL="217488" lvl="1" indent="0">
              <a:buNone/>
            </a:pPr>
            <a:endParaRPr lang="en-US" sz="1800" dirty="0"/>
          </a:p>
          <a:p>
            <a:pPr marL="217488" lvl="1" indent="0">
              <a:buNone/>
            </a:pPr>
            <a:r>
              <a:rPr lang="en-US" sz="1800" dirty="0" smtClean="0"/>
              <a:t>.</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18</a:t>
            </a:fld>
            <a:endParaRPr lang="en-US"/>
          </a:p>
        </p:txBody>
      </p:sp>
    </p:spTree>
    <p:custDataLst>
      <p:tags r:id="rId1"/>
    </p:custDataLst>
    <p:extLst>
      <p:ext uri="{BB962C8B-B14F-4D97-AF65-F5344CB8AC3E}">
        <p14:creationId xmlns:p14="http://schemas.microsoft.com/office/powerpoint/2010/main" val="345118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Theory</a:t>
            </a:r>
            <a:endParaRPr lang="en-US" dirty="0"/>
          </a:p>
        </p:txBody>
      </p:sp>
      <p:sp>
        <p:nvSpPr>
          <p:cNvPr id="3" name="Slide Number Placeholder 2"/>
          <p:cNvSpPr>
            <a:spLocks noGrp="1"/>
          </p:cNvSpPr>
          <p:nvPr>
            <p:ph type="sldNum" sz="quarter" idx="10"/>
          </p:nvPr>
        </p:nvSpPr>
        <p:spPr/>
        <p:txBody>
          <a:bodyPr/>
          <a:lstStyle/>
          <a:p>
            <a:pPr>
              <a:defRPr/>
            </a:pPr>
            <a:fld id="{DE82B305-25C3-4F1C-A94A-F5FE7798188A}" type="slidenum">
              <a:rPr lang="en-US" smtClean="0">
                <a:solidFill>
                  <a:srgbClr val="747678"/>
                </a:solidFill>
              </a:rPr>
              <a:pPr>
                <a:defRPr/>
              </a:pPr>
              <a:t>19</a:t>
            </a:fld>
            <a:endParaRPr lang="en-US" dirty="0">
              <a:solidFill>
                <a:srgbClr val="747678"/>
              </a:solidFill>
            </a:endParaRPr>
          </a:p>
        </p:txBody>
      </p:sp>
    </p:spTree>
    <p:custDataLst>
      <p:tags r:id="rId1"/>
    </p:custDataLst>
    <p:extLst>
      <p:ext uri="{BB962C8B-B14F-4D97-AF65-F5344CB8AC3E}">
        <p14:creationId xmlns:p14="http://schemas.microsoft.com/office/powerpoint/2010/main" val="4197576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VisualPoint</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t>This presentation should be used with </a:t>
            </a:r>
            <a:r>
              <a:rPr lang="en-US" sz="1800" dirty="0" err="1" smtClean="0"/>
              <a:t>VisualPoint</a:t>
            </a:r>
            <a:endParaRPr lang="en-US" sz="1800" dirty="0" smtClean="0"/>
          </a:p>
          <a:p>
            <a:endParaRPr lang="en-US" sz="1800" dirty="0"/>
          </a:p>
          <a:p>
            <a:r>
              <a:rPr lang="en-US" sz="1800" dirty="0" err="1" smtClean="0"/>
              <a:t>VisualPoint</a:t>
            </a:r>
            <a:r>
              <a:rPr lang="en-US" sz="1800" dirty="0" smtClean="0"/>
              <a:t> will run the presentation inside Visual Studio and automatically walkthrough examples showing the code files</a:t>
            </a:r>
          </a:p>
          <a:p>
            <a:endParaRPr lang="en-US" sz="1800" dirty="0"/>
          </a:p>
          <a:p>
            <a:r>
              <a:rPr lang="en-US" sz="1800" dirty="0" smtClean="0"/>
              <a:t>Download </a:t>
            </a:r>
            <a:r>
              <a:rPr lang="en-US" sz="1800" dirty="0" err="1" smtClean="0"/>
              <a:t>VisualPoint</a:t>
            </a:r>
            <a:r>
              <a:rPr lang="en-US" sz="1800" dirty="0" smtClean="0"/>
              <a:t> </a:t>
            </a:r>
            <a:r>
              <a:rPr lang="en-US" sz="1800" dirty="0" smtClean="0">
                <a:hlinkClick r:id="rId3"/>
              </a:rPr>
              <a:t>here</a:t>
            </a:r>
            <a:endParaRPr lang="en-US" sz="1800" dirty="0" smtClean="0"/>
          </a:p>
          <a:p>
            <a:endParaRPr lang="en-US" sz="1800" dirty="0"/>
          </a:p>
          <a:p>
            <a:r>
              <a:rPr lang="en-US" sz="1800" dirty="0" smtClean="0"/>
              <a:t>Instructions for use:</a:t>
            </a:r>
          </a:p>
          <a:p>
            <a:pPr lvl="1"/>
            <a:r>
              <a:rPr lang="en-US" sz="1800" dirty="0" smtClean="0"/>
              <a:t>Start Visual Studio</a:t>
            </a:r>
          </a:p>
          <a:p>
            <a:pPr lvl="1"/>
            <a:r>
              <a:rPr lang="en-US" sz="1800" dirty="0" smtClean="0"/>
              <a:t>Start </a:t>
            </a:r>
            <a:r>
              <a:rPr lang="en-US" sz="1800" dirty="0" err="1" smtClean="0"/>
              <a:t>VisualPoint</a:t>
            </a:r>
            <a:r>
              <a:rPr lang="en-US" sz="1800" dirty="0" smtClean="0"/>
              <a:t>: Views\Other windows\</a:t>
            </a:r>
            <a:r>
              <a:rPr lang="en-US" sz="1800" dirty="0" err="1" smtClean="0"/>
              <a:t>VisualPoint</a:t>
            </a:r>
            <a:endParaRPr lang="en-US" sz="1800" dirty="0" smtClean="0"/>
          </a:p>
          <a:p>
            <a:pPr lvl="1"/>
            <a:r>
              <a:rPr lang="en-US" sz="1800" dirty="0" smtClean="0"/>
              <a:t>Open this presentation in </a:t>
            </a:r>
            <a:r>
              <a:rPr lang="en-US" sz="1800" dirty="0" err="1" smtClean="0"/>
              <a:t>VisualPoint</a:t>
            </a:r>
            <a:endParaRPr lang="en-US" sz="1800" dirty="0" smtClean="0"/>
          </a:p>
          <a:p>
            <a:pPr lvl="1"/>
            <a:r>
              <a:rPr lang="en-US" sz="1800" dirty="0" smtClean="0"/>
              <a:t>Open the T4UtilityBelt.T4Example project</a:t>
            </a:r>
          </a:p>
          <a:p>
            <a:pPr lvl="1"/>
            <a:r>
              <a:rPr lang="en-US" sz="1800" dirty="0" smtClean="0"/>
              <a:t>Select the </a:t>
            </a:r>
            <a:r>
              <a:rPr lang="en-US" sz="1800" dirty="0" err="1" smtClean="0"/>
              <a:t>VisualPoint</a:t>
            </a:r>
            <a:r>
              <a:rPr lang="en-US" sz="1800" dirty="0" smtClean="0"/>
              <a:t> window and press F5 to start the presentation</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a:t>
            </a:fld>
            <a:endParaRPr lang="en-US"/>
          </a:p>
        </p:txBody>
      </p:sp>
    </p:spTree>
    <p:custDataLst>
      <p:tags r:id="rId1"/>
    </p:custDataLst>
    <p:extLst>
      <p:ext uri="{BB962C8B-B14F-4D97-AF65-F5344CB8AC3E}">
        <p14:creationId xmlns:p14="http://schemas.microsoft.com/office/powerpoint/2010/main" val="33683707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Models</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t>Models can be created in a varied manner. </a:t>
            </a:r>
          </a:p>
          <a:p>
            <a:endParaRPr lang="en-US" sz="1800" dirty="0" smtClean="0"/>
          </a:p>
          <a:p>
            <a:pPr marL="217488" lvl="1" indent="0">
              <a:buNone/>
            </a:pPr>
            <a:r>
              <a:rPr lang="en-US" sz="1600" dirty="0" smtClean="0"/>
              <a:t>The simplest forms are made hardcoded either directly in a template file or using include files. Another form are via data files such as XML or CSV</a:t>
            </a:r>
          </a:p>
          <a:p>
            <a:pPr lvl="1"/>
            <a:endParaRPr lang="en-US" sz="1600" dirty="0" smtClean="0"/>
          </a:p>
          <a:p>
            <a:pPr marL="217488" lvl="1" indent="0">
              <a:buNone/>
            </a:pPr>
            <a:r>
              <a:rPr lang="en-US" sz="1600" dirty="0" smtClean="0"/>
              <a:t>Visual Studio itself uses EDMX files for the definition of entity data models and </a:t>
            </a:r>
            <a:r>
              <a:rPr lang="en-US" sz="1600" dirty="0" err="1" smtClean="0"/>
              <a:t>LightSwitch</a:t>
            </a:r>
            <a:r>
              <a:rPr lang="en-US" sz="1600" dirty="0" smtClean="0"/>
              <a:t> files can also be used as a basis for the models</a:t>
            </a:r>
          </a:p>
          <a:p>
            <a:pPr lvl="1"/>
            <a:endParaRPr lang="en-US" sz="1600" dirty="0"/>
          </a:p>
          <a:p>
            <a:pPr marL="217488" lvl="1" indent="0">
              <a:buNone/>
            </a:pPr>
            <a:r>
              <a:rPr lang="en-US" sz="1600" dirty="0" smtClean="0"/>
              <a:t>Tangible T4 also provides UML designers that can be used to generate code from</a:t>
            </a:r>
          </a:p>
        </p:txBody>
      </p:sp>
      <p:sp>
        <p:nvSpPr>
          <p:cNvPr id="4" name="Slide Number Placeholder 3"/>
          <p:cNvSpPr>
            <a:spLocks noGrp="1"/>
          </p:cNvSpPr>
          <p:nvPr>
            <p:ph type="sldNum" sz="quarter" idx="10"/>
          </p:nvPr>
        </p:nvSpPr>
        <p:spPr/>
        <p:txBody>
          <a:bodyPr/>
          <a:lstStyle/>
          <a:p>
            <a:fld id="{4A7F0E6D-4FDD-4361-99E9-1104692BDE81}" type="slidenum">
              <a:rPr lang="en-US" smtClean="0"/>
              <a:pPr/>
              <a:t>20</a:t>
            </a:fld>
            <a:endParaRPr lang="en-US"/>
          </a:p>
        </p:txBody>
      </p:sp>
    </p:spTree>
    <p:custDataLst>
      <p:tags r:id="rId1"/>
    </p:custDataLst>
    <p:extLst>
      <p:ext uri="{BB962C8B-B14F-4D97-AF65-F5344CB8AC3E}">
        <p14:creationId xmlns:p14="http://schemas.microsoft.com/office/powerpoint/2010/main" val="36789291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Usage</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t>T4 Code generation is being used in a number of Microsoft products.</a:t>
            </a:r>
          </a:p>
          <a:p>
            <a:endParaRPr lang="en-US" sz="1800" dirty="0"/>
          </a:p>
          <a:p>
            <a:r>
              <a:rPr lang="en-US" sz="1800" dirty="0" smtClean="0"/>
              <a:t>MVC uses a lot of T4 templates to build the default ASP.NET pages.</a:t>
            </a:r>
          </a:p>
          <a:p>
            <a:endParaRPr lang="en-US" sz="1800" dirty="0"/>
          </a:p>
          <a:p>
            <a:r>
              <a:rPr lang="en-US" sz="1800" dirty="0" smtClean="0"/>
              <a:t>The Entity </a:t>
            </a:r>
            <a:r>
              <a:rPr lang="en-US" sz="1800" dirty="0"/>
              <a:t>Framework </a:t>
            </a:r>
            <a:r>
              <a:rPr lang="en-US" sz="1800" dirty="0" smtClean="0"/>
              <a:t>4 model is used to generate the entity classes. The T4 templates can be modified and are a good basis to understand modeling practices.</a:t>
            </a:r>
          </a:p>
          <a:p>
            <a:endParaRPr lang="en-US" sz="1800" dirty="0"/>
          </a:p>
          <a:p>
            <a:r>
              <a:rPr lang="en-US" sz="1800" dirty="0" err="1" smtClean="0"/>
              <a:t>LightSwitch</a:t>
            </a:r>
            <a:r>
              <a:rPr lang="en-US" sz="1800" dirty="0" smtClean="0"/>
              <a:t> code generation is using T4 templates to generate the server, client and middleware code. These T4 templates can unfortunately not be changed.</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21</a:t>
            </a:fld>
            <a:endParaRPr lang="en-US"/>
          </a:p>
        </p:txBody>
      </p:sp>
    </p:spTree>
    <p:custDataLst>
      <p:tags r:id="rId1"/>
    </p:custDataLst>
    <p:extLst>
      <p:ext uri="{BB962C8B-B14F-4D97-AF65-F5344CB8AC3E}">
        <p14:creationId xmlns:p14="http://schemas.microsoft.com/office/powerpoint/2010/main" val="11098331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 </a:t>
            </a:r>
            <a:r>
              <a:rPr lang="en-US" dirty="0" smtClean="0"/>
              <a:t>Process - 1</a:t>
            </a:r>
            <a:endParaRPr lang="en-US" dirty="0"/>
          </a:p>
        </p:txBody>
      </p:sp>
      <p:sp>
        <p:nvSpPr>
          <p:cNvPr id="3" name="Content Placeholder 2"/>
          <p:cNvSpPr>
            <a:spLocks noGrp="1"/>
          </p:cNvSpPr>
          <p:nvPr>
            <p:ph idx="1"/>
          </p:nvPr>
        </p:nvSpPr>
        <p:spPr>
          <a:xfrm>
            <a:off x="308611" y="911862"/>
            <a:ext cx="8561070" cy="4422775"/>
          </a:xfrm>
        </p:spPr>
        <p:txBody>
          <a:bodyPr/>
          <a:lstStyle/>
          <a:p>
            <a:r>
              <a:rPr lang="en-US" sz="1800" dirty="0" smtClean="0"/>
              <a:t>The development process to be used for working with T4 Templates can be the following:</a:t>
            </a:r>
          </a:p>
          <a:p>
            <a:endParaRPr lang="en-US" sz="1800" dirty="0"/>
          </a:p>
          <a:p>
            <a:r>
              <a:rPr lang="en-US" sz="1800" dirty="0" smtClean="0">
                <a:solidFill>
                  <a:srgbClr val="F8601E"/>
                </a:solidFill>
              </a:rPr>
              <a:t>Create </a:t>
            </a:r>
            <a:r>
              <a:rPr lang="en-US" sz="1800" dirty="0">
                <a:solidFill>
                  <a:srgbClr val="F8601E"/>
                </a:solidFill>
              </a:rPr>
              <a:t>a </a:t>
            </a:r>
            <a:r>
              <a:rPr lang="en-US" sz="1800" dirty="0" smtClean="0">
                <a:solidFill>
                  <a:srgbClr val="F8601E"/>
                </a:solidFill>
              </a:rPr>
              <a:t>reference</a:t>
            </a:r>
          </a:p>
          <a:p>
            <a:pPr marL="217488" lvl="1" indent="0">
              <a:buNone/>
            </a:pPr>
            <a:r>
              <a:rPr lang="en-US" sz="1800" dirty="0" smtClean="0"/>
              <a:t>The reference should be based on one use case and be fully implemented, but for each case only one item needs to be created. For instance for an entity class generator only on class and one property would probably be enough. And for a screen generator only one of each type of screen would suffice, so one edit screen, one list screen etc. Complete the reference as much as you can</a:t>
            </a:r>
          </a:p>
          <a:p>
            <a:pPr marL="217488" lvl="1" indent="0">
              <a:buNone/>
            </a:pPr>
            <a:endParaRPr lang="en-US" sz="1800" dirty="0"/>
          </a:p>
          <a:p>
            <a:r>
              <a:rPr lang="en-US" sz="1800" dirty="0" smtClean="0">
                <a:solidFill>
                  <a:srgbClr val="F8601E"/>
                </a:solidFill>
              </a:rPr>
              <a:t>Refactor</a:t>
            </a:r>
          </a:p>
          <a:p>
            <a:pPr marL="217488" lvl="1" indent="0">
              <a:buNone/>
            </a:pPr>
            <a:r>
              <a:rPr lang="en-US" sz="1800" dirty="0" smtClean="0"/>
              <a:t>The next step is to refactor the reference case and divide the code in base classes and generics and code that will need to be generated based on the model.</a:t>
            </a:r>
          </a:p>
          <a:p>
            <a:pPr marL="217488" lvl="1" indent="0">
              <a:buNone/>
            </a:pPr>
            <a:endParaRPr lang="en-US" sz="1800" dirty="0"/>
          </a:p>
          <a:p>
            <a:r>
              <a:rPr lang="en-US" sz="1800" dirty="0" smtClean="0">
                <a:solidFill>
                  <a:srgbClr val="F8601E"/>
                </a:solidFill>
              </a:rPr>
              <a:t>Define the model</a:t>
            </a:r>
          </a:p>
          <a:p>
            <a:pPr marL="217488" lvl="1" indent="0">
              <a:buNone/>
            </a:pPr>
            <a:r>
              <a:rPr lang="en-US" sz="1800" dirty="0" smtClean="0"/>
              <a:t>Based on the reference application a model can be defined. For the entity class generator this would probably be a data model with entities and fields and the screen generator a more complex UI model.</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22</a:t>
            </a:fld>
            <a:endParaRPr lang="en-US"/>
          </a:p>
        </p:txBody>
      </p:sp>
    </p:spTree>
    <p:custDataLst>
      <p:tags r:id="rId1"/>
    </p:custDataLst>
    <p:extLst>
      <p:ext uri="{BB962C8B-B14F-4D97-AF65-F5344CB8AC3E}">
        <p14:creationId xmlns:p14="http://schemas.microsoft.com/office/powerpoint/2010/main" val="15634787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 Process - </a:t>
            </a:r>
            <a:r>
              <a:rPr lang="en-US" dirty="0" smtClean="0"/>
              <a:t>2</a:t>
            </a:r>
            <a:endParaRPr lang="en-US" dirty="0"/>
          </a:p>
        </p:txBody>
      </p:sp>
      <p:sp>
        <p:nvSpPr>
          <p:cNvPr id="3" name="Content Placeholder 2"/>
          <p:cNvSpPr>
            <a:spLocks noGrp="1"/>
          </p:cNvSpPr>
          <p:nvPr>
            <p:ph idx="1"/>
          </p:nvPr>
        </p:nvSpPr>
        <p:spPr/>
        <p:txBody>
          <a:bodyPr/>
          <a:lstStyle/>
          <a:p>
            <a:r>
              <a:rPr lang="en-US" sz="1800" dirty="0">
                <a:solidFill>
                  <a:srgbClr val="F8601E"/>
                </a:solidFill>
              </a:rPr>
              <a:t>Fill </a:t>
            </a:r>
            <a:r>
              <a:rPr lang="en-US" sz="1800" dirty="0" smtClean="0">
                <a:solidFill>
                  <a:srgbClr val="F8601E"/>
                </a:solidFill>
              </a:rPr>
              <a:t>the test model</a:t>
            </a:r>
          </a:p>
          <a:p>
            <a:pPr marL="217488" lvl="1" indent="0">
              <a:buNone/>
            </a:pPr>
            <a:r>
              <a:rPr lang="en-US" sz="1800" dirty="0" smtClean="0"/>
              <a:t>The test model should be created with the settings in a way that the reference can be recreated</a:t>
            </a:r>
          </a:p>
          <a:p>
            <a:endParaRPr lang="en-US" sz="1800" dirty="0"/>
          </a:p>
          <a:p>
            <a:r>
              <a:rPr lang="en-US" sz="1800" dirty="0" smtClean="0">
                <a:solidFill>
                  <a:srgbClr val="F8601E"/>
                </a:solidFill>
              </a:rPr>
              <a:t>Create </a:t>
            </a:r>
            <a:r>
              <a:rPr lang="en-US" sz="1800" dirty="0">
                <a:solidFill>
                  <a:srgbClr val="F8601E"/>
                </a:solidFill>
              </a:rPr>
              <a:t>the T4 </a:t>
            </a:r>
            <a:r>
              <a:rPr lang="en-US" sz="1800" dirty="0" smtClean="0">
                <a:solidFill>
                  <a:srgbClr val="F8601E"/>
                </a:solidFill>
              </a:rPr>
              <a:t>templates</a:t>
            </a:r>
          </a:p>
          <a:p>
            <a:pPr marL="217488" lvl="1" indent="0">
              <a:buNone/>
            </a:pPr>
            <a:r>
              <a:rPr lang="en-US" sz="1800" dirty="0" smtClean="0"/>
              <a:t>The T4 templates can then be created. This can best be done per reference file or class. Copy one file and replace the code that needs to be created step by step.</a:t>
            </a:r>
            <a:endParaRPr lang="en-US" sz="1800" dirty="0"/>
          </a:p>
          <a:p>
            <a:endParaRPr lang="en-US" sz="1800" dirty="0"/>
          </a:p>
          <a:p>
            <a:r>
              <a:rPr lang="en-US" sz="1800" dirty="0" smtClean="0">
                <a:solidFill>
                  <a:srgbClr val="F8601E"/>
                </a:solidFill>
              </a:rPr>
              <a:t>Generate the test application</a:t>
            </a:r>
          </a:p>
          <a:p>
            <a:pPr marL="217488" lvl="1" indent="0">
              <a:buNone/>
            </a:pPr>
            <a:r>
              <a:rPr lang="en-US" sz="1800" dirty="0" smtClean="0"/>
              <a:t>The next step is to generate the test application and compare it against the reference. It is also a best practice to create a unit test out of this and automatically compare the reference code with the generated code</a:t>
            </a:r>
            <a:endParaRPr lang="en-US" sz="1800" dirty="0"/>
          </a:p>
          <a:p>
            <a:endParaRPr lang="en-US" sz="1800" dirty="0"/>
          </a:p>
          <a:p>
            <a:r>
              <a:rPr lang="en-US" sz="1800" dirty="0" smtClean="0">
                <a:solidFill>
                  <a:srgbClr val="F8601E"/>
                </a:solidFill>
              </a:rPr>
              <a:t>Generate the actual application</a:t>
            </a:r>
          </a:p>
          <a:p>
            <a:r>
              <a:rPr lang="en-US" sz="1800" dirty="0" smtClean="0"/>
              <a:t>From then on you can Model </a:t>
            </a:r>
            <a:r>
              <a:rPr lang="en-US" sz="1800" dirty="0"/>
              <a:t>the actual </a:t>
            </a:r>
            <a:r>
              <a:rPr lang="en-US" sz="1800" dirty="0" smtClean="0"/>
              <a:t>application and generate it</a:t>
            </a:r>
            <a:endParaRPr lang="en-US" sz="18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23</a:t>
            </a:fld>
            <a:endParaRPr lang="en-US"/>
          </a:p>
        </p:txBody>
      </p:sp>
    </p:spTree>
    <p:custDataLst>
      <p:tags r:id="rId1"/>
    </p:custDataLst>
    <p:extLst>
      <p:ext uri="{BB962C8B-B14F-4D97-AF65-F5344CB8AC3E}">
        <p14:creationId xmlns:p14="http://schemas.microsoft.com/office/powerpoint/2010/main" val="566987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 Process - Guidelines</a:t>
            </a:r>
          </a:p>
        </p:txBody>
      </p:sp>
      <p:sp>
        <p:nvSpPr>
          <p:cNvPr id="3" name="Content Placeholder 2"/>
          <p:cNvSpPr>
            <a:spLocks noGrp="1"/>
          </p:cNvSpPr>
          <p:nvPr>
            <p:ph idx="1"/>
          </p:nvPr>
        </p:nvSpPr>
        <p:spPr/>
        <p:txBody>
          <a:bodyPr/>
          <a:lstStyle/>
          <a:p>
            <a:r>
              <a:rPr lang="en-US" sz="1800" dirty="0" smtClean="0">
                <a:solidFill>
                  <a:srgbClr val="F8601E"/>
                </a:solidFill>
              </a:rPr>
              <a:t>Use common framework practices</a:t>
            </a:r>
          </a:p>
          <a:p>
            <a:pPr marL="217488" lvl="1" indent="0">
              <a:buNone/>
            </a:pPr>
            <a:r>
              <a:rPr lang="en-US" sz="1800" dirty="0" smtClean="0"/>
              <a:t>Use Inheritance to reuse your code and use bases classes with common code</a:t>
            </a:r>
          </a:p>
          <a:p>
            <a:pPr lvl="1"/>
            <a:endParaRPr lang="en-US" sz="1800" dirty="0"/>
          </a:p>
          <a:p>
            <a:r>
              <a:rPr lang="en-US" sz="2000" dirty="0" smtClean="0">
                <a:solidFill>
                  <a:srgbClr val="F8601E"/>
                </a:solidFill>
              </a:rPr>
              <a:t>Generating everything is very complex</a:t>
            </a:r>
          </a:p>
          <a:p>
            <a:pPr marL="217488" lvl="1" indent="0">
              <a:buNone/>
            </a:pPr>
            <a:r>
              <a:rPr lang="en-US" sz="1800" dirty="0" smtClean="0"/>
              <a:t>Instead of trying to create a model and templates that can generate all code use the partial and virtual keywords to build hooks in the code that can be overloaded in manual forms</a:t>
            </a:r>
          </a:p>
          <a:p>
            <a:endParaRPr lang="en-US" sz="1800" dirty="0" smtClean="0"/>
          </a:p>
          <a:p>
            <a:r>
              <a:rPr lang="en-US" sz="1800" dirty="0" smtClean="0">
                <a:solidFill>
                  <a:srgbClr val="F8601E"/>
                </a:solidFill>
              </a:rPr>
              <a:t>Generate as little as possible</a:t>
            </a:r>
          </a:p>
          <a:p>
            <a:pPr marL="217488" lvl="1" indent="0">
              <a:buNone/>
            </a:pPr>
            <a:r>
              <a:rPr lang="en-US" sz="1600" dirty="0" smtClean="0"/>
              <a:t>Try to move most of your code in generic base classes</a:t>
            </a:r>
          </a:p>
          <a:p>
            <a:endParaRPr lang="en-US" sz="1800" dirty="0" smtClean="0"/>
          </a:p>
          <a:p>
            <a:r>
              <a:rPr lang="en-US" sz="1800" dirty="0" smtClean="0">
                <a:solidFill>
                  <a:srgbClr val="F8601E"/>
                </a:solidFill>
              </a:rPr>
              <a:t>But do even less manually</a:t>
            </a:r>
          </a:p>
          <a:p>
            <a:pPr marL="217488" lvl="1" indent="0">
              <a:buNone/>
            </a:pPr>
            <a:r>
              <a:rPr lang="en-US" sz="1600" dirty="0" smtClean="0"/>
              <a:t>But try to code even less manually</a:t>
            </a:r>
          </a:p>
        </p:txBody>
      </p:sp>
    </p:spTree>
    <p:custDataLst>
      <p:tags r:id="rId1"/>
    </p:custDataLst>
    <p:extLst>
      <p:ext uri="{BB962C8B-B14F-4D97-AF65-F5344CB8AC3E}">
        <p14:creationId xmlns:p14="http://schemas.microsoft.com/office/powerpoint/2010/main" val="32400218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 Generated Templates</a:t>
            </a:r>
            <a:endParaRPr lang="en-US" dirty="0"/>
          </a:p>
        </p:txBody>
      </p:sp>
      <p:sp>
        <p:nvSpPr>
          <p:cNvPr id="3" name="Slide Number Placeholder 2"/>
          <p:cNvSpPr>
            <a:spLocks noGrp="1"/>
          </p:cNvSpPr>
          <p:nvPr>
            <p:ph type="sldNum" sz="quarter" idx="10"/>
          </p:nvPr>
        </p:nvSpPr>
        <p:spPr/>
        <p:txBody>
          <a:bodyPr/>
          <a:lstStyle/>
          <a:p>
            <a:pPr>
              <a:defRPr/>
            </a:pPr>
            <a:fld id="{DE82B305-25C3-4F1C-A94A-F5FE7798188A}" type="slidenum">
              <a:rPr lang="en-US" smtClean="0">
                <a:solidFill>
                  <a:srgbClr val="747678"/>
                </a:solidFill>
              </a:rPr>
              <a:pPr>
                <a:defRPr/>
              </a:pPr>
              <a:t>25</a:t>
            </a:fld>
            <a:endParaRPr lang="en-US" dirty="0">
              <a:solidFill>
                <a:srgbClr val="747678"/>
              </a:solidFill>
            </a:endParaRPr>
          </a:p>
        </p:txBody>
      </p:sp>
    </p:spTree>
    <p:custDataLst>
      <p:tags r:id="rId1"/>
    </p:custDataLst>
    <p:extLst>
      <p:ext uri="{BB962C8B-B14F-4D97-AF65-F5344CB8AC3E}">
        <p14:creationId xmlns:p14="http://schemas.microsoft.com/office/powerpoint/2010/main" val="6157778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Compiled Templates</a:t>
            </a:r>
            <a:endParaRPr lang="en-US" dirty="0"/>
          </a:p>
        </p:txBody>
      </p:sp>
      <p:sp>
        <p:nvSpPr>
          <p:cNvPr id="3" name="Content Placeholder 2"/>
          <p:cNvSpPr>
            <a:spLocks noGrp="1"/>
          </p:cNvSpPr>
          <p:nvPr>
            <p:ph idx="1"/>
          </p:nvPr>
        </p:nvSpPr>
        <p:spPr/>
        <p:txBody>
          <a:bodyPr/>
          <a:lstStyle/>
          <a:p>
            <a:r>
              <a:rPr lang="en-US" dirty="0" smtClean="0"/>
              <a:t>Templates can also be </a:t>
            </a:r>
            <a:r>
              <a:rPr lang="en-US" dirty="0" smtClean="0">
                <a:solidFill>
                  <a:srgbClr val="F8601E"/>
                </a:solidFill>
              </a:rPr>
              <a:t>packaged</a:t>
            </a:r>
            <a:r>
              <a:rPr lang="en-US" dirty="0" smtClean="0"/>
              <a:t> </a:t>
            </a:r>
            <a:r>
              <a:rPr lang="en-US" dirty="0" smtClean="0">
                <a:solidFill>
                  <a:srgbClr val="F8601E"/>
                </a:solidFill>
              </a:rPr>
              <a:t>as assemblies</a:t>
            </a:r>
            <a:r>
              <a:rPr lang="en-US" dirty="0" smtClean="0"/>
              <a:t>. These can then be used as inherited templates in the application projects. Releasing updated templates to multiple applications is simpler by using compiled assemblies.</a:t>
            </a:r>
          </a:p>
          <a:p>
            <a:endParaRPr lang="en-US" dirty="0" smtClean="0"/>
          </a:p>
          <a:p>
            <a:r>
              <a:rPr lang="en-US" dirty="0" smtClean="0"/>
              <a:t>To create a compiled templates follow these steps:</a:t>
            </a:r>
          </a:p>
          <a:p>
            <a:pPr lvl="1"/>
            <a:r>
              <a:rPr lang="en-US" dirty="0" smtClean="0"/>
              <a:t>Create a Windows Class Project</a:t>
            </a:r>
          </a:p>
          <a:p>
            <a:pPr lvl="1"/>
            <a:r>
              <a:rPr lang="en-US" dirty="0" smtClean="0"/>
              <a:t>Add the project references to Microsoft Visual Studio Text </a:t>
            </a:r>
            <a:r>
              <a:rPr lang="en-US" dirty="0" err="1" smtClean="0"/>
              <a:t>Templating</a:t>
            </a:r>
            <a:endParaRPr lang="en-US" dirty="0" smtClean="0"/>
          </a:p>
          <a:p>
            <a:pPr lvl="1"/>
            <a:r>
              <a:rPr lang="en-US" dirty="0" smtClean="0"/>
              <a:t>And if you want to add the assembly to the </a:t>
            </a:r>
            <a:r>
              <a:rPr lang="en-US" dirty="0" err="1" smtClean="0"/>
              <a:t>gac</a:t>
            </a:r>
            <a:r>
              <a:rPr lang="en-US" dirty="0" smtClean="0"/>
              <a:t> add a build event and a </a:t>
            </a:r>
            <a:r>
              <a:rPr lang="en-US" dirty="0" err="1" smtClean="0"/>
              <a:t>keyfile</a:t>
            </a:r>
            <a:r>
              <a:rPr lang="en-US" dirty="0" smtClean="0"/>
              <a:t>.</a:t>
            </a:r>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26</a:t>
            </a:fld>
            <a:endParaRPr lang="en-US"/>
          </a:p>
        </p:txBody>
      </p:sp>
    </p:spTree>
    <p:custDataLst>
      <p:tags r:id="rId1"/>
    </p:custDataLst>
    <p:extLst>
      <p:ext uri="{BB962C8B-B14F-4D97-AF65-F5344CB8AC3E}">
        <p14:creationId xmlns:p14="http://schemas.microsoft.com/office/powerpoint/2010/main" val="18013357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Item Pre Compiled Items</a:t>
            </a:r>
            <a:endParaRPr lang="en-US" dirty="0"/>
          </a:p>
        </p:txBody>
      </p:sp>
      <p:sp>
        <p:nvSpPr>
          <p:cNvPr id="3" name="Content Placeholder 2"/>
          <p:cNvSpPr>
            <a:spLocks noGrp="1"/>
          </p:cNvSpPr>
          <p:nvPr>
            <p:ph idx="1"/>
          </p:nvPr>
        </p:nvSpPr>
        <p:spPr/>
        <p:txBody>
          <a:bodyPr/>
          <a:lstStyle/>
          <a:p>
            <a:endParaRPr lang="en-US" dirty="0" smtClean="0"/>
          </a:p>
          <a:p>
            <a:r>
              <a:rPr lang="en-US" dirty="0" smtClean="0">
                <a:solidFill>
                  <a:srgbClr val="F8601E"/>
                </a:solidFill>
              </a:rPr>
              <a:t>.TT Templates</a:t>
            </a:r>
          </a:p>
          <a:p>
            <a:pPr marL="217488" lvl="1" indent="0">
              <a:buNone/>
            </a:pPr>
            <a:r>
              <a:rPr lang="en-US" dirty="0" smtClean="0"/>
              <a:t>Pre compiled templates are created as .TT project items.</a:t>
            </a:r>
          </a:p>
          <a:p>
            <a:endParaRPr lang="en-US" dirty="0" smtClean="0"/>
          </a:p>
          <a:p>
            <a:r>
              <a:rPr lang="en-US" dirty="0" smtClean="0">
                <a:solidFill>
                  <a:srgbClr val="F8601E"/>
                </a:solidFill>
              </a:rPr>
              <a:t>Custom Tool </a:t>
            </a:r>
            <a:r>
              <a:rPr lang="en-US" dirty="0" err="1" smtClean="0">
                <a:solidFill>
                  <a:srgbClr val="F8601E"/>
                </a:solidFill>
              </a:rPr>
              <a:t>TextTemplatingFilePreprocessor</a:t>
            </a:r>
            <a:endParaRPr lang="en-US" dirty="0" smtClean="0">
              <a:solidFill>
                <a:srgbClr val="F8601E"/>
              </a:solidFill>
            </a:endParaRPr>
          </a:p>
          <a:p>
            <a:pPr marL="217488" lvl="1" indent="0">
              <a:buNone/>
            </a:pPr>
            <a:r>
              <a:rPr lang="en-US" dirty="0" smtClean="0"/>
              <a:t>In the properties of the project file the custom tool needs to </a:t>
            </a:r>
            <a:r>
              <a:rPr lang="en-US" dirty="0"/>
              <a:t>be changed </a:t>
            </a:r>
            <a:r>
              <a:rPr lang="en-US" dirty="0" err="1" smtClean="0"/>
              <a:t>TextTemplatingFilePreprocessor</a:t>
            </a:r>
            <a:r>
              <a:rPr lang="en-US" dirty="0" smtClean="0"/>
              <a:t>. This will transform the template to a </a:t>
            </a:r>
            <a:r>
              <a:rPr lang="en-US" dirty="0" err="1" smtClean="0"/>
              <a:t>cs</a:t>
            </a:r>
            <a:r>
              <a:rPr lang="en-US" dirty="0" smtClean="0"/>
              <a:t> file which itself is used to transform the models to the application code.</a:t>
            </a:r>
          </a:p>
        </p:txBody>
      </p:sp>
      <p:sp>
        <p:nvSpPr>
          <p:cNvPr id="4" name="Slide Number Placeholder 3"/>
          <p:cNvSpPr>
            <a:spLocks noGrp="1"/>
          </p:cNvSpPr>
          <p:nvPr>
            <p:ph type="sldNum" sz="quarter" idx="10"/>
          </p:nvPr>
        </p:nvSpPr>
        <p:spPr/>
        <p:txBody>
          <a:bodyPr/>
          <a:lstStyle/>
          <a:p>
            <a:fld id="{4A7F0E6D-4FDD-4361-99E9-1104692BDE81}" type="slidenum">
              <a:rPr lang="en-US" smtClean="0"/>
              <a:pPr/>
              <a:t>27</a:t>
            </a:fld>
            <a:endParaRPr lang="en-US"/>
          </a:p>
        </p:txBody>
      </p:sp>
    </p:spTree>
    <p:custDataLst>
      <p:tags r:id="rId1"/>
    </p:custDataLst>
    <p:extLst>
      <p:ext uri="{BB962C8B-B14F-4D97-AF65-F5344CB8AC3E}">
        <p14:creationId xmlns:p14="http://schemas.microsoft.com/office/powerpoint/2010/main" val="27787550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8 – Inherited Template</a:t>
            </a:r>
            <a:endParaRPr lang="en-US" dirty="0"/>
          </a:p>
        </p:txBody>
      </p:sp>
      <p:sp>
        <p:nvSpPr>
          <p:cNvPr id="3" name="Content Placeholder 2"/>
          <p:cNvSpPr>
            <a:spLocks noGrp="1"/>
          </p:cNvSpPr>
          <p:nvPr>
            <p:ph idx="1"/>
          </p:nvPr>
        </p:nvSpPr>
        <p:spPr/>
        <p:txBody>
          <a:bodyPr/>
          <a:lstStyle/>
          <a:p>
            <a:endParaRPr lang="en-US" dirty="0" smtClean="0"/>
          </a:p>
          <a:p>
            <a:r>
              <a:rPr lang="en-US" dirty="0"/>
              <a:t>Pre Processed Template</a:t>
            </a:r>
            <a:endParaRPr lang="en-US" dirty="0" smtClean="0"/>
          </a:p>
          <a:p>
            <a:pPr lvl="1"/>
            <a:r>
              <a:rPr lang="en-US" dirty="0" smtClean="0"/>
              <a:t>inherits</a:t>
            </a:r>
            <a:endParaRPr lang="en-US" dirty="0"/>
          </a:p>
          <a:p>
            <a:endParaRPr lang="en-US" dirty="0" smtClean="0"/>
          </a:p>
          <a:p>
            <a:r>
              <a:rPr lang="en-US" dirty="0"/>
              <a:t>Pre Processed </a:t>
            </a:r>
            <a:r>
              <a:rPr lang="en-US" dirty="0" smtClean="0"/>
              <a:t>Item</a:t>
            </a:r>
          </a:p>
          <a:p>
            <a:pPr lvl="1"/>
            <a:r>
              <a:rPr lang="en-US" dirty="0" smtClean="0"/>
              <a:t>Code</a:t>
            </a:r>
          </a:p>
          <a:p>
            <a:pPr lvl="1"/>
            <a:r>
              <a:rPr lang="en-US" dirty="0" err="1" smtClean="0"/>
              <a:t>Textblocks</a:t>
            </a:r>
            <a:endParaRPr lang="en-US" dirty="0" smtClean="0"/>
          </a:p>
          <a:p>
            <a:endParaRPr lang="en-US" dirty="0"/>
          </a:p>
          <a:p>
            <a:r>
              <a:rPr lang="en-US" dirty="0" smtClean="0"/>
              <a:t>Generation Item</a:t>
            </a:r>
          </a:p>
          <a:p>
            <a:pPr lvl="1"/>
            <a:r>
              <a:rPr lang="en-US" dirty="0" smtClean="0"/>
              <a:t>Inherits</a:t>
            </a:r>
          </a:p>
          <a:p>
            <a:pPr lvl="1"/>
            <a:r>
              <a:rPr lang="en-US" dirty="0" err="1" smtClean="0"/>
              <a:t>TransformText</a:t>
            </a:r>
            <a:endParaRPr lang="en-US" dirty="0" smtClean="0"/>
          </a:p>
          <a:p>
            <a:endParaRPr lang="en-US" dirty="0" smtClean="0"/>
          </a:p>
          <a:p>
            <a:r>
              <a:rPr lang="en-US" dirty="0" smtClean="0"/>
              <a:t>Example</a:t>
            </a:r>
          </a:p>
          <a:p>
            <a:endParaRPr lang="en-US" dirty="0"/>
          </a:p>
          <a:p>
            <a:r>
              <a:rPr lang="en-US" dirty="0" smtClean="0"/>
              <a:t>.</a:t>
            </a:r>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28</a:t>
            </a:fld>
            <a:endParaRPr lang="en-US"/>
          </a:p>
        </p:txBody>
      </p:sp>
    </p:spTree>
    <p:custDataLst>
      <p:tags r:id="rId1"/>
    </p:custDataLst>
    <p:extLst>
      <p:ext uri="{BB962C8B-B14F-4D97-AF65-F5344CB8AC3E}">
        <p14:creationId xmlns:p14="http://schemas.microsoft.com/office/powerpoint/2010/main" val="238406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9 – Properties</a:t>
            </a:r>
            <a:endParaRPr lang="en-US" dirty="0"/>
          </a:p>
        </p:txBody>
      </p:sp>
      <p:sp>
        <p:nvSpPr>
          <p:cNvPr id="3" name="Content Placeholder 2"/>
          <p:cNvSpPr>
            <a:spLocks noGrp="1"/>
          </p:cNvSpPr>
          <p:nvPr>
            <p:ph idx="1"/>
          </p:nvPr>
        </p:nvSpPr>
        <p:spPr/>
        <p:txBody>
          <a:bodyPr/>
          <a:lstStyle/>
          <a:p>
            <a:endParaRPr lang="en-US" dirty="0" smtClean="0"/>
          </a:p>
          <a:p>
            <a:r>
              <a:rPr lang="en-US" dirty="0" smtClean="0"/>
              <a:t>Entity Class</a:t>
            </a:r>
          </a:p>
          <a:p>
            <a:pPr lvl="1"/>
            <a:r>
              <a:rPr lang="en-US" dirty="0" smtClean="0"/>
              <a:t>Name</a:t>
            </a:r>
          </a:p>
          <a:p>
            <a:pPr lvl="1"/>
            <a:r>
              <a:rPr lang="en-US" dirty="0" smtClean="0"/>
              <a:t>Collection of Fields</a:t>
            </a:r>
          </a:p>
          <a:p>
            <a:pPr lvl="1"/>
            <a:endParaRPr lang="en-US" dirty="0" smtClean="0"/>
          </a:p>
          <a:p>
            <a:r>
              <a:rPr lang="en-US" dirty="0" smtClean="0"/>
              <a:t>Field Class</a:t>
            </a:r>
          </a:p>
          <a:p>
            <a:pPr lvl="1"/>
            <a:r>
              <a:rPr lang="en-US" dirty="0" smtClean="0"/>
              <a:t>Name</a:t>
            </a:r>
          </a:p>
          <a:p>
            <a:pPr lvl="1"/>
            <a:r>
              <a:rPr lang="en-US" dirty="0" smtClean="0"/>
              <a:t>Type</a:t>
            </a:r>
            <a:endParaRPr lang="en-US" dirty="0"/>
          </a:p>
          <a:p>
            <a:endParaRPr lang="en-US" dirty="0" smtClean="0"/>
          </a:p>
          <a:p>
            <a:r>
              <a:rPr lang="en-US" dirty="0" smtClean="0"/>
              <a:t>Property Collection of Entities</a:t>
            </a:r>
          </a:p>
          <a:p>
            <a:endParaRPr lang="en-US" dirty="0"/>
          </a:p>
          <a:p>
            <a:r>
              <a:rPr lang="en-US" dirty="0" smtClean="0"/>
              <a:t>.</a:t>
            </a:r>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29</a:t>
            </a:fld>
            <a:endParaRPr lang="en-US"/>
          </a:p>
        </p:txBody>
      </p:sp>
    </p:spTree>
    <p:custDataLst>
      <p:tags r:id="rId1"/>
    </p:custDataLst>
    <p:extLst>
      <p:ext uri="{BB962C8B-B14F-4D97-AF65-F5344CB8AC3E}">
        <p14:creationId xmlns:p14="http://schemas.microsoft.com/office/powerpoint/2010/main" val="193798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E82B305-25C3-4F1C-A94A-F5FE7798188A}" type="slidenum">
              <a:rPr lang="en-US" smtClean="0"/>
              <a:pPr>
                <a:defRPr/>
              </a:pPr>
              <a:t>3</a:t>
            </a:fld>
            <a:endParaRPr lang="en-US" dirty="0"/>
          </a:p>
        </p:txBody>
      </p:sp>
      <p:sp>
        <p:nvSpPr>
          <p:cNvPr id="5" name="Title 1"/>
          <p:cNvSpPr>
            <a:spLocks noGrp="1"/>
          </p:cNvSpPr>
          <p:nvPr>
            <p:ph type="ctrTitle"/>
          </p:nvPr>
        </p:nvSpPr>
        <p:spPr>
          <a:xfrm>
            <a:off x="506413" y="454921"/>
            <a:ext cx="8137525" cy="1340542"/>
          </a:xfrm>
        </p:spPr>
        <p:txBody>
          <a:bodyPr/>
          <a:lstStyle/>
          <a:p>
            <a:r>
              <a:rPr lang="en-US" dirty="0" smtClean="0"/>
              <a:t>T4 Introduction</a:t>
            </a:r>
            <a:endParaRPr lang="en-US" dirty="0"/>
          </a:p>
        </p:txBody>
      </p:sp>
    </p:spTree>
    <p:custDataLst>
      <p:tags r:id="rId1"/>
    </p:custDataLst>
    <p:extLst>
      <p:ext uri="{BB962C8B-B14F-4D97-AF65-F5344CB8AC3E}">
        <p14:creationId xmlns:p14="http://schemas.microsoft.com/office/powerpoint/2010/main" val="23493813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9 – Properties</a:t>
            </a:r>
            <a:endParaRPr lang="en-US" dirty="0"/>
          </a:p>
        </p:txBody>
      </p:sp>
      <p:sp>
        <p:nvSpPr>
          <p:cNvPr id="3" name="Content Placeholder 2"/>
          <p:cNvSpPr>
            <a:spLocks noGrp="1"/>
          </p:cNvSpPr>
          <p:nvPr>
            <p:ph idx="1"/>
          </p:nvPr>
        </p:nvSpPr>
        <p:spPr/>
        <p:txBody>
          <a:bodyPr/>
          <a:lstStyle/>
          <a:p>
            <a:endParaRPr lang="en-US" dirty="0" smtClean="0"/>
          </a:p>
          <a:p>
            <a:r>
              <a:rPr lang="en-US" dirty="0" smtClean="0"/>
              <a:t>Usage</a:t>
            </a:r>
          </a:p>
          <a:p>
            <a:pPr lvl="1"/>
            <a:r>
              <a:rPr lang="en-US" dirty="0" smtClean="0"/>
              <a:t>File Property</a:t>
            </a:r>
          </a:p>
          <a:p>
            <a:pPr lvl="1"/>
            <a:endParaRPr lang="en-US" dirty="0" smtClean="0"/>
          </a:p>
          <a:p>
            <a:r>
              <a:rPr lang="en-US" dirty="0" err="1" smtClean="0"/>
              <a:t>TransformText</a:t>
            </a:r>
            <a:endParaRPr lang="en-US" dirty="0" smtClean="0"/>
          </a:p>
          <a:p>
            <a:endParaRPr lang="en-US" dirty="0"/>
          </a:p>
          <a:p>
            <a:r>
              <a:rPr lang="en-US" dirty="0" smtClean="0"/>
              <a:t>.</a:t>
            </a:r>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30</a:t>
            </a:fld>
            <a:endParaRPr lang="en-US"/>
          </a:p>
        </p:txBody>
      </p:sp>
    </p:spTree>
    <p:custDataLst>
      <p:tags r:id="rId1"/>
    </p:custDataLst>
    <p:extLst>
      <p:ext uri="{BB962C8B-B14F-4D97-AF65-F5344CB8AC3E}">
        <p14:creationId xmlns:p14="http://schemas.microsoft.com/office/powerpoint/2010/main" val="58721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Summary</a:t>
            </a:r>
            <a:endParaRPr lang="en-US" dirty="0"/>
          </a:p>
        </p:txBody>
      </p:sp>
      <p:sp>
        <p:nvSpPr>
          <p:cNvPr id="3" name="Slide Number Placeholder 2"/>
          <p:cNvSpPr>
            <a:spLocks noGrp="1"/>
          </p:cNvSpPr>
          <p:nvPr>
            <p:ph type="sldNum" sz="quarter" idx="10"/>
          </p:nvPr>
        </p:nvSpPr>
        <p:spPr/>
        <p:txBody>
          <a:bodyPr/>
          <a:lstStyle/>
          <a:p>
            <a:fld id="{463CA63D-5EBE-4B6E-8393-19BF7DCBB872}" type="slidenum">
              <a:rPr lang="en-US" smtClean="0"/>
              <a:pPr/>
              <a:t>31</a:t>
            </a:fld>
            <a:endParaRPr lang="en-US"/>
          </a:p>
        </p:txBody>
      </p:sp>
    </p:spTree>
    <p:custDataLst>
      <p:tags r:id="rId1"/>
    </p:custDataLst>
    <p:extLst>
      <p:ext uri="{BB962C8B-B14F-4D97-AF65-F5344CB8AC3E}">
        <p14:creationId xmlns:p14="http://schemas.microsoft.com/office/powerpoint/2010/main" val="10419739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a:t>
            </a:r>
            <a:endParaRPr lang="en-US" dirty="0"/>
          </a:p>
        </p:txBody>
      </p:sp>
      <p:sp>
        <p:nvSpPr>
          <p:cNvPr id="3" name="Content Placeholder 2"/>
          <p:cNvSpPr>
            <a:spLocks noGrp="1"/>
          </p:cNvSpPr>
          <p:nvPr>
            <p:ph idx="1"/>
          </p:nvPr>
        </p:nvSpPr>
        <p:spPr/>
        <p:txBody>
          <a:bodyPr/>
          <a:lstStyle/>
          <a:p>
            <a:endParaRPr lang="en-US" dirty="0" smtClean="0">
              <a:hlinkClick r:id="rId3"/>
            </a:endParaRPr>
          </a:p>
          <a:p>
            <a:r>
              <a:rPr lang="en-US" dirty="0" smtClean="0">
                <a:hlinkClick r:id="rId3"/>
              </a:rPr>
              <a:t>Tangible T4 Editor</a:t>
            </a:r>
            <a:endParaRPr lang="en-US" dirty="0" smtClean="0"/>
          </a:p>
          <a:p>
            <a:endParaRPr lang="en-US" dirty="0"/>
          </a:p>
          <a:p>
            <a:r>
              <a:rPr lang="en-US" dirty="0" smtClean="0"/>
              <a:t>www.OlegSynch.com</a:t>
            </a:r>
            <a:endParaRPr lang="en-US" dirty="0"/>
          </a:p>
          <a:p>
            <a:endParaRPr lang="en-US" dirty="0"/>
          </a:p>
          <a:p>
            <a:r>
              <a:rPr lang="en-US" dirty="0" smtClean="0">
                <a:hlinkClick r:id="rId4"/>
              </a:rPr>
              <a:t>www.codeplex.com/t4toolbox</a:t>
            </a:r>
            <a:endParaRPr lang="en-US" dirty="0" smtClean="0"/>
          </a:p>
          <a:p>
            <a:endParaRPr lang="en-US" dirty="0"/>
          </a:p>
          <a:p>
            <a:r>
              <a:rPr lang="en-US" dirty="0"/>
              <a:t>T4CSS</a:t>
            </a:r>
          </a:p>
          <a:p>
            <a:pPr lvl="1"/>
            <a:r>
              <a:rPr lang="en-US" dirty="0"/>
              <a:t>http://haacked.com/archive/2009/12/02/t4-template-for-less-css.aspx</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32</a:t>
            </a:fld>
            <a:endParaRPr lang="en-US"/>
          </a:p>
        </p:txBody>
      </p:sp>
    </p:spTree>
    <p:custDataLst>
      <p:tags r:id="rId1"/>
    </p:custDataLst>
    <p:extLst>
      <p:ext uri="{BB962C8B-B14F-4D97-AF65-F5344CB8AC3E}">
        <p14:creationId xmlns:p14="http://schemas.microsoft.com/office/powerpoint/2010/main" val="17429219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Generated Templates</a:t>
            </a:r>
            <a:endParaRPr lang="en-US" dirty="0"/>
          </a:p>
        </p:txBody>
      </p:sp>
      <p:sp>
        <p:nvSpPr>
          <p:cNvPr id="3" name="Content Placeholder 2"/>
          <p:cNvSpPr>
            <a:spLocks noGrp="1"/>
          </p:cNvSpPr>
          <p:nvPr>
            <p:ph idx="1"/>
          </p:nvPr>
        </p:nvSpPr>
        <p:spPr/>
        <p:txBody>
          <a:bodyPr/>
          <a:lstStyle/>
          <a:p>
            <a:endParaRPr lang="en-US" dirty="0" smtClean="0"/>
          </a:p>
          <a:p>
            <a:r>
              <a:rPr lang="en-US" dirty="0" smtClean="0"/>
              <a:t>Template Re-use </a:t>
            </a:r>
          </a:p>
          <a:p>
            <a:endParaRPr lang="en-US" dirty="0"/>
          </a:p>
          <a:p>
            <a:r>
              <a:rPr lang="en-US" dirty="0" err="1" smtClean="0"/>
              <a:t>Templating</a:t>
            </a:r>
            <a:r>
              <a:rPr lang="en-US" dirty="0" smtClean="0"/>
              <a:t> Class</a:t>
            </a:r>
            <a:endParaRPr lang="en-US" dirty="0"/>
          </a:p>
          <a:p>
            <a:endParaRPr lang="en-US" dirty="0" smtClean="0"/>
          </a:p>
          <a:p>
            <a:r>
              <a:rPr lang="en-US" dirty="0" smtClean="0"/>
              <a:t>Global Assembly Cache</a:t>
            </a:r>
          </a:p>
          <a:p>
            <a:endParaRPr lang="en-US" dirty="0"/>
          </a:p>
          <a:p>
            <a:r>
              <a:rPr lang="en-US" dirty="0" err="1" smtClean="0"/>
              <a:t>BaseTemplate</a:t>
            </a:r>
            <a:r>
              <a:rPr lang="en-US" dirty="0"/>
              <a:t> : </a:t>
            </a:r>
            <a:r>
              <a:rPr lang="en-US" dirty="0" err="1"/>
              <a:t>TextTransformation</a:t>
            </a:r>
            <a:endParaRPr lang="en-US" dirty="0" smtClean="0"/>
          </a:p>
          <a:p>
            <a:pPr lvl="1"/>
            <a:r>
              <a:rPr lang="en-US" dirty="0" err="1" smtClean="0"/>
              <a:t>ToStringInstanceHelper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33</a:t>
            </a:fld>
            <a:endParaRPr lang="en-US"/>
          </a:p>
        </p:txBody>
      </p:sp>
    </p:spTree>
    <p:custDataLst>
      <p:tags r:id="rId1"/>
    </p:custDataLst>
    <p:extLst>
      <p:ext uri="{BB962C8B-B14F-4D97-AF65-F5344CB8AC3E}">
        <p14:creationId xmlns:p14="http://schemas.microsoft.com/office/powerpoint/2010/main" val="1494873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T4</a:t>
            </a:r>
            <a:endParaRPr lang="en-US" dirty="0"/>
          </a:p>
        </p:txBody>
      </p:sp>
      <p:sp>
        <p:nvSpPr>
          <p:cNvPr id="3" name="Content Placeholder 2"/>
          <p:cNvSpPr>
            <a:spLocks noGrp="1"/>
          </p:cNvSpPr>
          <p:nvPr>
            <p:ph idx="1"/>
          </p:nvPr>
        </p:nvSpPr>
        <p:spPr/>
        <p:txBody>
          <a:bodyPr/>
          <a:lstStyle/>
          <a:p>
            <a:endParaRPr lang="en-US" dirty="0" smtClean="0"/>
          </a:p>
          <a:p>
            <a:r>
              <a:rPr lang="en-US" dirty="0" smtClean="0"/>
              <a:t>T4 stands for Text Template Transformation Toolkit</a:t>
            </a:r>
          </a:p>
          <a:p>
            <a:endParaRPr lang="en-US" dirty="0"/>
          </a:p>
          <a:p>
            <a:r>
              <a:rPr lang="en-US" dirty="0" smtClean="0"/>
              <a:t>It is a Code </a:t>
            </a:r>
            <a:r>
              <a:rPr lang="en-US" dirty="0"/>
              <a:t>Generation </a:t>
            </a:r>
            <a:r>
              <a:rPr lang="en-US" dirty="0" smtClean="0"/>
              <a:t>Tool</a:t>
            </a:r>
          </a:p>
          <a:p>
            <a:endParaRPr lang="en-US" dirty="0"/>
          </a:p>
          <a:p>
            <a:r>
              <a:rPr lang="en-US" dirty="0" smtClean="0"/>
              <a:t>That is fully Integrated </a:t>
            </a:r>
            <a:r>
              <a:rPr lang="en-US" dirty="0"/>
              <a:t>into Visual </a:t>
            </a:r>
            <a:r>
              <a:rPr lang="en-US" dirty="0" smtClean="0"/>
              <a:t>Studio</a:t>
            </a:r>
          </a:p>
          <a:p>
            <a:endParaRPr lang="en-US" dirty="0"/>
          </a:p>
          <a:p>
            <a:r>
              <a:rPr lang="en-US" dirty="0" smtClean="0"/>
              <a:t>It generates code from </a:t>
            </a:r>
            <a:r>
              <a:rPr lang="en-US" dirty="0"/>
              <a:t>a </a:t>
            </a:r>
            <a:r>
              <a:rPr lang="en-US" dirty="0" smtClean="0"/>
              <a:t>Template</a:t>
            </a:r>
          </a:p>
          <a:p>
            <a:endParaRPr lang="en-US" dirty="0"/>
          </a:p>
          <a:p>
            <a:r>
              <a:rPr lang="en-US" dirty="0" smtClean="0"/>
              <a:t>And the generation can be driven from </a:t>
            </a:r>
            <a:r>
              <a:rPr lang="en-US" dirty="0"/>
              <a:t>a Model</a:t>
            </a:r>
          </a:p>
        </p:txBody>
      </p:sp>
      <p:sp>
        <p:nvSpPr>
          <p:cNvPr id="4" name="Slide Number Placeholder 3"/>
          <p:cNvSpPr>
            <a:spLocks noGrp="1"/>
          </p:cNvSpPr>
          <p:nvPr>
            <p:ph type="sldNum" sz="quarter" idx="10"/>
          </p:nvPr>
        </p:nvSpPr>
        <p:spPr/>
        <p:txBody>
          <a:bodyPr/>
          <a:lstStyle/>
          <a:p>
            <a:fld id="{4A7F0E6D-4FDD-4361-99E9-1104692BDE81}" type="slidenum">
              <a:rPr lang="en-US" smtClean="0"/>
              <a:pPr/>
              <a:t>4</a:t>
            </a:fld>
            <a:endParaRPr lang="en-US"/>
          </a:p>
        </p:txBody>
      </p:sp>
    </p:spTree>
    <p:custDataLst>
      <p:tags r:id="rId1"/>
    </p:custDataLst>
    <p:extLst>
      <p:ext uri="{BB962C8B-B14F-4D97-AF65-F5344CB8AC3E}">
        <p14:creationId xmlns:p14="http://schemas.microsoft.com/office/powerpoint/2010/main" val="906838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Tooling</a:t>
            </a:r>
            <a:endParaRPr lang="en-US" dirty="0"/>
          </a:p>
        </p:txBody>
      </p:sp>
      <p:sp>
        <p:nvSpPr>
          <p:cNvPr id="3" name="Content Placeholder 2"/>
          <p:cNvSpPr>
            <a:spLocks noGrp="1"/>
          </p:cNvSpPr>
          <p:nvPr>
            <p:ph idx="1"/>
          </p:nvPr>
        </p:nvSpPr>
        <p:spPr>
          <a:xfrm>
            <a:off x="506416" y="922868"/>
            <a:ext cx="4053228" cy="5198918"/>
          </a:xfrm>
        </p:spPr>
        <p:txBody>
          <a:bodyPr/>
          <a:lstStyle/>
          <a:p>
            <a:endParaRPr lang="en-US" sz="1600" dirty="0" smtClean="0"/>
          </a:p>
          <a:p>
            <a:r>
              <a:rPr lang="en-US" sz="1600" dirty="0" smtClean="0"/>
              <a:t>Visual </a:t>
            </a:r>
            <a:r>
              <a:rPr lang="en-US" sz="1600" dirty="0"/>
              <a:t>Studio </a:t>
            </a:r>
            <a:r>
              <a:rPr lang="en-US" sz="1600" dirty="0" smtClean="0"/>
              <a:t>2012</a:t>
            </a:r>
          </a:p>
          <a:p>
            <a:pPr marL="217488" lvl="1" indent="0">
              <a:buNone/>
            </a:pPr>
            <a:r>
              <a:rPr lang="en-US" sz="1600" dirty="0" smtClean="0"/>
              <a:t>Provides the basic capabilities</a:t>
            </a:r>
            <a:r>
              <a:rPr lang="en-US" sz="1600" dirty="0"/>
              <a:t> </a:t>
            </a:r>
            <a:r>
              <a:rPr lang="en-US" sz="1600" dirty="0" smtClean="0"/>
              <a:t>to generate and compile templates and maintain the templates as project items</a:t>
            </a:r>
          </a:p>
          <a:p>
            <a:pPr marL="217488" lvl="1" indent="0">
              <a:buNone/>
            </a:pPr>
            <a:endParaRPr lang="en-US" sz="1600" dirty="0"/>
          </a:p>
          <a:p>
            <a:r>
              <a:rPr lang="en-US" sz="1600" dirty="0" smtClean="0"/>
              <a:t>T4 </a:t>
            </a:r>
            <a:r>
              <a:rPr lang="en-US" sz="1600" dirty="0"/>
              <a:t>Tangible </a:t>
            </a:r>
            <a:r>
              <a:rPr lang="en-US" sz="1600" dirty="0" smtClean="0"/>
              <a:t>Editor</a:t>
            </a:r>
          </a:p>
          <a:p>
            <a:pPr marL="217488" lvl="1" indent="0">
              <a:buNone/>
            </a:pPr>
            <a:r>
              <a:rPr lang="en-US" sz="1600" dirty="0" smtClean="0"/>
              <a:t>adds </a:t>
            </a:r>
            <a:r>
              <a:rPr lang="en-US" sz="1600" dirty="0" err="1" smtClean="0"/>
              <a:t>intellisense</a:t>
            </a:r>
            <a:r>
              <a:rPr lang="en-US" sz="1600" dirty="0" smtClean="0"/>
              <a:t>, debugging and syntax highlighting to the templates</a:t>
            </a:r>
            <a:endParaRPr lang="en-US" sz="1600" dirty="0"/>
          </a:p>
          <a:p>
            <a:endParaRPr lang="en-US" sz="1600" dirty="0"/>
          </a:p>
          <a:p>
            <a:r>
              <a:rPr lang="en-US" sz="1600" dirty="0" smtClean="0"/>
              <a:t>T4Toolbox / T4 </a:t>
            </a:r>
            <a:r>
              <a:rPr lang="en-US" sz="1600" dirty="0" err="1" smtClean="0"/>
              <a:t>UtilityBelt</a:t>
            </a:r>
            <a:endParaRPr lang="en-US" sz="1600" dirty="0" smtClean="0"/>
          </a:p>
          <a:p>
            <a:pPr marL="217488" lvl="1" indent="0">
              <a:buNone/>
            </a:pPr>
            <a:r>
              <a:rPr lang="en-US" sz="1600" dirty="0" smtClean="0"/>
              <a:t>are sets </a:t>
            </a:r>
            <a:r>
              <a:rPr lang="en-US" sz="1600" dirty="0"/>
              <a:t>of ready-to-use code generators and T4 extensions</a:t>
            </a:r>
          </a:p>
          <a:p>
            <a:endParaRPr lang="en-US" sz="1600" dirty="0" smtClean="0"/>
          </a:p>
          <a:p>
            <a:r>
              <a:rPr lang="en-US" sz="1600" dirty="0" smtClean="0"/>
              <a:t>Visualization and modeling SDK</a:t>
            </a:r>
          </a:p>
          <a:p>
            <a:pPr marL="217488" lvl="1" indent="0">
              <a:buNone/>
            </a:pPr>
            <a:r>
              <a:rPr lang="en-US" sz="1600" dirty="0" smtClean="0"/>
              <a:t>provides MS Build </a:t>
            </a:r>
            <a:r>
              <a:rPr lang="en-US" sz="1600" dirty="0"/>
              <a:t>tasks that allow you to do generate textual artifact at build time for any use of </a:t>
            </a:r>
            <a:r>
              <a:rPr lang="en-US" sz="1600" dirty="0" smtClean="0"/>
              <a:t>T4 and can be used to integrate the build into TFS</a:t>
            </a:r>
            <a:endParaRPr lang="en-US" sz="1600" dirty="0"/>
          </a:p>
        </p:txBody>
      </p:sp>
      <p:sp>
        <p:nvSpPr>
          <p:cNvPr id="4" name="Slide Number Placeholder 3"/>
          <p:cNvSpPr>
            <a:spLocks noGrp="1"/>
          </p:cNvSpPr>
          <p:nvPr>
            <p:ph type="sldNum" sz="quarter" idx="10"/>
          </p:nvPr>
        </p:nvSpPr>
        <p:spPr/>
        <p:txBody>
          <a:bodyPr/>
          <a:lstStyle/>
          <a:p>
            <a:fld id="{4A7F0E6D-4FDD-4361-99E9-1104692BDE81}" type="slidenum">
              <a:rPr lang="en-US" smtClean="0"/>
              <a:pPr/>
              <a:t>5</a:t>
            </a:fld>
            <a:endParaRPr lang="en-US"/>
          </a:p>
        </p:txBody>
      </p:sp>
      <p:sp>
        <p:nvSpPr>
          <p:cNvPr id="5" name="Content Placeholder 2"/>
          <p:cNvSpPr txBox="1">
            <a:spLocks/>
          </p:cNvSpPr>
          <p:nvPr/>
        </p:nvSpPr>
        <p:spPr bwMode="auto">
          <a:xfrm>
            <a:off x="4971747" y="3348682"/>
            <a:ext cx="4053228" cy="2773104"/>
          </a:xfrm>
          <a:prstGeom prst="rect">
            <a:avLst/>
          </a:prstGeom>
          <a:noFill/>
          <a:ln w="9525">
            <a:solidFill>
              <a:schemeClr val="accent1"/>
            </a:solidFill>
            <a:miter lim="800000"/>
            <a:headEnd/>
            <a:tailEnd/>
          </a:ln>
        </p:spPr>
        <p:txBody>
          <a:bodyPr vert="horz" wrap="square" lIns="91440" tIns="91440" rIns="0" bIns="0" numCol="1" anchor="t" anchorCtr="0" compatLnSpc="1">
            <a:prstTxWarp prst="textNoShape">
              <a:avLst/>
            </a:prstTxWarp>
          </a:bodyPr>
          <a:lstStyle>
            <a:lvl1pPr marL="174625" indent="-174625" algn="l" rtl="0" eaLnBrk="1" fontAlgn="base" hangingPunct="1">
              <a:lnSpc>
                <a:spcPct val="90000"/>
              </a:lnSpc>
              <a:spcBef>
                <a:spcPct val="0"/>
              </a:spcBef>
              <a:spcAft>
                <a:spcPts val="200"/>
              </a:spcAft>
              <a:buChar char="•"/>
              <a:defRPr sz="2400">
                <a:solidFill>
                  <a:schemeClr val="tx1">
                    <a:lumMod val="65000"/>
                    <a:lumOff val="35000"/>
                  </a:schemeClr>
                </a:solidFill>
                <a:latin typeface="+mn-lt"/>
                <a:ea typeface="+mn-ea"/>
                <a:cs typeface="+mn-cs"/>
              </a:defRPr>
            </a:lvl1pPr>
            <a:lvl2pPr marL="423863" indent="-206375" algn="l" rtl="0" eaLnBrk="1" fontAlgn="base" hangingPunct="1">
              <a:lnSpc>
                <a:spcPct val="90000"/>
              </a:lnSpc>
              <a:spcBef>
                <a:spcPct val="0"/>
              </a:spcBef>
              <a:spcAft>
                <a:spcPts val="300"/>
              </a:spcAft>
              <a:buFont typeface="Arial" charset="0"/>
              <a:buChar char="–"/>
              <a:defRPr sz="2200">
                <a:solidFill>
                  <a:schemeClr val="tx1">
                    <a:lumMod val="65000"/>
                    <a:lumOff val="35000"/>
                  </a:schemeClr>
                </a:solidFill>
                <a:latin typeface="+mn-lt"/>
              </a:defRPr>
            </a:lvl2pPr>
            <a:lvl3pPr marL="652463" indent="-195263" algn="l" rtl="0" eaLnBrk="1" fontAlgn="base" hangingPunct="1">
              <a:lnSpc>
                <a:spcPct val="90000"/>
              </a:lnSpc>
              <a:spcBef>
                <a:spcPct val="0"/>
              </a:spcBef>
              <a:spcAft>
                <a:spcPts val="300"/>
              </a:spcAft>
              <a:buFont typeface="Wingdings" pitchFamily="2" charset="2"/>
              <a:buChar char="§"/>
              <a:defRPr sz="2000">
                <a:solidFill>
                  <a:schemeClr val="tx1">
                    <a:lumMod val="65000"/>
                    <a:lumOff val="35000"/>
                  </a:schemeClr>
                </a:solidFill>
                <a:latin typeface="+mn-lt"/>
              </a:defRPr>
            </a:lvl3pPr>
            <a:lvl4pPr marL="881063" indent="-195263" algn="l" rtl="0" eaLnBrk="1" fontAlgn="base" hangingPunct="1">
              <a:lnSpc>
                <a:spcPct val="90000"/>
              </a:lnSpc>
              <a:spcBef>
                <a:spcPct val="0"/>
              </a:spcBef>
              <a:spcAft>
                <a:spcPts val="300"/>
              </a:spcAft>
              <a:buFont typeface="Arial" charset="0"/>
              <a:buChar char="–"/>
              <a:defRPr sz="2000">
                <a:solidFill>
                  <a:schemeClr val="tx1">
                    <a:lumMod val="65000"/>
                    <a:lumOff val="35000"/>
                  </a:schemeClr>
                </a:solidFill>
                <a:latin typeface="+mn-lt"/>
              </a:defRPr>
            </a:lvl4pPr>
            <a:lvl5pPr marL="1089025" indent="-174625" algn="l" rtl="0" eaLnBrk="1" fontAlgn="base" hangingPunct="1">
              <a:lnSpc>
                <a:spcPct val="90000"/>
              </a:lnSpc>
              <a:spcBef>
                <a:spcPct val="0"/>
              </a:spcBef>
              <a:spcAft>
                <a:spcPts val="300"/>
              </a:spcAft>
              <a:buFont typeface="Arial"/>
              <a:buChar char="•"/>
              <a:defRPr sz="1600">
                <a:solidFill>
                  <a:schemeClr val="tx1">
                    <a:lumMod val="65000"/>
                    <a:lumOff val="35000"/>
                  </a:schemeClr>
                </a:solidFill>
                <a:latin typeface="+mn-lt"/>
              </a:defRPr>
            </a:lvl5pPr>
            <a:lvl6pPr marL="15462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6pPr>
            <a:lvl7pPr marL="20034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7pPr>
            <a:lvl8pPr marL="24606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8pPr>
            <a:lvl9pPr marL="29178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9pPr>
          </a:lstStyle>
          <a:p>
            <a:pPr marL="0" indent="0">
              <a:buNone/>
            </a:pPr>
            <a:r>
              <a:rPr lang="en-US" sz="1400" dirty="0" smtClean="0">
                <a:solidFill>
                  <a:srgbClr val="000000"/>
                </a:solidFill>
                <a:highlight>
                  <a:srgbClr val="FFFF00"/>
                </a:highlight>
                <a:latin typeface="Consolas"/>
              </a:rPr>
              <a:t>&lt;#</a:t>
            </a:r>
            <a:r>
              <a:rPr lang="en-US" sz="1400" dirty="0" smtClean="0">
                <a:solidFill>
                  <a:srgbClr val="008000"/>
                </a:solidFill>
                <a:highlight>
                  <a:srgbClr val="FFFFFF"/>
                </a:highlight>
                <a:latin typeface="Consolas"/>
              </a:rPr>
              <a:t>// A template</a:t>
            </a:r>
            <a:r>
              <a:rPr lang="en-US" sz="1400" dirty="0" smtClean="0">
                <a:solidFill>
                  <a:srgbClr val="000000"/>
                </a:solidFill>
                <a:highlight>
                  <a:srgbClr val="FFFF00"/>
                </a:highlight>
                <a:latin typeface="Consolas"/>
              </a:rPr>
              <a:t>#&gt;</a:t>
            </a:r>
            <a:endParaRPr lang="en-US" sz="1400" dirty="0">
              <a:solidFill>
                <a:srgbClr val="000000"/>
              </a:solidFill>
              <a:highlight>
                <a:srgbClr val="FFFFFF"/>
              </a:highlight>
              <a:latin typeface="Consolas"/>
            </a:endParaRPr>
          </a:p>
          <a:p>
            <a:pPr marL="0" indent="0">
              <a:buNone/>
            </a:pPr>
            <a:r>
              <a:rPr lang="en-US" sz="1400" dirty="0">
                <a:solidFill>
                  <a:srgbClr val="000000"/>
                </a:solidFill>
                <a:highlight>
                  <a:srgbClr val="FFFF00"/>
                </a:highlight>
                <a:latin typeface="Consolas"/>
              </a:rPr>
              <a:t>&lt;#@</a:t>
            </a:r>
            <a:r>
              <a:rPr lang="en-US" sz="1400" dirty="0">
                <a:solidFill>
                  <a:srgbClr val="000000"/>
                </a:solidFill>
                <a:highlight>
                  <a:srgbClr val="FFFFFF"/>
                </a:highlight>
                <a:latin typeface="Consolas"/>
              </a:rPr>
              <a:t> </a:t>
            </a:r>
            <a:r>
              <a:rPr lang="en-US" sz="1400" dirty="0">
                <a:solidFill>
                  <a:srgbClr val="A31515"/>
                </a:solidFill>
                <a:highlight>
                  <a:srgbClr val="FFFFFF"/>
                </a:highlight>
                <a:latin typeface="Consolas"/>
              </a:rPr>
              <a:t>template</a:t>
            </a:r>
            <a:r>
              <a:rPr lang="en-US" sz="1400" dirty="0">
                <a:solidFill>
                  <a:srgbClr val="000000"/>
                </a:solidFill>
                <a:highlight>
                  <a:srgbClr val="FFFFFF"/>
                </a:highlight>
                <a:latin typeface="Consolas"/>
              </a:rPr>
              <a:t> </a:t>
            </a:r>
            <a:r>
              <a:rPr lang="en-US" sz="1400" dirty="0" err="1">
                <a:solidFill>
                  <a:srgbClr val="FF0000"/>
                </a:solidFill>
                <a:highlight>
                  <a:srgbClr val="FFFFFF"/>
                </a:highlight>
                <a:latin typeface="Consolas"/>
              </a:rPr>
              <a:t>hostSpecific</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"true</a:t>
            </a:r>
            <a:r>
              <a:rPr lang="en-US" sz="1400" dirty="0" smtClean="0">
                <a:solidFill>
                  <a:srgbClr val="0000FF"/>
                </a:solidFill>
                <a:highlight>
                  <a:srgbClr val="FFFFFF"/>
                </a:highlight>
                <a:latin typeface="Consolas"/>
              </a:rPr>
              <a:t>"</a:t>
            </a:r>
            <a:r>
              <a:rPr lang="en-US" sz="1400" dirty="0" smtClean="0">
                <a:solidFill>
                  <a:srgbClr val="000000"/>
                </a:solidFill>
                <a:highlight>
                  <a:srgbClr val="FFFFFF"/>
                </a:highlight>
                <a:latin typeface="Consolas"/>
              </a:rPr>
              <a:t> </a:t>
            </a:r>
            <a:r>
              <a:rPr lang="en-US" sz="1400" dirty="0">
                <a:solidFill>
                  <a:srgbClr val="000000"/>
                </a:solidFill>
                <a:highlight>
                  <a:srgbClr val="FFFF00"/>
                </a:highlight>
                <a:latin typeface="Consolas"/>
              </a:rPr>
              <a:t>#&gt;</a:t>
            </a:r>
            <a:endParaRPr lang="en-US" sz="1400" dirty="0">
              <a:solidFill>
                <a:srgbClr val="000000"/>
              </a:solidFill>
              <a:highlight>
                <a:srgbClr val="FFFFFF"/>
              </a:highlight>
              <a:latin typeface="Consolas"/>
            </a:endParaRPr>
          </a:p>
          <a:p>
            <a:pPr marL="0" indent="0">
              <a:buNone/>
            </a:pPr>
            <a:r>
              <a:rPr lang="en-US" sz="1400" dirty="0" smtClean="0">
                <a:solidFill>
                  <a:srgbClr val="000000"/>
                </a:solidFill>
                <a:highlight>
                  <a:srgbClr val="FFFF00"/>
                </a:highlight>
                <a:latin typeface="Consolas"/>
              </a:rPr>
              <a:t>&lt;#</a:t>
            </a:r>
            <a:r>
              <a:rPr lang="en-US" sz="1400" dirty="0" smtClean="0">
                <a:solidFill>
                  <a:srgbClr val="0000FF"/>
                </a:solidFill>
                <a:highlight>
                  <a:srgbClr val="FFFFFF"/>
                </a:highlight>
                <a:latin typeface="Consolas"/>
              </a:rPr>
              <a:t>  string</a:t>
            </a:r>
            <a:r>
              <a:rPr lang="en-US" sz="1400" dirty="0" smtClean="0">
                <a:solidFill>
                  <a:srgbClr val="000000"/>
                </a:solidFill>
                <a:highlight>
                  <a:srgbClr val="FFFFFF"/>
                </a:highlight>
                <a:latin typeface="Consolas"/>
              </a:rPr>
              <a:t> </a:t>
            </a:r>
            <a:r>
              <a:rPr lang="en-US" sz="1400" dirty="0" err="1">
                <a:solidFill>
                  <a:srgbClr val="000000"/>
                </a:solidFill>
                <a:highlight>
                  <a:srgbClr val="FFFFFF"/>
                </a:highlight>
                <a:latin typeface="Consolas"/>
              </a:rPr>
              <a:t>ClassName</a:t>
            </a:r>
            <a:r>
              <a:rPr lang="en-US" sz="1400" dirty="0">
                <a:solidFill>
                  <a:srgbClr val="000000"/>
                </a:solidFill>
                <a:highlight>
                  <a:srgbClr val="FFFFFF"/>
                </a:highlight>
                <a:latin typeface="Consolas"/>
              </a:rPr>
              <a:t> = </a:t>
            </a:r>
            <a:r>
              <a:rPr lang="en-US" sz="1400" dirty="0">
                <a:solidFill>
                  <a:srgbClr val="A31515"/>
                </a:solidFill>
                <a:highlight>
                  <a:srgbClr val="FFFFFF"/>
                </a:highlight>
                <a:latin typeface="Consolas"/>
              </a:rPr>
              <a:t>"Customer"</a:t>
            </a:r>
            <a:r>
              <a:rPr lang="en-US" sz="1400" dirty="0">
                <a:solidFill>
                  <a:srgbClr val="000000"/>
                </a:solidFill>
                <a:highlight>
                  <a:srgbClr val="FFFFFF"/>
                </a:highlight>
                <a:latin typeface="Consolas"/>
              </a:rPr>
              <a:t>;</a:t>
            </a:r>
          </a:p>
          <a:p>
            <a:r>
              <a:rPr lang="en-US" sz="1400" dirty="0" smtClean="0">
                <a:solidFill>
                  <a:srgbClr val="0000FF"/>
                </a:solidFill>
                <a:highlight>
                  <a:srgbClr val="FFFFFF"/>
                </a:highlight>
                <a:latin typeface="Consolas"/>
              </a:rPr>
              <a:t>    string</a:t>
            </a:r>
            <a:r>
              <a:rPr lang="en-US" sz="1400" dirty="0" smtClean="0">
                <a:solidFill>
                  <a:srgbClr val="000000"/>
                </a:solidFill>
                <a:highlight>
                  <a:srgbClr val="FFFFFF"/>
                </a:highlight>
                <a:latin typeface="Consolas"/>
              </a:rPr>
              <a:t> </a:t>
            </a:r>
            <a:r>
              <a:rPr lang="en-US" sz="1400" dirty="0" err="1">
                <a:solidFill>
                  <a:srgbClr val="000000"/>
                </a:solidFill>
                <a:highlight>
                  <a:srgbClr val="FFFFFF"/>
                </a:highlight>
                <a:latin typeface="Consolas"/>
              </a:rPr>
              <a:t>PropertyName</a:t>
            </a:r>
            <a:r>
              <a:rPr lang="en-US" sz="1400" dirty="0">
                <a:solidFill>
                  <a:srgbClr val="000000"/>
                </a:solidFill>
                <a:highlight>
                  <a:srgbClr val="FFFFFF"/>
                </a:highlight>
                <a:latin typeface="Consolas"/>
              </a:rPr>
              <a:t> = </a:t>
            </a:r>
            <a:r>
              <a:rPr lang="en-US" sz="1400" dirty="0">
                <a:solidFill>
                  <a:srgbClr val="A31515"/>
                </a:solidFill>
                <a:highlight>
                  <a:srgbClr val="FFFFFF"/>
                </a:highlight>
                <a:latin typeface="Consolas"/>
              </a:rPr>
              <a:t>"Name</a:t>
            </a:r>
            <a:r>
              <a:rPr lang="en-US" sz="1400" dirty="0" smtClean="0">
                <a:solidFill>
                  <a:srgbClr val="A31515"/>
                </a:solidFill>
                <a:highlight>
                  <a:srgbClr val="FFFFFF"/>
                </a:highlight>
                <a:latin typeface="Consolas"/>
              </a:rPr>
              <a:t>"</a:t>
            </a:r>
            <a:r>
              <a:rPr lang="en-US" sz="1400" dirty="0" smtClean="0">
                <a:solidFill>
                  <a:srgbClr val="000000"/>
                </a:solidFill>
                <a:highlight>
                  <a:srgbClr val="FFFFFF"/>
                </a:highlight>
                <a:latin typeface="Consolas"/>
              </a:rPr>
              <a:t>;</a:t>
            </a:r>
            <a:r>
              <a:rPr lang="en-US" sz="1400" dirty="0" smtClean="0">
                <a:solidFill>
                  <a:srgbClr val="000000"/>
                </a:solidFill>
                <a:highlight>
                  <a:srgbClr val="FFFF00"/>
                </a:highlight>
                <a:latin typeface="Consolas"/>
              </a:rPr>
              <a:t>#&gt;</a:t>
            </a:r>
            <a:endParaRPr lang="en-US" sz="1400" dirty="0">
              <a:solidFill>
                <a:srgbClr val="000000"/>
              </a:solidFill>
              <a:highlight>
                <a:srgbClr val="FFFFFF"/>
              </a:highlight>
              <a:latin typeface="Consolas"/>
            </a:endParaRPr>
          </a:p>
          <a:p>
            <a:pPr marL="0" indent="0">
              <a:buNone/>
            </a:pPr>
            <a:r>
              <a:rPr lang="en-US" sz="1400" dirty="0">
                <a:solidFill>
                  <a:srgbClr val="0000FF"/>
                </a:solidFill>
                <a:highlight>
                  <a:srgbClr val="FFFFFF"/>
                </a:highlight>
                <a:latin typeface="Consolas"/>
              </a:rPr>
              <a:t>namespace</a:t>
            </a:r>
            <a:r>
              <a:rPr lang="en-US" sz="1400" dirty="0">
                <a:solidFill>
                  <a:srgbClr val="000000"/>
                </a:solidFill>
                <a:highlight>
                  <a:srgbClr val="FFFFFF"/>
                </a:highlight>
                <a:latin typeface="Consolas"/>
              </a:rPr>
              <a:t> </a:t>
            </a:r>
            <a:r>
              <a:rPr lang="en-US" sz="1400" dirty="0" err="1">
                <a:solidFill>
                  <a:srgbClr val="000000"/>
                </a:solidFill>
                <a:highlight>
                  <a:srgbClr val="FFFFFF"/>
                </a:highlight>
                <a:latin typeface="Consolas"/>
              </a:rPr>
              <a:t>MyNameSpace</a:t>
            </a:r>
            <a:endParaRPr lang="en-US" sz="1400" dirty="0">
              <a:solidFill>
                <a:srgbClr val="000000"/>
              </a:solidFill>
              <a:highlight>
                <a:srgbClr val="FFFFFF"/>
              </a:highlight>
              <a:latin typeface="Consolas"/>
            </a:endParaRPr>
          </a:p>
          <a:p>
            <a:pPr marL="0" indent="0">
              <a:buNone/>
            </a:pPr>
            <a:r>
              <a:rPr lang="en-US" sz="1400" dirty="0">
                <a:solidFill>
                  <a:srgbClr val="000000"/>
                </a:solidFill>
                <a:highlight>
                  <a:srgbClr val="FFFFFF"/>
                </a:highlight>
                <a:latin typeface="Consolas"/>
              </a:rPr>
              <a:t>{</a:t>
            </a:r>
          </a:p>
          <a:p>
            <a:pPr marL="0" indent="0">
              <a:buNone/>
            </a:pPr>
            <a:r>
              <a:rPr lang="en-US" sz="1400" dirty="0" smtClean="0">
                <a:solidFill>
                  <a:srgbClr val="0000FF"/>
                </a:solidFill>
                <a:highlight>
                  <a:srgbClr val="FFFFFF"/>
                </a:highlight>
                <a:latin typeface="Consolas"/>
              </a:rPr>
              <a:t>   public</a:t>
            </a:r>
            <a:r>
              <a:rPr lang="en-US" sz="1400" dirty="0" smtClean="0">
                <a:solidFill>
                  <a:srgbClr val="000000"/>
                </a:solidFill>
                <a:highlight>
                  <a:srgbClr val="FFFFFF"/>
                </a:highlight>
                <a:latin typeface="Consolas"/>
              </a:rPr>
              <a:t> </a:t>
            </a:r>
            <a:r>
              <a:rPr lang="en-US" sz="1400" dirty="0">
                <a:solidFill>
                  <a:srgbClr val="0000FF"/>
                </a:solidFill>
                <a:highlight>
                  <a:srgbClr val="FFFFFF"/>
                </a:highlight>
                <a:latin typeface="Consolas"/>
              </a:rPr>
              <a:t>class</a:t>
            </a:r>
            <a:r>
              <a:rPr lang="en-US" sz="1400" dirty="0">
                <a:solidFill>
                  <a:srgbClr val="000000"/>
                </a:solidFill>
                <a:highlight>
                  <a:srgbClr val="FFFFFF"/>
                </a:highlight>
                <a:latin typeface="Consolas"/>
              </a:rPr>
              <a:t> </a:t>
            </a:r>
            <a:r>
              <a:rPr lang="en-US" sz="1400" dirty="0">
                <a:solidFill>
                  <a:srgbClr val="000000"/>
                </a:solidFill>
                <a:highlight>
                  <a:srgbClr val="FFFF00"/>
                </a:highlight>
                <a:latin typeface="Consolas"/>
              </a:rPr>
              <a:t>&lt;#=</a:t>
            </a:r>
            <a:r>
              <a:rPr lang="en-US" sz="1400" dirty="0" err="1">
                <a:solidFill>
                  <a:srgbClr val="000000"/>
                </a:solidFill>
                <a:highlight>
                  <a:srgbClr val="FFFFFF"/>
                </a:highlight>
                <a:latin typeface="Consolas"/>
              </a:rPr>
              <a:t>ClassName</a:t>
            </a:r>
            <a:r>
              <a:rPr lang="en-US" sz="1400" dirty="0">
                <a:solidFill>
                  <a:srgbClr val="000000"/>
                </a:solidFill>
                <a:highlight>
                  <a:srgbClr val="FFFF00"/>
                </a:highlight>
                <a:latin typeface="Consolas"/>
              </a:rPr>
              <a:t>#&gt;</a:t>
            </a:r>
            <a:endParaRPr lang="en-US" sz="1400" dirty="0">
              <a:solidFill>
                <a:srgbClr val="000000"/>
              </a:solidFill>
              <a:highlight>
                <a:srgbClr val="FFFFFF"/>
              </a:highlight>
              <a:latin typeface="Consolas"/>
            </a:endParaRPr>
          </a:p>
          <a:p>
            <a:pPr marL="0" indent="0">
              <a:buNone/>
            </a:pPr>
            <a:r>
              <a:rPr lang="en-US" sz="1400" dirty="0" smtClean="0">
                <a:solidFill>
                  <a:srgbClr val="000000"/>
                </a:solidFill>
                <a:highlight>
                  <a:srgbClr val="FFFFFF"/>
                </a:highlight>
                <a:latin typeface="Consolas"/>
              </a:rPr>
              <a:t>   {</a:t>
            </a:r>
            <a:endParaRPr lang="en-US" sz="1400" dirty="0">
              <a:solidFill>
                <a:srgbClr val="000000"/>
              </a:solidFill>
              <a:highlight>
                <a:srgbClr val="FFFFFF"/>
              </a:highlight>
              <a:latin typeface="Consolas"/>
            </a:endParaRPr>
          </a:p>
          <a:p>
            <a:pPr marL="0" indent="0">
              <a:buNone/>
            </a:pPr>
            <a:r>
              <a:rPr lang="en-US" sz="1400" dirty="0" smtClean="0">
                <a:solidFill>
                  <a:srgbClr val="0000FF"/>
                </a:solidFill>
                <a:highlight>
                  <a:srgbClr val="FFFFFF"/>
                </a:highlight>
                <a:latin typeface="Consolas"/>
              </a:rPr>
              <a:t>      public</a:t>
            </a:r>
            <a:r>
              <a:rPr lang="en-US" sz="1400" dirty="0" smtClean="0">
                <a:solidFill>
                  <a:srgbClr val="000000"/>
                </a:solidFill>
                <a:highlight>
                  <a:srgbClr val="FFFFFF"/>
                </a:highlight>
                <a:latin typeface="Consolas"/>
              </a:rPr>
              <a:t> </a:t>
            </a:r>
            <a:r>
              <a:rPr lang="en-US" sz="1400" dirty="0">
                <a:solidFill>
                  <a:srgbClr val="0000FF"/>
                </a:solidFill>
                <a:highlight>
                  <a:srgbClr val="FFFFFF"/>
                </a:highlight>
                <a:latin typeface="Consolas"/>
              </a:rPr>
              <a:t>string</a:t>
            </a:r>
            <a:r>
              <a:rPr lang="en-US" sz="1400" dirty="0">
                <a:solidFill>
                  <a:srgbClr val="000000"/>
                </a:solidFill>
                <a:highlight>
                  <a:srgbClr val="FFFFFF"/>
                </a:highlight>
                <a:latin typeface="Consolas"/>
              </a:rPr>
              <a:t> </a:t>
            </a:r>
            <a:r>
              <a:rPr lang="en-US" sz="1400" dirty="0">
                <a:solidFill>
                  <a:srgbClr val="000000"/>
                </a:solidFill>
                <a:highlight>
                  <a:srgbClr val="FFFF00"/>
                </a:highlight>
                <a:latin typeface="Consolas"/>
              </a:rPr>
              <a:t>&lt;#=</a:t>
            </a:r>
            <a:r>
              <a:rPr lang="en-US" sz="1400" dirty="0" err="1">
                <a:solidFill>
                  <a:srgbClr val="000000"/>
                </a:solidFill>
                <a:highlight>
                  <a:srgbClr val="FFFFFF"/>
                </a:highlight>
                <a:latin typeface="Consolas"/>
              </a:rPr>
              <a:t>PropertyName</a:t>
            </a:r>
            <a:r>
              <a:rPr lang="en-US" sz="1400" dirty="0">
                <a:solidFill>
                  <a:srgbClr val="000000"/>
                </a:solidFill>
                <a:highlight>
                  <a:srgbClr val="FFFF00"/>
                </a:highlight>
                <a:latin typeface="Consolas"/>
              </a:rPr>
              <a:t>#&gt;</a:t>
            </a:r>
            <a:r>
              <a:rPr lang="en-US" sz="1400" dirty="0">
                <a:solidFill>
                  <a:srgbClr val="000000"/>
                </a:solidFill>
                <a:highlight>
                  <a:srgbClr val="FFFFFF"/>
                </a:highlight>
                <a:latin typeface="Consolas"/>
              </a:rPr>
              <a:t> </a:t>
            </a:r>
            <a:endParaRPr lang="en-US" sz="1400" dirty="0" smtClean="0">
              <a:solidFill>
                <a:srgbClr val="000000"/>
              </a:solidFill>
              <a:highlight>
                <a:srgbClr val="FFFFFF"/>
              </a:highlight>
              <a:latin typeface="Consolas"/>
            </a:endParaRPr>
          </a:p>
          <a:p>
            <a:pPr marL="0" indent="0">
              <a:buNone/>
            </a:pPr>
            <a:r>
              <a:rPr lang="en-US" sz="1400" dirty="0">
                <a:solidFill>
                  <a:srgbClr val="000000"/>
                </a:solidFill>
                <a:highlight>
                  <a:srgbClr val="FFFFFF"/>
                </a:highlight>
                <a:latin typeface="Consolas"/>
              </a:rPr>
              <a:t>	</a:t>
            </a:r>
            <a:r>
              <a:rPr lang="en-US" sz="1400" dirty="0" smtClean="0">
                <a:solidFill>
                  <a:srgbClr val="000000"/>
                </a:solidFill>
                <a:highlight>
                  <a:srgbClr val="FFFFFF"/>
                </a:highlight>
                <a:latin typeface="Consolas"/>
              </a:rPr>
              <a:t>  {</a:t>
            </a:r>
            <a:r>
              <a:rPr lang="en-US" sz="1400" dirty="0">
                <a:solidFill>
                  <a:srgbClr val="0000FF"/>
                </a:solidFill>
                <a:highlight>
                  <a:srgbClr val="FFFFFF"/>
                </a:highlight>
                <a:latin typeface="Consolas"/>
              </a:rPr>
              <a:t>get</a:t>
            </a:r>
            <a:r>
              <a:rPr lang="en-US" sz="1400" dirty="0">
                <a:solidFill>
                  <a:srgbClr val="000000"/>
                </a:solidFill>
                <a:highlight>
                  <a:srgbClr val="FFFFFF"/>
                </a:highlight>
                <a:latin typeface="Consolas"/>
              </a:rPr>
              <a:t>; </a:t>
            </a:r>
            <a:r>
              <a:rPr lang="en-US" sz="1400" dirty="0">
                <a:solidFill>
                  <a:srgbClr val="0000FF"/>
                </a:solidFill>
                <a:highlight>
                  <a:srgbClr val="FFFFFF"/>
                </a:highlight>
                <a:latin typeface="Consolas"/>
              </a:rPr>
              <a:t>set</a:t>
            </a:r>
            <a:r>
              <a:rPr lang="en-US" sz="1400" dirty="0">
                <a:solidFill>
                  <a:srgbClr val="000000"/>
                </a:solidFill>
                <a:highlight>
                  <a:srgbClr val="FFFFFF"/>
                </a:highlight>
                <a:latin typeface="Consolas"/>
              </a:rPr>
              <a:t>;}</a:t>
            </a:r>
          </a:p>
          <a:p>
            <a:pPr marL="0" indent="0">
              <a:buNone/>
            </a:pPr>
            <a:r>
              <a:rPr lang="en-US" sz="1400" dirty="0" smtClean="0">
                <a:solidFill>
                  <a:srgbClr val="000000"/>
                </a:solidFill>
                <a:highlight>
                  <a:srgbClr val="FFFFFF"/>
                </a:highlight>
                <a:latin typeface="Consolas"/>
              </a:rPr>
              <a:t>   }</a:t>
            </a:r>
            <a:endParaRPr lang="en-US" sz="1400" dirty="0">
              <a:solidFill>
                <a:srgbClr val="000000"/>
              </a:solidFill>
              <a:highlight>
                <a:srgbClr val="FFFFFF"/>
              </a:highlight>
              <a:latin typeface="Consolas"/>
            </a:endParaRPr>
          </a:p>
          <a:p>
            <a:pPr marL="0" indent="0">
              <a:buNone/>
            </a:pPr>
            <a:r>
              <a:rPr lang="en-US" sz="1400" dirty="0">
                <a:solidFill>
                  <a:srgbClr val="000000"/>
                </a:solidFill>
                <a:highlight>
                  <a:srgbClr val="FFFFFF"/>
                </a:highlight>
                <a:latin typeface="Consolas"/>
              </a:rPr>
              <a:t>} </a:t>
            </a:r>
            <a:endParaRPr lang="en-US" sz="1400" dirty="0"/>
          </a:p>
        </p:txBody>
      </p:sp>
      <p:sp>
        <p:nvSpPr>
          <p:cNvPr id="6" name="Content Placeholder 2"/>
          <p:cNvSpPr txBox="1">
            <a:spLocks/>
          </p:cNvSpPr>
          <p:nvPr/>
        </p:nvSpPr>
        <p:spPr bwMode="auto">
          <a:xfrm>
            <a:off x="4971747" y="323417"/>
            <a:ext cx="4053228" cy="2778129"/>
          </a:xfrm>
          <a:prstGeom prst="rect">
            <a:avLst/>
          </a:prstGeom>
          <a:noFill/>
          <a:ln w="9525">
            <a:solidFill>
              <a:schemeClr val="accent1"/>
            </a:solidFill>
            <a:miter lim="800000"/>
            <a:headEnd/>
            <a:tailEnd/>
          </a:ln>
        </p:spPr>
        <p:txBody>
          <a:bodyPr vert="horz" wrap="square" lIns="91440" tIns="91440" rIns="0" bIns="0" numCol="1" anchor="t" anchorCtr="0" compatLnSpc="1">
            <a:prstTxWarp prst="textNoShape">
              <a:avLst/>
            </a:prstTxWarp>
          </a:bodyPr>
          <a:lstStyle>
            <a:lvl1pPr marL="174625" indent="-174625" algn="l" rtl="0" eaLnBrk="1" fontAlgn="base" hangingPunct="1">
              <a:lnSpc>
                <a:spcPct val="90000"/>
              </a:lnSpc>
              <a:spcBef>
                <a:spcPct val="0"/>
              </a:spcBef>
              <a:spcAft>
                <a:spcPts val="200"/>
              </a:spcAft>
              <a:buChar char="•"/>
              <a:defRPr sz="2400">
                <a:solidFill>
                  <a:schemeClr val="tx1">
                    <a:lumMod val="65000"/>
                    <a:lumOff val="35000"/>
                  </a:schemeClr>
                </a:solidFill>
                <a:latin typeface="+mn-lt"/>
                <a:ea typeface="+mn-ea"/>
                <a:cs typeface="+mn-cs"/>
              </a:defRPr>
            </a:lvl1pPr>
            <a:lvl2pPr marL="423863" indent="-206375" algn="l" rtl="0" eaLnBrk="1" fontAlgn="base" hangingPunct="1">
              <a:lnSpc>
                <a:spcPct val="90000"/>
              </a:lnSpc>
              <a:spcBef>
                <a:spcPct val="0"/>
              </a:spcBef>
              <a:spcAft>
                <a:spcPts val="300"/>
              </a:spcAft>
              <a:buFont typeface="Arial" charset="0"/>
              <a:buChar char="–"/>
              <a:defRPr sz="2200">
                <a:solidFill>
                  <a:schemeClr val="tx1">
                    <a:lumMod val="65000"/>
                    <a:lumOff val="35000"/>
                  </a:schemeClr>
                </a:solidFill>
                <a:latin typeface="+mn-lt"/>
              </a:defRPr>
            </a:lvl2pPr>
            <a:lvl3pPr marL="652463" indent="-195263" algn="l" rtl="0" eaLnBrk="1" fontAlgn="base" hangingPunct="1">
              <a:lnSpc>
                <a:spcPct val="90000"/>
              </a:lnSpc>
              <a:spcBef>
                <a:spcPct val="0"/>
              </a:spcBef>
              <a:spcAft>
                <a:spcPts val="300"/>
              </a:spcAft>
              <a:buFont typeface="Wingdings" pitchFamily="2" charset="2"/>
              <a:buChar char="§"/>
              <a:defRPr sz="2000">
                <a:solidFill>
                  <a:schemeClr val="tx1">
                    <a:lumMod val="65000"/>
                    <a:lumOff val="35000"/>
                  </a:schemeClr>
                </a:solidFill>
                <a:latin typeface="+mn-lt"/>
              </a:defRPr>
            </a:lvl3pPr>
            <a:lvl4pPr marL="881063" indent="-195263" algn="l" rtl="0" eaLnBrk="1" fontAlgn="base" hangingPunct="1">
              <a:lnSpc>
                <a:spcPct val="90000"/>
              </a:lnSpc>
              <a:spcBef>
                <a:spcPct val="0"/>
              </a:spcBef>
              <a:spcAft>
                <a:spcPts val="300"/>
              </a:spcAft>
              <a:buFont typeface="Arial" charset="0"/>
              <a:buChar char="–"/>
              <a:defRPr sz="2000">
                <a:solidFill>
                  <a:schemeClr val="tx1">
                    <a:lumMod val="65000"/>
                    <a:lumOff val="35000"/>
                  </a:schemeClr>
                </a:solidFill>
                <a:latin typeface="+mn-lt"/>
              </a:defRPr>
            </a:lvl4pPr>
            <a:lvl5pPr marL="1089025" indent="-174625" algn="l" rtl="0" eaLnBrk="1" fontAlgn="base" hangingPunct="1">
              <a:lnSpc>
                <a:spcPct val="90000"/>
              </a:lnSpc>
              <a:spcBef>
                <a:spcPct val="0"/>
              </a:spcBef>
              <a:spcAft>
                <a:spcPts val="300"/>
              </a:spcAft>
              <a:buFont typeface="Arial"/>
              <a:buChar char="•"/>
              <a:defRPr sz="1600">
                <a:solidFill>
                  <a:schemeClr val="tx1">
                    <a:lumMod val="65000"/>
                    <a:lumOff val="35000"/>
                  </a:schemeClr>
                </a:solidFill>
                <a:latin typeface="+mn-lt"/>
              </a:defRPr>
            </a:lvl5pPr>
            <a:lvl6pPr marL="15462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6pPr>
            <a:lvl7pPr marL="20034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7pPr>
            <a:lvl8pPr marL="24606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8pPr>
            <a:lvl9pPr marL="29178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9pPr>
          </a:lstStyle>
          <a:p>
            <a:pPr marL="0" indent="0">
              <a:buNone/>
            </a:pPr>
            <a:r>
              <a:rPr lang="en-US" sz="1400" dirty="0">
                <a:latin typeface="Courier New" pitchFamily="49" charset="0"/>
                <a:cs typeface="Courier New" pitchFamily="49" charset="0"/>
              </a:rPr>
              <a:t>&lt;#// A template#&gt;</a:t>
            </a:r>
          </a:p>
          <a:p>
            <a:pPr marL="0" indent="0">
              <a:buNone/>
            </a:pPr>
            <a:r>
              <a:rPr lang="en-US" sz="1400" dirty="0">
                <a:latin typeface="Courier New" pitchFamily="49" charset="0"/>
                <a:cs typeface="Courier New" pitchFamily="49" charset="0"/>
              </a:rPr>
              <a:t>&lt;#@ template </a:t>
            </a:r>
            <a:r>
              <a:rPr lang="en-US" sz="1400" dirty="0" err="1">
                <a:latin typeface="Courier New" pitchFamily="49" charset="0"/>
                <a:cs typeface="Courier New" pitchFamily="49" charset="0"/>
              </a:rPr>
              <a:t>hostSpecific</a:t>
            </a:r>
            <a:r>
              <a:rPr lang="en-US" sz="1400" dirty="0">
                <a:latin typeface="Courier New" pitchFamily="49" charset="0"/>
                <a:cs typeface="Courier New" pitchFamily="49" charset="0"/>
              </a:rPr>
              <a:t>="true" #&gt;</a:t>
            </a:r>
          </a:p>
          <a:p>
            <a:pPr marL="0" indent="0">
              <a:buNone/>
            </a:pPr>
            <a:r>
              <a:rPr lang="en-US" sz="1400" dirty="0">
                <a:latin typeface="Courier New" pitchFamily="49" charset="0"/>
                <a:cs typeface="Courier New" pitchFamily="49" charset="0"/>
              </a:rPr>
              <a:t>&lt;#  string </a:t>
            </a:r>
            <a:r>
              <a:rPr lang="en-US" sz="1400" dirty="0" err="1">
                <a:latin typeface="Courier New" pitchFamily="49" charset="0"/>
                <a:cs typeface="Courier New" pitchFamily="49" charset="0"/>
              </a:rPr>
              <a:t>ClassName</a:t>
            </a:r>
            <a:r>
              <a:rPr lang="en-US" sz="1400" dirty="0">
                <a:latin typeface="Courier New" pitchFamily="49" charset="0"/>
                <a:cs typeface="Courier New" pitchFamily="49" charset="0"/>
              </a:rPr>
              <a:t> = "Customer";</a:t>
            </a:r>
          </a:p>
          <a:p>
            <a:r>
              <a:rPr lang="en-US" sz="1400" dirty="0">
                <a:latin typeface="Courier New" pitchFamily="49" charset="0"/>
                <a:cs typeface="Courier New" pitchFamily="49" charset="0"/>
              </a:rPr>
              <a:t>    string </a:t>
            </a:r>
            <a:r>
              <a:rPr lang="en-US" sz="1400" dirty="0" err="1">
                <a:latin typeface="Courier New" pitchFamily="49" charset="0"/>
                <a:cs typeface="Courier New" pitchFamily="49" charset="0"/>
              </a:rPr>
              <a:t>PropertyName</a:t>
            </a:r>
            <a:r>
              <a:rPr lang="en-US" sz="1400" dirty="0">
                <a:latin typeface="Courier New" pitchFamily="49" charset="0"/>
                <a:cs typeface="Courier New" pitchFamily="49" charset="0"/>
              </a:rPr>
              <a:t> = "Name";#&gt;</a:t>
            </a:r>
          </a:p>
          <a:p>
            <a:pPr marL="0" indent="0">
              <a:buNone/>
            </a:pPr>
            <a:r>
              <a:rPr lang="en-US" sz="1400" dirty="0">
                <a:latin typeface="Courier New" pitchFamily="49" charset="0"/>
                <a:cs typeface="Courier New" pitchFamily="49" charset="0"/>
              </a:rPr>
              <a:t>namespace </a:t>
            </a:r>
            <a:r>
              <a:rPr lang="en-US" sz="1400" dirty="0" err="1">
                <a:latin typeface="Courier New" pitchFamily="49" charset="0"/>
                <a:cs typeface="Courier New" pitchFamily="49" charset="0"/>
              </a:rPr>
              <a:t>MyNameSpace</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public class &lt;#=</a:t>
            </a:r>
            <a:r>
              <a:rPr lang="en-US" sz="1400" dirty="0" err="1">
                <a:latin typeface="Courier New" pitchFamily="49" charset="0"/>
                <a:cs typeface="Courier New" pitchFamily="49" charset="0"/>
              </a:rPr>
              <a:t>ClassName</a:t>
            </a:r>
            <a:r>
              <a:rPr lang="en-US" sz="1400" dirty="0">
                <a:latin typeface="Courier New" pitchFamily="49" charset="0"/>
                <a:cs typeface="Courier New" pitchFamily="49" charset="0"/>
              </a:rPr>
              <a:t>#&gt;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public string &lt;#=</a:t>
            </a:r>
            <a:r>
              <a:rPr lang="en-US" sz="1400" dirty="0" err="1">
                <a:latin typeface="Courier New" pitchFamily="49" charset="0"/>
                <a:cs typeface="Courier New" pitchFamily="49" charset="0"/>
              </a:rPr>
              <a:t>PropertyName</a:t>
            </a:r>
            <a:r>
              <a:rPr lang="en-US" sz="1400" dirty="0">
                <a:latin typeface="Courier New" pitchFamily="49" charset="0"/>
                <a:cs typeface="Courier New" pitchFamily="49" charset="0"/>
              </a:rPr>
              <a:t>#&gt; </a:t>
            </a:r>
          </a:p>
          <a:p>
            <a:pPr marL="0" indent="0">
              <a:buNone/>
            </a:pPr>
            <a:r>
              <a:rPr lang="en-US" sz="1400" dirty="0">
                <a:latin typeface="Courier New" pitchFamily="49" charset="0"/>
                <a:cs typeface="Courier New" pitchFamily="49" charset="0"/>
              </a:rPr>
              <a:t>	  {get; set;}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p:txBody>
      </p:sp>
    </p:spTree>
    <p:custDataLst>
      <p:tags r:id="rId1"/>
    </p:custDataLst>
    <p:extLst>
      <p:ext uri="{BB962C8B-B14F-4D97-AF65-F5344CB8AC3E}">
        <p14:creationId xmlns:p14="http://schemas.microsoft.com/office/powerpoint/2010/main" val="3052114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 Project Item</a:t>
            </a:r>
            <a:endParaRPr lang="en-US" dirty="0"/>
          </a:p>
        </p:txBody>
      </p:sp>
      <p:sp>
        <p:nvSpPr>
          <p:cNvPr id="3" name="Content Placeholder 2"/>
          <p:cNvSpPr>
            <a:spLocks noGrp="1"/>
          </p:cNvSpPr>
          <p:nvPr>
            <p:ph idx="1"/>
          </p:nvPr>
        </p:nvSpPr>
        <p:spPr>
          <a:xfrm>
            <a:off x="506415" y="1460502"/>
            <a:ext cx="4621639" cy="4422775"/>
          </a:xfrm>
        </p:spPr>
        <p:txBody>
          <a:bodyPr/>
          <a:lstStyle/>
          <a:p>
            <a:endParaRPr lang="en-US" sz="1600" dirty="0" smtClean="0"/>
          </a:p>
          <a:p>
            <a:r>
              <a:rPr lang="en-US" sz="1600" dirty="0" smtClean="0">
                <a:solidFill>
                  <a:srgbClr val="F8601E"/>
                </a:solidFill>
              </a:rPr>
              <a:t>TT files</a:t>
            </a:r>
          </a:p>
          <a:p>
            <a:pPr marL="217488" lvl="1" indent="0">
              <a:buNone/>
            </a:pPr>
            <a:r>
              <a:rPr lang="en-US" sz="1400" dirty="0" smtClean="0"/>
              <a:t>T4 project items are .TT files. These files contain the Template code that is run</a:t>
            </a:r>
          </a:p>
          <a:p>
            <a:endParaRPr lang="en-US" sz="1600" dirty="0"/>
          </a:p>
          <a:p>
            <a:r>
              <a:rPr lang="en-US" sz="1600" dirty="0" err="1" smtClean="0">
                <a:solidFill>
                  <a:srgbClr val="F8601E"/>
                </a:solidFill>
              </a:rPr>
              <a:t>TextTemplatingFileGenerator</a:t>
            </a:r>
            <a:endParaRPr lang="en-US" sz="1600" dirty="0" smtClean="0">
              <a:solidFill>
                <a:srgbClr val="F8601E"/>
              </a:solidFill>
            </a:endParaRPr>
          </a:p>
          <a:p>
            <a:pPr marL="217488" lvl="1" indent="0">
              <a:buNone/>
            </a:pPr>
            <a:r>
              <a:rPr lang="en-US" sz="1400" dirty="0" smtClean="0"/>
              <a:t>A custom tool is set in the properties of the T4 project item. This custom tool will run the code generator. It runs automatically after a T4 template is changed</a:t>
            </a:r>
          </a:p>
          <a:p>
            <a:endParaRPr lang="en-US" sz="1600" dirty="0"/>
          </a:p>
          <a:p>
            <a:r>
              <a:rPr lang="en-US" sz="1600" dirty="0" smtClean="0">
                <a:solidFill>
                  <a:srgbClr val="F8601E"/>
                </a:solidFill>
              </a:rPr>
              <a:t>Run </a:t>
            </a:r>
            <a:r>
              <a:rPr lang="en-US" sz="1600" dirty="0">
                <a:solidFill>
                  <a:srgbClr val="F8601E"/>
                </a:solidFill>
              </a:rPr>
              <a:t>Custom </a:t>
            </a:r>
            <a:r>
              <a:rPr lang="en-US" sz="1600" dirty="0" smtClean="0">
                <a:solidFill>
                  <a:srgbClr val="F8601E"/>
                </a:solidFill>
              </a:rPr>
              <a:t>Tool</a:t>
            </a:r>
          </a:p>
          <a:p>
            <a:pPr marL="217488" lvl="1" indent="0">
              <a:buNone/>
            </a:pPr>
            <a:r>
              <a:rPr lang="en-US" sz="1400" dirty="0" smtClean="0"/>
              <a:t>Alternatively the custom tool can be run using the menu action.</a:t>
            </a:r>
          </a:p>
          <a:p>
            <a:endParaRPr lang="en-US" sz="1600" dirty="0"/>
          </a:p>
          <a:p>
            <a:r>
              <a:rPr lang="en-US" sz="1600" dirty="0" smtClean="0">
                <a:solidFill>
                  <a:srgbClr val="F8601E"/>
                </a:solidFill>
              </a:rPr>
              <a:t>Transform All T4 Templates</a:t>
            </a:r>
          </a:p>
          <a:p>
            <a:pPr marL="217488" lvl="1" indent="0">
              <a:buNone/>
            </a:pPr>
            <a:r>
              <a:rPr lang="en-US" sz="1400" dirty="0" smtClean="0"/>
              <a:t>In the build menu another action is added Transform </a:t>
            </a:r>
            <a:r>
              <a:rPr lang="en-US" sz="1400" dirty="0"/>
              <a:t>All T4 Templates</a:t>
            </a:r>
          </a:p>
        </p:txBody>
      </p:sp>
      <p:sp>
        <p:nvSpPr>
          <p:cNvPr id="4" name="Slide Number Placeholder 3"/>
          <p:cNvSpPr>
            <a:spLocks noGrp="1"/>
          </p:cNvSpPr>
          <p:nvPr>
            <p:ph type="sldNum" sz="quarter" idx="10"/>
          </p:nvPr>
        </p:nvSpPr>
        <p:spPr/>
        <p:txBody>
          <a:bodyPr/>
          <a:lstStyle/>
          <a:p>
            <a:fld id="{4A7F0E6D-4FDD-4361-99E9-1104692BDE81}" type="slidenum">
              <a:rPr lang="en-US" smtClean="0"/>
              <a:pPr/>
              <a:t>6</a:t>
            </a:fld>
            <a:endParaRPr lang="en-US"/>
          </a:p>
        </p:txBody>
      </p:sp>
      <p:pic>
        <p:nvPicPr>
          <p:cNvPr id="5" name="Picture 4"/>
          <p:cNvPicPr>
            <a:picLocks noChangeAspect="1"/>
          </p:cNvPicPr>
          <p:nvPr/>
        </p:nvPicPr>
        <p:blipFill>
          <a:blip r:embed="rId3"/>
          <a:stretch>
            <a:fillRect/>
          </a:stretch>
        </p:blipFill>
        <p:spPr>
          <a:xfrm>
            <a:off x="5742416" y="3894137"/>
            <a:ext cx="1066800" cy="219075"/>
          </a:xfrm>
          <a:prstGeom prst="rect">
            <a:avLst/>
          </a:prstGeom>
        </p:spPr>
      </p:pic>
      <p:pic>
        <p:nvPicPr>
          <p:cNvPr id="6" name="Picture 5"/>
          <p:cNvPicPr>
            <a:picLocks noChangeAspect="1"/>
          </p:cNvPicPr>
          <p:nvPr/>
        </p:nvPicPr>
        <p:blipFill>
          <a:blip r:embed="rId4"/>
          <a:stretch>
            <a:fillRect/>
          </a:stretch>
        </p:blipFill>
        <p:spPr>
          <a:xfrm>
            <a:off x="5742416" y="2957512"/>
            <a:ext cx="2924175" cy="180975"/>
          </a:xfrm>
          <a:prstGeom prst="rect">
            <a:avLst/>
          </a:prstGeom>
        </p:spPr>
      </p:pic>
      <p:pic>
        <p:nvPicPr>
          <p:cNvPr id="7" name="Picture 6"/>
          <p:cNvPicPr>
            <a:picLocks noChangeAspect="1"/>
          </p:cNvPicPr>
          <p:nvPr/>
        </p:nvPicPr>
        <p:blipFill>
          <a:blip r:embed="rId5"/>
          <a:stretch>
            <a:fillRect/>
          </a:stretch>
        </p:blipFill>
        <p:spPr>
          <a:xfrm>
            <a:off x="5742416" y="1971802"/>
            <a:ext cx="1085850" cy="180975"/>
          </a:xfrm>
          <a:prstGeom prst="rect">
            <a:avLst/>
          </a:prstGeom>
        </p:spPr>
      </p:pic>
      <p:pic>
        <p:nvPicPr>
          <p:cNvPr id="8" name="Picture 7"/>
          <p:cNvPicPr>
            <a:picLocks noChangeAspect="1"/>
          </p:cNvPicPr>
          <p:nvPr/>
        </p:nvPicPr>
        <p:blipFill>
          <a:blip r:embed="rId6"/>
          <a:stretch>
            <a:fillRect/>
          </a:stretch>
        </p:blipFill>
        <p:spPr>
          <a:xfrm>
            <a:off x="5742416" y="4879847"/>
            <a:ext cx="1857375" cy="209550"/>
          </a:xfrm>
          <a:prstGeom prst="rect">
            <a:avLst/>
          </a:prstGeom>
        </p:spPr>
      </p:pic>
    </p:spTree>
    <p:custDataLst>
      <p:tags r:id="rId1"/>
    </p:custDataLst>
    <p:extLst>
      <p:ext uri="{BB962C8B-B14F-4D97-AF65-F5344CB8AC3E}">
        <p14:creationId xmlns:p14="http://schemas.microsoft.com/office/powerpoint/2010/main" val="3874940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a:xfrm>
            <a:off x="3383280" y="1270718"/>
            <a:ext cx="5260660" cy="1170478"/>
          </a:xfrm>
          <a:ln>
            <a:solidFill>
              <a:schemeClr val="accent1"/>
            </a:solidFill>
          </a:ln>
        </p:spPr>
        <p:txBody>
          <a:bodyPr lIns="182880" tIns="274320" bIns="0"/>
          <a:lstStyle/>
          <a:p>
            <a:pPr marL="0" indent="0">
              <a:buNone/>
            </a:pPr>
            <a:r>
              <a:rPr lang="en-US" sz="1400" dirty="0">
                <a:solidFill>
                  <a:srgbClr val="000000"/>
                </a:solidFill>
                <a:highlight>
                  <a:srgbClr val="FFFF00"/>
                </a:highlight>
                <a:latin typeface="Consolas"/>
              </a:rPr>
              <a:t>&lt;#@</a:t>
            </a:r>
            <a:r>
              <a:rPr lang="en-US" sz="1400" dirty="0">
                <a:solidFill>
                  <a:srgbClr val="000000"/>
                </a:solidFill>
                <a:highlight>
                  <a:srgbClr val="FFFFFF"/>
                </a:highlight>
                <a:latin typeface="Consolas"/>
              </a:rPr>
              <a:t> </a:t>
            </a:r>
            <a:r>
              <a:rPr lang="en-US" sz="1400" dirty="0">
                <a:solidFill>
                  <a:srgbClr val="A31515"/>
                </a:solidFill>
                <a:highlight>
                  <a:srgbClr val="FFFFFF"/>
                </a:highlight>
                <a:latin typeface="Consolas"/>
              </a:rPr>
              <a:t>template</a:t>
            </a:r>
            <a:r>
              <a:rPr lang="en-US" sz="1400" dirty="0">
                <a:solidFill>
                  <a:srgbClr val="000000"/>
                </a:solidFill>
                <a:highlight>
                  <a:srgbClr val="FFFFFF"/>
                </a:highlight>
                <a:latin typeface="Consolas"/>
              </a:rPr>
              <a:t> </a:t>
            </a:r>
            <a:r>
              <a:rPr lang="en-US" sz="1400" dirty="0">
                <a:solidFill>
                  <a:srgbClr val="FF0000"/>
                </a:solidFill>
                <a:highlight>
                  <a:srgbClr val="FFFFFF"/>
                </a:highlight>
                <a:latin typeface="Consolas"/>
              </a:rPr>
              <a:t>language</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"C#"</a:t>
            </a:r>
            <a:r>
              <a:rPr lang="en-US" sz="1400" dirty="0">
                <a:solidFill>
                  <a:srgbClr val="000000"/>
                </a:solidFill>
                <a:highlight>
                  <a:srgbClr val="FFFFFF"/>
                </a:highlight>
                <a:latin typeface="Consolas"/>
              </a:rPr>
              <a:t> </a:t>
            </a:r>
            <a:r>
              <a:rPr lang="en-US" sz="1400" dirty="0">
                <a:solidFill>
                  <a:srgbClr val="000000"/>
                </a:solidFill>
                <a:highlight>
                  <a:srgbClr val="FFFF00"/>
                </a:highlight>
                <a:latin typeface="Consolas"/>
              </a:rPr>
              <a:t>#&gt;</a:t>
            </a:r>
            <a:endParaRPr lang="en-US" sz="1400" dirty="0">
              <a:solidFill>
                <a:srgbClr val="000000"/>
              </a:solidFill>
              <a:highlight>
                <a:srgbClr val="FFFFFF"/>
              </a:highlight>
              <a:latin typeface="Consolas"/>
            </a:endParaRPr>
          </a:p>
          <a:p>
            <a:pPr marL="0" indent="0">
              <a:buNone/>
            </a:pPr>
            <a:r>
              <a:rPr lang="en-US" sz="1400" dirty="0">
                <a:solidFill>
                  <a:srgbClr val="000000"/>
                </a:solidFill>
                <a:highlight>
                  <a:srgbClr val="FFFFFF"/>
                </a:highlight>
                <a:latin typeface="Consolas"/>
              </a:rPr>
              <a:t>Hello</a:t>
            </a:r>
          </a:p>
          <a:p>
            <a:pPr marL="0" indent="0">
              <a:buNone/>
            </a:pPr>
            <a:r>
              <a:rPr lang="en-US" sz="1400" dirty="0">
                <a:solidFill>
                  <a:srgbClr val="000000"/>
                </a:solidFill>
                <a:highlight>
                  <a:srgbClr val="FFFF00"/>
                </a:highlight>
                <a:latin typeface="Consolas"/>
              </a:rPr>
              <a:t>&lt;#</a:t>
            </a:r>
            <a:r>
              <a:rPr lang="en-US" sz="1400" dirty="0">
                <a:solidFill>
                  <a:srgbClr val="000000"/>
                </a:solidFill>
                <a:highlight>
                  <a:srgbClr val="FFFFFF"/>
                </a:highlight>
                <a:latin typeface="Consolas"/>
              </a:rPr>
              <a:t> Write(</a:t>
            </a:r>
            <a:r>
              <a:rPr lang="en-US" sz="1400" dirty="0">
                <a:solidFill>
                  <a:srgbClr val="A31515"/>
                </a:solidFill>
                <a:highlight>
                  <a:srgbClr val="FFFFFF"/>
                </a:highlight>
                <a:latin typeface="Consolas"/>
              </a:rPr>
              <a:t>"World!"</a:t>
            </a:r>
            <a:r>
              <a:rPr lang="en-US" sz="1400" dirty="0">
                <a:solidFill>
                  <a:srgbClr val="000000"/>
                </a:solidFill>
                <a:highlight>
                  <a:srgbClr val="FFFFFF"/>
                </a:highlight>
                <a:latin typeface="Consolas"/>
              </a:rPr>
              <a:t>); </a:t>
            </a:r>
            <a:r>
              <a:rPr lang="en-US" sz="1400" dirty="0">
                <a:solidFill>
                  <a:srgbClr val="000000"/>
                </a:solidFill>
                <a:highlight>
                  <a:srgbClr val="FFFF00"/>
                </a:highlight>
                <a:latin typeface="Consolas"/>
              </a:rPr>
              <a:t>#&gt;</a:t>
            </a:r>
            <a:endParaRPr lang="en-US" sz="1400" dirty="0">
              <a:solidFill>
                <a:srgbClr val="000000"/>
              </a:solidFill>
              <a:highlight>
                <a:srgbClr val="FFFFFF"/>
              </a:highlight>
              <a:latin typeface="Consolas"/>
            </a:endParaRPr>
          </a:p>
        </p:txBody>
      </p:sp>
      <p:sp>
        <p:nvSpPr>
          <p:cNvPr id="4" name="Slide Number Placeholder 3"/>
          <p:cNvSpPr>
            <a:spLocks noGrp="1"/>
          </p:cNvSpPr>
          <p:nvPr>
            <p:ph type="sldNum" sz="quarter" idx="10"/>
          </p:nvPr>
        </p:nvSpPr>
        <p:spPr/>
        <p:txBody>
          <a:bodyPr/>
          <a:lstStyle/>
          <a:p>
            <a:fld id="{4A7F0E6D-4FDD-4361-99E9-1104692BDE81}" type="slidenum">
              <a:rPr lang="en-US" smtClean="0"/>
              <a:pPr/>
              <a:t>7</a:t>
            </a:fld>
            <a:endParaRPr lang="en-US"/>
          </a:p>
        </p:txBody>
      </p:sp>
      <p:sp>
        <p:nvSpPr>
          <p:cNvPr id="5" name="Down Arrow Callout 4"/>
          <p:cNvSpPr/>
          <p:nvPr/>
        </p:nvSpPr>
        <p:spPr>
          <a:xfrm>
            <a:off x="411524" y="1270718"/>
            <a:ext cx="2743200" cy="1800283"/>
          </a:xfrm>
          <a:prstGeom prst="downArrow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Template</a:t>
            </a:r>
            <a:endParaRPr lang="en-US" dirty="0"/>
          </a:p>
        </p:txBody>
      </p:sp>
      <p:sp>
        <p:nvSpPr>
          <p:cNvPr id="6" name="Down Arrow Callout 5"/>
          <p:cNvSpPr/>
          <p:nvPr/>
        </p:nvSpPr>
        <p:spPr>
          <a:xfrm>
            <a:off x="411524" y="3088254"/>
            <a:ext cx="2743200" cy="1800283"/>
          </a:xfrm>
          <a:prstGeom prst="downArrow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Compiled Template</a:t>
            </a:r>
            <a:endParaRPr lang="en-US" dirty="0"/>
          </a:p>
        </p:txBody>
      </p:sp>
      <p:sp>
        <p:nvSpPr>
          <p:cNvPr id="7" name="Rectangle 6"/>
          <p:cNvSpPr/>
          <p:nvPr/>
        </p:nvSpPr>
        <p:spPr>
          <a:xfrm>
            <a:off x="411524" y="4957549"/>
            <a:ext cx="2743200" cy="9601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Output</a:t>
            </a:r>
            <a:endParaRPr lang="en-US" dirty="0"/>
          </a:p>
        </p:txBody>
      </p:sp>
      <p:sp>
        <p:nvSpPr>
          <p:cNvPr id="8" name="Content Placeholder 2"/>
          <p:cNvSpPr txBox="1">
            <a:spLocks/>
          </p:cNvSpPr>
          <p:nvPr/>
        </p:nvSpPr>
        <p:spPr bwMode="auto">
          <a:xfrm>
            <a:off x="3383280" y="2541865"/>
            <a:ext cx="5251761" cy="2281805"/>
          </a:xfrm>
          <a:prstGeom prst="rect">
            <a:avLst/>
          </a:prstGeom>
          <a:noFill/>
          <a:ln w="9525">
            <a:solidFill>
              <a:schemeClr val="accent1"/>
            </a:solidFill>
            <a:miter lim="800000"/>
            <a:headEnd/>
            <a:tailEnd/>
          </a:ln>
        </p:spPr>
        <p:txBody>
          <a:bodyPr vert="horz" wrap="square" lIns="0" tIns="0" rIns="0" bIns="0" numCol="1" anchor="t" anchorCtr="0" compatLnSpc="1">
            <a:prstTxWarp prst="textNoShape">
              <a:avLst/>
            </a:prstTxWarp>
          </a:bodyPr>
          <a:lstStyle>
            <a:lvl1pPr marL="174625" indent="-174625" algn="l" rtl="0" eaLnBrk="1" fontAlgn="base" hangingPunct="1">
              <a:lnSpc>
                <a:spcPct val="90000"/>
              </a:lnSpc>
              <a:spcBef>
                <a:spcPct val="0"/>
              </a:spcBef>
              <a:spcAft>
                <a:spcPts val="200"/>
              </a:spcAft>
              <a:buChar char="•"/>
              <a:defRPr sz="2400">
                <a:solidFill>
                  <a:schemeClr val="tx1">
                    <a:lumMod val="65000"/>
                    <a:lumOff val="35000"/>
                  </a:schemeClr>
                </a:solidFill>
                <a:latin typeface="+mn-lt"/>
                <a:ea typeface="+mn-ea"/>
                <a:cs typeface="+mn-cs"/>
              </a:defRPr>
            </a:lvl1pPr>
            <a:lvl2pPr marL="423863" indent="-206375" algn="l" rtl="0" eaLnBrk="1" fontAlgn="base" hangingPunct="1">
              <a:lnSpc>
                <a:spcPct val="90000"/>
              </a:lnSpc>
              <a:spcBef>
                <a:spcPct val="0"/>
              </a:spcBef>
              <a:spcAft>
                <a:spcPts val="300"/>
              </a:spcAft>
              <a:buFont typeface="Arial" charset="0"/>
              <a:buChar char="–"/>
              <a:defRPr sz="2200">
                <a:solidFill>
                  <a:schemeClr val="tx1">
                    <a:lumMod val="65000"/>
                    <a:lumOff val="35000"/>
                  </a:schemeClr>
                </a:solidFill>
                <a:latin typeface="+mn-lt"/>
              </a:defRPr>
            </a:lvl2pPr>
            <a:lvl3pPr marL="652463" indent="-195263" algn="l" rtl="0" eaLnBrk="1" fontAlgn="base" hangingPunct="1">
              <a:lnSpc>
                <a:spcPct val="90000"/>
              </a:lnSpc>
              <a:spcBef>
                <a:spcPct val="0"/>
              </a:spcBef>
              <a:spcAft>
                <a:spcPts val="300"/>
              </a:spcAft>
              <a:buFont typeface="Wingdings" pitchFamily="2" charset="2"/>
              <a:buChar char="§"/>
              <a:defRPr sz="2000">
                <a:solidFill>
                  <a:schemeClr val="tx1">
                    <a:lumMod val="65000"/>
                    <a:lumOff val="35000"/>
                  </a:schemeClr>
                </a:solidFill>
                <a:latin typeface="+mn-lt"/>
              </a:defRPr>
            </a:lvl3pPr>
            <a:lvl4pPr marL="881063" indent="-195263" algn="l" rtl="0" eaLnBrk="1" fontAlgn="base" hangingPunct="1">
              <a:lnSpc>
                <a:spcPct val="90000"/>
              </a:lnSpc>
              <a:spcBef>
                <a:spcPct val="0"/>
              </a:spcBef>
              <a:spcAft>
                <a:spcPts val="300"/>
              </a:spcAft>
              <a:buFont typeface="Arial" charset="0"/>
              <a:buChar char="–"/>
              <a:defRPr sz="2000">
                <a:solidFill>
                  <a:schemeClr val="tx1">
                    <a:lumMod val="65000"/>
                    <a:lumOff val="35000"/>
                  </a:schemeClr>
                </a:solidFill>
                <a:latin typeface="+mn-lt"/>
              </a:defRPr>
            </a:lvl4pPr>
            <a:lvl5pPr marL="1089025" indent="-174625" algn="l" rtl="0" eaLnBrk="1" fontAlgn="base" hangingPunct="1">
              <a:lnSpc>
                <a:spcPct val="90000"/>
              </a:lnSpc>
              <a:spcBef>
                <a:spcPct val="0"/>
              </a:spcBef>
              <a:spcAft>
                <a:spcPts val="300"/>
              </a:spcAft>
              <a:buFont typeface="Arial"/>
              <a:buChar char="•"/>
              <a:defRPr sz="1600">
                <a:solidFill>
                  <a:schemeClr val="tx1">
                    <a:lumMod val="65000"/>
                    <a:lumOff val="35000"/>
                  </a:schemeClr>
                </a:solidFill>
                <a:latin typeface="+mn-lt"/>
              </a:defRPr>
            </a:lvl5pPr>
            <a:lvl6pPr marL="15462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6pPr>
            <a:lvl7pPr marL="20034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7pPr>
            <a:lvl8pPr marL="24606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8pPr>
            <a:lvl9pPr marL="29178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9pPr>
          </a:lstStyle>
          <a:p>
            <a:pPr marL="0" indent="0">
              <a:buNone/>
            </a:pPr>
            <a:endParaRPr lang="en-US" sz="1200" dirty="0">
              <a:solidFill>
                <a:srgbClr val="0000FF"/>
              </a:solidFill>
              <a:highlight>
                <a:srgbClr val="FFFFFF"/>
              </a:highlight>
              <a:latin typeface="Consolas"/>
            </a:endParaRPr>
          </a:p>
          <a:p>
            <a:pPr marL="0" indent="0">
              <a:buNone/>
            </a:pPr>
            <a:r>
              <a:rPr lang="en-US" sz="1400" dirty="0" smtClean="0">
                <a:solidFill>
                  <a:srgbClr val="0000FF"/>
                </a:solidFill>
                <a:highlight>
                  <a:srgbClr val="FFFFFF"/>
                </a:highlight>
                <a:latin typeface="Consolas"/>
              </a:rPr>
              <a:t> public</a:t>
            </a:r>
            <a:r>
              <a:rPr lang="en-US" sz="1400" dirty="0" smtClean="0">
                <a:solidFill>
                  <a:srgbClr val="000000"/>
                </a:solidFill>
                <a:highlight>
                  <a:srgbClr val="FFFFFF"/>
                </a:highlight>
                <a:latin typeface="Consolas"/>
              </a:rPr>
              <a:t> </a:t>
            </a:r>
            <a:r>
              <a:rPr lang="en-US" sz="1400" dirty="0">
                <a:solidFill>
                  <a:srgbClr val="0000FF"/>
                </a:solidFill>
                <a:highlight>
                  <a:srgbClr val="FFFFFF"/>
                </a:highlight>
                <a:latin typeface="Consolas"/>
              </a:rPr>
              <a:t>partial</a:t>
            </a:r>
            <a:r>
              <a:rPr lang="en-US" sz="1400" dirty="0">
                <a:solidFill>
                  <a:srgbClr val="000000"/>
                </a:solidFill>
                <a:highlight>
                  <a:srgbClr val="FFFFFF"/>
                </a:highlight>
                <a:latin typeface="Consolas"/>
              </a:rPr>
              <a:t> </a:t>
            </a:r>
            <a:r>
              <a:rPr lang="en-US" sz="1400" dirty="0">
                <a:solidFill>
                  <a:srgbClr val="0000FF"/>
                </a:solidFill>
                <a:highlight>
                  <a:srgbClr val="FFFFFF"/>
                </a:highlight>
                <a:latin typeface="Consolas"/>
              </a:rPr>
              <a:t>class</a:t>
            </a:r>
            <a:r>
              <a:rPr lang="en-US" sz="1400" dirty="0">
                <a:solidFill>
                  <a:srgbClr val="000000"/>
                </a:solidFill>
                <a:highlight>
                  <a:srgbClr val="FFFFFF"/>
                </a:highlight>
                <a:latin typeface="Consolas"/>
              </a:rPr>
              <a:t> </a:t>
            </a:r>
            <a:r>
              <a:rPr lang="en-US" sz="1400" dirty="0">
                <a:solidFill>
                  <a:srgbClr val="2B91AF"/>
                </a:solidFill>
                <a:highlight>
                  <a:srgbClr val="FFFFFF"/>
                </a:highlight>
                <a:latin typeface="Consolas"/>
              </a:rPr>
              <a:t>Template</a:t>
            </a:r>
            <a:r>
              <a:rPr lang="en-US" sz="1400" dirty="0">
                <a:solidFill>
                  <a:srgbClr val="000000"/>
                </a:solidFill>
                <a:highlight>
                  <a:srgbClr val="FFFFFF"/>
                </a:highlight>
                <a:latin typeface="Consolas"/>
              </a:rPr>
              <a:t> : </a:t>
            </a:r>
            <a:r>
              <a:rPr lang="en-US" sz="1400" dirty="0" err="1">
                <a:solidFill>
                  <a:srgbClr val="2B91AF"/>
                </a:solidFill>
                <a:highlight>
                  <a:srgbClr val="FFFFFF"/>
                </a:highlight>
                <a:latin typeface="Consolas"/>
              </a:rPr>
              <a:t>TemplateBase</a:t>
            </a:r>
            <a:endParaRPr lang="en-US" sz="1400" dirty="0">
              <a:solidFill>
                <a:srgbClr val="000000"/>
              </a:solidFill>
              <a:highlight>
                <a:srgbClr val="FFFFFF"/>
              </a:highlight>
              <a:latin typeface="Consolas"/>
            </a:endParaRPr>
          </a:p>
          <a:p>
            <a:pPr marL="0" indent="0">
              <a:buNone/>
            </a:pPr>
            <a:r>
              <a:rPr lang="en-US" sz="1400" dirty="0" smtClean="0">
                <a:solidFill>
                  <a:srgbClr val="000000"/>
                </a:solidFill>
                <a:highlight>
                  <a:srgbClr val="FFFFFF"/>
                </a:highlight>
                <a:latin typeface="Consolas"/>
              </a:rPr>
              <a:t> {</a:t>
            </a:r>
            <a:endParaRPr lang="en-US" sz="1400" dirty="0">
              <a:solidFill>
                <a:srgbClr val="000000"/>
              </a:solidFill>
              <a:highlight>
                <a:srgbClr val="FFFFFF"/>
              </a:highlight>
              <a:latin typeface="Consolas"/>
            </a:endParaRPr>
          </a:p>
          <a:p>
            <a:pPr marL="0" indent="0">
              <a:buNone/>
            </a:pPr>
            <a:r>
              <a:rPr lang="en-US" sz="1400" dirty="0" smtClean="0">
                <a:solidFill>
                  <a:srgbClr val="0000FF"/>
                </a:solidFill>
                <a:highlight>
                  <a:srgbClr val="FFFFFF"/>
                </a:highlight>
                <a:latin typeface="Consolas"/>
              </a:rPr>
              <a:t>   public</a:t>
            </a:r>
            <a:r>
              <a:rPr lang="en-US" sz="1400" dirty="0" smtClean="0">
                <a:solidFill>
                  <a:srgbClr val="000000"/>
                </a:solidFill>
                <a:highlight>
                  <a:srgbClr val="FFFFFF"/>
                </a:highlight>
                <a:latin typeface="Consolas"/>
              </a:rPr>
              <a:t> </a:t>
            </a:r>
            <a:r>
              <a:rPr lang="en-US" sz="1400" dirty="0">
                <a:solidFill>
                  <a:srgbClr val="0000FF"/>
                </a:solidFill>
                <a:highlight>
                  <a:srgbClr val="FFFFFF"/>
                </a:highlight>
                <a:latin typeface="Consolas"/>
              </a:rPr>
              <a:t>virtual</a:t>
            </a:r>
            <a:r>
              <a:rPr lang="en-US" sz="1400" dirty="0">
                <a:solidFill>
                  <a:srgbClr val="000000"/>
                </a:solidFill>
                <a:highlight>
                  <a:srgbClr val="FFFFFF"/>
                </a:highlight>
                <a:latin typeface="Consolas"/>
              </a:rPr>
              <a:t> </a:t>
            </a:r>
            <a:r>
              <a:rPr lang="en-US" sz="1400" dirty="0">
                <a:solidFill>
                  <a:srgbClr val="0000FF"/>
                </a:solidFill>
                <a:highlight>
                  <a:srgbClr val="FFFFFF"/>
                </a:highlight>
                <a:latin typeface="Consolas"/>
              </a:rPr>
              <a:t>string</a:t>
            </a:r>
            <a:r>
              <a:rPr lang="en-US" sz="1400" dirty="0">
                <a:solidFill>
                  <a:srgbClr val="000000"/>
                </a:solidFill>
                <a:highlight>
                  <a:srgbClr val="FFFFFF"/>
                </a:highlight>
                <a:latin typeface="Consolas"/>
              </a:rPr>
              <a:t> </a:t>
            </a:r>
            <a:r>
              <a:rPr lang="en-US" sz="1400" dirty="0" err="1">
                <a:solidFill>
                  <a:srgbClr val="000000"/>
                </a:solidFill>
                <a:highlight>
                  <a:srgbClr val="FFFFFF"/>
                </a:highlight>
                <a:latin typeface="Consolas"/>
              </a:rPr>
              <a:t>TransformText</a:t>
            </a:r>
            <a:r>
              <a:rPr lang="en-US" sz="1400" dirty="0">
                <a:solidFill>
                  <a:srgbClr val="000000"/>
                </a:solidFill>
                <a:highlight>
                  <a:srgbClr val="FFFFFF"/>
                </a:highlight>
                <a:latin typeface="Consolas"/>
              </a:rPr>
              <a:t>()</a:t>
            </a:r>
          </a:p>
          <a:p>
            <a:pPr marL="0" indent="0">
              <a:buNone/>
            </a:pPr>
            <a:r>
              <a:rPr lang="en-US" sz="1400" dirty="0" smtClean="0">
                <a:solidFill>
                  <a:srgbClr val="000000"/>
                </a:solidFill>
                <a:highlight>
                  <a:srgbClr val="FFFFFF"/>
                </a:highlight>
                <a:latin typeface="Consolas"/>
              </a:rPr>
              <a:t>   {</a:t>
            </a:r>
          </a:p>
          <a:p>
            <a:pPr marL="0" indent="0">
              <a:buNone/>
            </a:pPr>
            <a:r>
              <a:rPr lang="en-US" sz="1400" dirty="0">
                <a:solidFill>
                  <a:srgbClr val="000000"/>
                </a:solidFill>
                <a:highlight>
                  <a:srgbClr val="FFFFFF"/>
                </a:highlight>
                <a:latin typeface="Consolas"/>
              </a:rPr>
              <a:t> </a:t>
            </a:r>
            <a:r>
              <a:rPr lang="en-US" sz="1400" dirty="0" smtClean="0">
                <a:solidFill>
                  <a:srgbClr val="000000"/>
                </a:solidFill>
                <a:highlight>
                  <a:srgbClr val="FFFFFF"/>
                </a:highlight>
                <a:latin typeface="Consolas"/>
              </a:rPr>
              <a:t>     </a:t>
            </a:r>
            <a:r>
              <a:rPr lang="en-US" sz="1400" dirty="0" err="1" smtClean="0">
                <a:solidFill>
                  <a:srgbClr val="0000FF"/>
                </a:solidFill>
                <a:highlight>
                  <a:srgbClr val="FFFFFF"/>
                </a:highlight>
                <a:latin typeface="Consolas"/>
              </a:rPr>
              <a:t>this</a:t>
            </a:r>
            <a:r>
              <a:rPr lang="en-US" sz="1400" dirty="0" err="1" smtClean="0">
                <a:solidFill>
                  <a:srgbClr val="000000"/>
                </a:solidFill>
                <a:highlight>
                  <a:srgbClr val="FFFFFF"/>
                </a:highlight>
                <a:latin typeface="Consolas"/>
              </a:rPr>
              <a:t>.Write</a:t>
            </a:r>
            <a:r>
              <a:rPr lang="en-US" sz="1400" dirty="0">
                <a:solidFill>
                  <a:srgbClr val="000000"/>
                </a:solidFill>
                <a:highlight>
                  <a:srgbClr val="FFFFFF"/>
                </a:highlight>
                <a:latin typeface="Consolas"/>
              </a:rPr>
              <a:t>(</a:t>
            </a:r>
            <a:r>
              <a:rPr lang="en-US" sz="1400" dirty="0">
                <a:solidFill>
                  <a:srgbClr val="A31515"/>
                </a:solidFill>
                <a:highlight>
                  <a:srgbClr val="FFFFFF"/>
                </a:highlight>
                <a:latin typeface="Consolas"/>
              </a:rPr>
              <a:t>"Hello\r\n"</a:t>
            </a:r>
            <a:r>
              <a:rPr lang="en-US" sz="1400" dirty="0">
                <a:solidFill>
                  <a:srgbClr val="000000"/>
                </a:solidFill>
                <a:highlight>
                  <a:srgbClr val="FFFFFF"/>
                </a:highlight>
                <a:latin typeface="Consolas"/>
              </a:rPr>
              <a:t>);</a:t>
            </a:r>
          </a:p>
          <a:p>
            <a:pPr marL="0" indent="0">
              <a:buNone/>
            </a:pPr>
            <a:r>
              <a:rPr lang="en-US" sz="1400" dirty="0" smtClean="0">
                <a:solidFill>
                  <a:srgbClr val="000000"/>
                </a:solidFill>
                <a:highlight>
                  <a:srgbClr val="FFFFFF"/>
                </a:highlight>
                <a:latin typeface="Consolas"/>
              </a:rPr>
              <a:t>      Write</a:t>
            </a:r>
            <a:r>
              <a:rPr lang="en-US" sz="1400" dirty="0">
                <a:solidFill>
                  <a:srgbClr val="000000"/>
                </a:solidFill>
                <a:highlight>
                  <a:srgbClr val="FFFFFF"/>
                </a:highlight>
                <a:latin typeface="Consolas"/>
              </a:rPr>
              <a:t>(</a:t>
            </a:r>
            <a:r>
              <a:rPr lang="en-US" sz="1400" dirty="0">
                <a:solidFill>
                  <a:srgbClr val="A31515"/>
                </a:solidFill>
                <a:highlight>
                  <a:srgbClr val="FFFFFF"/>
                </a:highlight>
                <a:latin typeface="Consolas"/>
              </a:rPr>
              <a:t>"World!"</a:t>
            </a:r>
            <a:r>
              <a:rPr lang="en-US" sz="1400" dirty="0">
                <a:solidFill>
                  <a:srgbClr val="000000"/>
                </a:solidFill>
                <a:highlight>
                  <a:srgbClr val="FFFFFF"/>
                </a:highlight>
                <a:latin typeface="Consolas"/>
              </a:rPr>
              <a:t>); </a:t>
            </a:r>
          </a:p>
          <a:p>
            <a:pPr marL="0" indent="0">
              <a:buNone/>
            </a:pPr>
            <a:r>
              <a:rPr lang="en-US" sz="1400" dirty="0" smtClean="0">
                <a:solidFill>
                  <a:srgbClr val="0000FF"/>
                </a:solidFill>
                <a:highlight>
                  <a:srgbClr val="FFFFFF"/>
                </a:highlight>
                <a:latin typeface="Consolas"/>
              </a:rPr>
              <a:t>      return</a:t>
            </a:r>
            <a:r>
              <a:rPr lang="en-US" sz="1400" dirty="0" smtClean="0">
                <a:solidFill>
                  <a:srgbClr val="000000"/>
                </a:solidFill>
                <a:highlight>
                  <a:srgbClr val="FFFFFF"/>
                </a:highlight>
                <a:latin typeface="Consolas"/>
              </a:rPr>
              <a:t> </a:t>
            </a:r>
            <a:r>
              <a:rPr lang="en-US" sz="1400" dirty="0" err="1">
                <a:solidFill>
                  <a:srgbClr val="0000FF"/>
                </a:solidFill>
                <a:highlight>
                  <a:srgbClr val="FFFFFF"/>
                </a:highlight>
                <a:latin typeface="Consolas"/>
              </a:rPr>
              <a:t>this</a:t>
            </a:r>
            <a:r>
              <a:rPr lang="en-US" sz="1400" dirty="0" err="1">
                <a:solidFill>
                  <a:srgbClr val="000000"/>
                </a:solidFill>
                <a:highlight>
                  <a:srgbClr val="FFFFFF"/>
                </a:highlight>
                <a:latin typeface="Consolas"/>
              </a:rPr>
              <a:t>.GenerationEnvironment.ToString</a:t>
            </a:r>
            <a:r>
              <a:rPr lang="en-US" sz="1400" dirty="0">
                <a:solidFill>
                  <a:srgbClr val="000000"/>
                </a:solidFill>
                <a:highlight>
                  <a:srgbClr val="FFFFFF"/>
                </a:highlight>
                <a:latin typeface="Consolas"/>
              </a:rPr>
              <a:t>();</a:t>
            </a:r>
          </a:p>
          <a:p>
            <a:pPr marL="0" indent="0">
              <a:buNone/>
            </a:pPr>
            <a:r>
              <a:rPr lang="en-US" sz="1400" dirty="0" smtClean="0">
                <a:solidFill>
                  <a:srgbClr val="000000"/>
                </a:solidFill>
                <a:highlight>
                  <a:srgbClr val="FFFFFF"/>
                </a:highlight>
                <a:latin typeface="Consolas"/>
              </a:rPr>
              <a:t>   }</a:t>
            </a:r>
            <a:endParaRPr lang="en-US" sz="1400" dirty="0">
              <a:solidFill>
                <a:srgbClr val="000000"/>
              </a:solidFill>
              <a:highlight>
                <a:srgbClr val="FFFFFF"/>
              </a:highlight>
              <a:latin typeface="Consolas"/>
            </a:endParaRPr>
          </a:p>
          <a:p>
            <a:pPr marL="0" indent="0">
              <a:buNone/>
            </a:pPr>
            <a:r>
              <a:rPr lang="en-US" sz="1400" dirty="0" smtClean="0">
                <a:solidFill>
                  <a:srgbClr val="000000"/>
                </a:solidFill>
                <a:highlight>
                  <a:srgbClr val="FFFFFF"/>
                </a:highlight>
                <a:latin typeface="Consolas"/>
              </a:rPr>
              <a:t> }</a:t>
            </a:r>
            <a:endParaRPr lang="en-US" sz="1400" dirty="0"/>
          </a:p>
        </p:txBody>
      </p:sp>
      <p:sp>
        <p:nvSpPr>
          <p:cNvPr id="9" name="Content Placeholder 2"/>
          <p:cNvSpPr txBox="1">
            <a:spLocks/>
          </p:cNvSpPr>
          <p:nvPr/>
        </p:nvSpPr>
        <p:spPr bwMode="auto">
          <a:xfrm>
            <a:off x="3383281" y="4957550"/>
            <a:ext cx="5251760" cy="954560"/>
          </a:xfrm>
          <a:prstGeom prst="rect">
            <a:avLst/>
          </a:prstGeom>
          <a:noFill/>
          <a:ln w="9525">
            <a:solidFill>
              <a:schemeClr val="accent1"/>
            </a:solidFill>
            <a:miter lim="800000"/>
            <a:headEnd/>
            <a:tailEnd/>
          </a:ln>
        </p:spPr>
        <p:txBody>
          <a:bodyPr vert="horz" wrap="square" lIns="0" tIns="182880" rIns="0" bIns="0" numCol="1" anchor="t" anchorCtr="0" compatLnSpc="1">
            <a:prstTxWarp prst="textNoShape">
              <a:avLst/>
            </a:prstTxWarp>
          </a:bodyPr>
          <a:lstStyle>
            <a:lvl1pPr marL="174625" indent="-174625" algn="l" rtl="0" eaLnBrk="1" fontAlgn="base" hangingPunct="1">
              <a:lnSpc>
                <a:spcPct val="90000"/>
              </a:lnSpc>
              <a:spcBef>
                <a:spcPct val="0"/>
              </a:spcBef>
              <a:spcAft>
                <a:spcPts val="200"/>
              </a:spcAft>
              <a:buChar char="•"/>
              <a:defRPr sz="2400">
                <a:solidFill>
                  <a:schemeClr val="tx1">
                    <a:lumMod val="65000"/>
                    <a:lumOff val="35000"/>
                  </a:schemeClr>
                </a:solidFill>
                <a:latin typeface="+mn-lt"/>
                <a:ea typeface="+mn-ea"/>
                <a:cs typeface="+mn-cs"/>
              </a:defRPr>
            </a:lvl1pPr>
            <a:lvl2pPr marL="423863" indent="-206375" algn="l" rtl="0" eaLnBrk="1" fontAlgn="base" hangingPunct="1">
              <a:lnSpc>
                <a:spcPct val="90000"/>
              </a:lnSpc>
              <a:spcBef>
                <a:spcPct val="0"/>
              </a:spcBef>
              <a:spcAft>
                <a:spcPts val="300"/>
              </a:spcAft>
              <a:buFont typeface="Arial" charset="0"/>
              <a:buChar char="–"/>
              <a:defRPr sz="2200">
                <a:solidFill>
                  <a:schemeClr val="tx1">
                    <a:lumMod val="65000"/>
                    <a:lumOff val="35000"/>
                  </a:schemeClr>
                </a:solidFill>
                <a:latin typeface="+mn-lt"/>
              </a:defRPr>
            </a:lvl2pPr>
            <a:lvl3pPr marL="652463" indent="-195263" algn="l" rtl="0" eaLnBrk="1" fontAlgn="base" hangingPunct="1">
              <a:lnSpc>
                <a:spcPct val="90000"/>
              </a:lnSpc>
              <a:spcBef>
                <a:spcPct val="0"/>
              </a:spcBef>
              <a:spcAft>
                <a:spcPts val="300"/>
              </a:spcAft>
              <a:buFont typeface="Wingdings" pitchFamily="2" charset="2"/>
              <a:buChar char="§"/>
              <a:defRPr sz="2000">
                <a:solidFill>
                  <a:schemeClr val="tx1">
                    <a:lumMod val="65000"/>
                    <a:lumOff val="35000"/>
                  </a:schemeClr>
                </a:solidFill>
                <a:latin typeface="+mn-lt"/>
              </a:defRPr>
            </a:lvl3pPr>
            <a:lvl4pPr marL="881063" indent="-195263" algn="l" rtl="0" eaLnBrk="1" fontAlgn="base" hangingPunct="1">
              <a:lnSpc>
                <a:spcPct val="90000"/>
              </a:lnSpc>
              <a:spcBef>
                <a:spcPct val="0"/>
              </a:spcBef>
              <a:spcAft>
                <a:spcPts val="300"/>
              </a:spcAft>
              <a:buFont typeface="Arial" charset="0"/>
              <a:buChar char="–"/>
              <a:defRPr sz="2000">
                <a:solidFill>
                  <a:schemeClr val="tx1">
                    <a:lumMod val="65000"/>
                    <a:lumOff val="35000"/>
                  </a:schemeClr>
                </a:solidFill>
                <a:latin typeface="+mn-lt"/>
              </a:defRPr>
            </a:lvl4pPr>
            <a:lvl5pPr marL="1089025" indent="-174625" algn="l" rtl="0" eaLnBrk="1" fontAlgn="base" hangingPunct="1">
              <a:lnSpc>
                <a:spcPct val="90000"/>
              </a:lnSpc>
              <a:spcBef>
                <a:spcPct val="0"/>
              </a:spcBef>
              <a:spcAft>
                <a:spcPts val="300"/>
              </a:spcAft>
              <a:buFont typeface="Arial"/>
              <a:buChar char="•"/>
              <a:defRPr sz="1600">
                <a:solidFill>
                  <a:schemeClr val="tx1">
                    <a:lumMod val="65000"/>
                    <a:lumOff val="35000"/>
                  </a:schemeClr>
                </a:solidFill>
                <a:latin typeface="+mn-lt"/>
              </a:defRPr>
            </a:lvl5pPr>
            <a:lvl6pPr marL="15462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6pPr>
            <a:lvl7pPr marL="20034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7pPr>
            <a:lvl8pPr marL="24606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8pPr>
            <a:lvl9pPr marL="2917825" indent="-174625" algn="l" rtl="0" eaLnBrk="1" fontAlgn="base" hangingPunct="1">
              <a:lnSpc>
                <a:spcPct val="90000"/>
              </a:lnSpc>
              <a:spcBef>
                <a:spcPct val="20000"/>
              </a:spcBef>
              <a:spcAft>
                <a:spcPct val="0"/>
              </a:spcAft>
              <a:buFont typeface="Arial" charset="0"/>
              <a:buChar char="–"/>
              <a:defRPr sz="1600">
                <a:solidFill>
                  <a:schemeClr val="tx1"/>
                </a:solidFill>
                <a:latin typeface="+mn-lt"/>
              </a:defRPr>
            </a:lvl9pPr>
          </a:lstStyle>
          <a:p>
            <a:pPr marL="0" indent="0">
              <a:buNone/>
            </a:pPr>
            <a:r>
              <a:rPr lang="en-US" dirty="0" smtClean="0"/>
              <a:t>   Hello</a:t>
            </a:r>
          </a:p>
          <a:p>
            <a:pPr marL="0" indent="0">
              <a:buNone/>
            </a:pPr>
            <a:r>
              <a:rPr lang="en-US" dirty="0" smtClean="0"/>
              <a:t>   World!</a:t>
            </a:r>
            <a:endParaRPr lang="en-US" dirty="0"/>
          </a:p>
        </p:txBody>
      </p:sp>
    </p:spTree>
    <p:custDataLst>
      <p:tags r:id="rId1"/>
    </p:custDataLst>
    <p:extLst>
      <p:ext uri="{BB962C8B-B14F-4D97-AF65-F5344CB8AC3E}">
        <p14:creationId xmlns:p14="http://schemas.microsoft.com/office/powerpoint/2010/main" val="2346988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a:t>
            </a:r>
            <a:endParaRPr lang="en-US" dirty="0"/>
          </a:p>
        </p:txBody>
      </p:sp>
      <p:sp>
        <p:nvSpPr>
          <p:cNvPr id="3" name="Slide Number Placeholder 2"/>
          <p:cNvSpPr>
            <a:spLocks noGrp="1"/>
          </p:cNvSpPr>
          <p:nvPr>
            <p:ph type="sldNum" sz="quarter" idx="10"/>
          </p:nvPr>
        </p:nvSpPr>
        <p:spPr/>
        <p:txBody>
          <a:bodyPr/>
          <a:lstStyle/>
          <a:p>
            <a:pPr>
              <a:defRPr/>
            </a:pPr>
            <a:fld id="{DE82B305-25C3-4F1C-A94A-F5FE7798188A}" type="slidenum">
              <a:rPr lang="en-US" smtClean="0">
                <a:solidFill>
                  <a:srgbClr val="747678"/>
                </a:solidFill>
              </a:rPr>
              <a:pPr>
                <a:defRPr/>
              </a:pPr>
              <a:t>8</a:t>
            </a:fld>
            <a:endParaRPr lang="en-US" dirty="0">
              <a:solidFill>
                <a:srgbClr val="747678"/>
              </a:solidFill>
            </a:endParaRPr>
          </a:p>
        </p:txBody>
      </p:sp>
    </p:spTree>
    <p:custDataLst>
      <p:tags r:id="rId1"/>
    </p:custDataLst>
    <p:extLst>
      <p:ext uri="{BB962C8B-B14F-4D97-AF65-F5344CB8AC3E}">
        <p14:creationId xmlns:p14="http://schemas.microsoft.com/office/powerpoint/2010/main" val="3348539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 Basics</a:t>
            </a:r>
            <a:endParaRPr lang="en-US" dirty="0"/>
          </a:p>
        </p:txBody>
      </p:sp>
      <p:sp>
        <p:nvSpPr>
          <p:cNvPr id="3" name="Content Placeholder 2"/>
          <p:cNvSpPr>
            <a:spLocks noGrp="1"/>
          </p:cNvSpPr>
          <p:nvPr>
            <p:ph idx="1"/>
          </p:nvPr>
        </p:nvSpPr>
        <p:spPr/>
        <p:txBody>
          <a:bodyPr/>
          <a:lstStyle/>
          <a:p>
            <a:endParaRPr lang="en-US" sz="1800" dirty="0" smtClean="0"/>
          </a:p>
          <a:p>
            <a:r>
              <a:rPr lang="en-US" sz="1800" dirty="0" smtClean="0">
                <a:solidFill>
                  <a:srgbClr val="F8601E"/>
                </a:solidFill>
              </a:rPr>
              <a:t>&lt;#@ </a:t>
            </a:r>
            <a:r>
              <a:rPr lang="en-US" sz="1800" dirty="0">
                <a:solidFill>
                  <a:srgbClr val="F8601E"/>
                </a:solidFill>
              </a:rPr>
              <a:t>Template  </a:t>
            </a:r>
            <a:r>
              <a:rPr lang="en-US" sz="1800" dirty="0" smtClean="0">
                <a:solidFill>
                  <a:srgbClr val="F8601E"/>
                </a:solidFill>
              </a:rPr>
              <a:t>#&gt;</a:t>
            </a:r>
          </a:p>
          <a:p>
            <a:pPr marL="217488" lvl="1" indent="0">
              <a:buNone/>
            </a:pPr>
            <a:r>
              <a:rPr lang="en-US" sz="1800" dirty="0" smtClean="0"/>
              <a:t>The </a:t>
            </a:r>
            <a:r>
              <a:rPr lang="en-US" sz="1800" dirty="0"/>
              <a:t>template directive indicates that this is file is a T4 Template</a:t>
            </a:r>
          </a:p>
          <a:p>
            <a:endParaRPr lang="en-US" sz="1800" dirty="0" smtClean="0"/>
          </a:p>
          <a:p>
            <a:r>
              <a:rPr lang="en-US" sz="1800" dirty="0" smtClean="0">
                <a:solidFill>
                  <a:srgbClr val="F8601E"/>
                </a:solidFill>
              </a:rPr>
              <a:t>Text Blocks</a:t>
            </a:r>
          </a:p>
          <a:p>
            <a:pPr marL="217488" lvl="1" indent="0">
              <a:buNone/>
            </a:pPr>
            <a:r>
              <a:rPr lang="en-US" sz="1800" dirty="0" smtClean="0"/>
              <a:t>The blocks of text will be rendered directly in the generated file</a:t>
            </a:r>
          </a:p>
          <a:p>
            <a:endParaRPr lang="en-US" sz="1800" dirty="0" smtClean="0"/>
          </a:p>
          <a:p>
            <a:r>
              <a:rPr lang="en-US" sz="1800" dirty="0" smtClean="0">
                <a:solidFill>
                  <a:srgbClr val="F8601E"/>
                </a:solidFill>
              </a:rPr>
              <a:t>&lt;# </a:t>
            </a:r>
            <a:r>
              <a:rPr lang="en-US" sz="1800" dirty="0">
                <a:solidFill>
                  <a:srgbClr val="F8601E"/>
                </a:solidFill>
              </a:rPr>
              <a:t>Statement Blocks </a:t>
            </a:r>
            <a:r>
              <a:rPr lang="en-US" sz="1800" dirty="0" smtClean="0">
                <a:solidFill>
                  <a:srgbClr val="F8601E"/>
                </a:solidFill>
              </a:rPr>
              <a:t>#&gt;</a:t>
            </a:r>
          </a:p>
          <a:p>
            <a:pPr marL="217488" lvl="1" indent="0">
              <a:buNone/>
            </a:pPr>
            <a:r>
              <a:rPr lang="en-US" sz="1800" dirty="0" smtClean="0"/>
              <a:t>To add scripting statements put them between &lt;# #&gt;. Any text between these blocks are executed by the T4 engine</a:t>
            </a:r>
          </a:p>
          <a:p>
            <a:endParaRPr lang="en-US" sz="1800" dirty="0" smtClean="0"/>
          </a:p>
          <a:p>
            <a:r>
              <a:rPr lang="en-US" sz="1800" dirty="0" smtClean="0">
                <a:solidFill>
                  <a:srgbClr val="F8601E"/>
                </a:solidFill>
              </a:rPr>
              <a:t>&lt;#= </a:t>
            </a:r>
            <a:r>
              <a:rPr lang="en-US" sz="1800" dirty="0">
                <a:solidFill>
                  <a:srgbClr val="F8601E"/>
                </a:solidFill>
              </a:rPr>
              <a:t>Expression Blocks </a:t>
            </a:r>
            <a:r>
              <a:rPr lang="en-US" sz="1800" dirty="0" smtClean="0">
                <a:solidFill>
                  <a:srgbClr val="F8601E"/>
                </a:solidFill>
              </a:rPr>
              <a:t>#&gt;</a:t>
            </a:r>
          </a:p>
          <a:p>
            <a:pPr marL="217488" lvl="1" indent="0">
              <a:buNone/>
            </a:pPr>
            <a:r>
              <a:rPr lang="en-US" sz="1800" dirty="0" smtClean="0"/>
              <a:t>Any expressions that produce strings are added into the text blocks starting with a &lt;#=</a:t>
            </a:r>
          </a:p>
          <a:p>
            <a:endParaRPr lang="en-US" sz="1800" dirty="0"/>
          </a:p>
          <a:p>
            <a:r>
              <a:rPr lang="en-US" sz="1800" dirty="0" smtClean="0"/>
              <a:t>This first example shows a single class with a single property</a:t>
            </a:r>
            <a:endParaRPr lang="en-US" sz="1800" dirty="0" smtClean="0"/>
          </a:p>
          <a:p>
            <a:r>
              <a:rPr lang="en-US" sz="1800" dirty="0"/>
              <a:t>.</a:t>
            </a:r>
          </a:p>
        </p:txBody>
      </p:sp>
      <p:sp>
        <p:nvSpPr>
          <p:cNvPr id="4" name="Slide Number Placeholder 3"/>
          <p:cNvSpPr>
            <a:spLocks noGrp="1"/>
          </p:cNvSpPr>
          <p:nvPr>
            <p:ph type="sldNum" sz="quarter" idx="10"/>
          </p:nvPr>
        </p:nvSpPr>
        <p:spPr/>
        <p:txBody>
          <a:bodyPr/>
          <a:lstStyle/>
          <a:p>
            <a:fld id="{4A7F0E6D-4FDD-4361-99E9-1104692BDE81}" type="slidenum">
              <a:rPr lang="en-US" smtClean="0"/>
              <a:pPr/>
              <a:t>9</a:t>
            </a:fld>
            <a:endParaRPr lang="en-US"/>
          </a:p>
        </p:txBody>
      </p:sp>
    </p:spTree>
    <p:custDataLst>
      <p:tags r:id="rId1"/>
    </p:custDataLst>
    <p:extLst>
      <p:ext uri="{BB962C8B-B14F-4D97-AF65-F5344CB8AC3E}">
        <p14:creationId xmlns:p14="http://schemas.microsoft.com/office/powerpoint/2010/main" val="26257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10.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1.tt&lt;/FileName&gt;&#10;      &lt;Folder&gt;Example1&lt;/Folder&gt;&#10;      &lt;ViewKind&gt;{7651A701-06E5-11D1-8EBD-00A0C90F26EA}&lt;/ViewKind&gt;&#10;      &lt;SelectInExplorer&gt;false&lt;/SelectInExplorer&gt;&#10;    &lt;/FileOpenAction&gt;&#10;    &lt;TextSelectAction&gt;&#10;      &lt;ActionTime&gt;A1&lt;/ActionTime&gt;&#10;      &lt;Order&gt;0&lt;/Order&gt;&#10;      &lt;Text&gt;debug=&quot;true&quot;&lt;/Text&gt;&#10;    &lt;/TextSelectAction&gt;&#10;    &lt;TextSelectAction&gt;&#10;      &lt;ActionTime&gt;A2&lt;/ActionTime&gt;&#10;      &lt;Order&gt;0&lt;/Order&gt;&#10;      &lt;Text&gt;hostSpecific=&quot;true&quot;&lt;/Text&gt;&#10;    &lt;/TextSelectAction&gt;&#10;    &lt;TextSelectAction&gt;&#10;      &lt;ActionTime&gt;A3&lt;/ActionTime&gt;&#10;      &lt;Order&gt;0&lt;/Order&gt;&#10;      &lt;Text&gt;language=&quot;C#&quot;&lt;/Text&gt;&#10;    &lt;/TextSelectAction&gt;&#10;    &lt;TextSelectAction&gt;&#10;      &lt;ActionTime&gt;A4&lt;/ActionTime&gt;&#10;      &lt;Order&gt;0&lt;/Order&gt;&#10;      &lt;Text&gt;&amp;lt;#@ output extension=&quot;.cs&quot; #&amp;gt;&lt;/Text&gt;&#10;    &lt;/TextSelectAction&gt;&#10;    &lt;FileCloseAction&gt;&#10;      &lt;ActionTime&gt;Exit&lt;/ActionTime&gt;&#10;      &lt;Order&gt;0&lt;/Order&gt;&#10;      &lt;CloseOption&gt;AllDocuments&lt;/CloseOption&gt;&#10;    &lt;/FileCloseAction&gt;&#10;  &lt;/Actions&gt;&#10;&lt;/SlideActions&gt;"/>
</p:tagLst>
</file>

<file path=ppt/tags/tag11.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2.tt&lt;/FileName&gt;&#10;      &lt;Folder&gt;Example2&lt;/Folder&gt;&#10;      &lt;ViewKind&gt;{7651A701-06E5-11D1-8EBD-00A0C90F26EA}&lt;/ViewKind&gt;&#10;      &lt;SelectInExplorer&gt;false&lt;/SelectInExplorer&gt;&#10;    &lt;/FileOpenAction&gt;&#10;    &lt;TextSelectAction&gt;&#10;      &lt;ActionTime&gt;A2&lt;/ActionTime&gt;&#10;      &lt;Order&gt;0&lt;/Order&gt;&#10;      &lt;Text&gt;foreach(&lt;/Text&gt;&#10;    &lt;/TextSelectAction&gt;&#10;    &lt;FileOpenAction&gt;&#10;      &lt;ActionTime&gt;A3&lt;/ActionTime&gt;&#10;      &lt;Order&gt;0&lt;/Order&gt;&#10;      &lt;ActiveDocument&gt;false&lt;/ActiveDocument&gt;&#10;      &lt;Project&gt;T4UtilityBelt.T4Example&lt;/Project&gt;&#10;      &lt;FileName&gt;Template2.cs&lt;/FileName&gt;&#10;      &lt;Folder&gt;Example2\Template2.tt&lt;/Folder&gt;&#10;      &lt;ViewKind&gt;{7651A701-06E5-11D1-8EBD-00A0C90F26EA}&lt;/ViewKind&gt;&#10;      &lt;SelectInExplorer&gt;false&lt;/SelectInExplorer&gt;&#10;    &lt;/FileOpenAction&gt;&#10;    &lt;FileCloseAction&gt;&#10;      &lt;ActionTime&gt;Exit&lt;/ActionTime&gt;&#10;      &lt;Order&gt;0&lt;/Order&gt;&#10;      &lt;CloseOption&gt;AllDocuments&lt;/CloseOption&gt;&#10;      &lt;Project&gt;TeaLight.T4Example&lt;/Project&gt;&#10;      &lt;FileName&gt;Template2.tt&lt;/FileName&gt;&#10;      &lt;Folder&gt;Example2&lt;/Folder&gt;&#10;    &lt;/FileCloseAction&gt;&#10;  &lt;/Actions&gt;&#10;&lt;/SlideActions&gt;"/>
</p:tagLst>
</file>

<file path=ppt/tags/tag12.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3.tt&lt;/FileName&gt;&#10;      &lt;Folder&gt;Example3&lt;/Folder&gt;&#10;      &lt;ViewKind&gt;{7651A701-06E5-11D1-8EBD-00A0C90F26EA}&lt;/ViewKind&gt;&#10;      &lt;SelectInExplorer&gt;false&lt;/SelectInExplorer&gt;&#10;    &lt;/FileOpenAction&gt;&#10;    &lt;TextSelectAction&gt;&#10;      &lt;ActionTime&gt;A1&lt;/ActionTime&gt;&#10;      &lt;Order&gt;0&lt;/Order&gt;&#10;      &lt;Text&gt;&amp;lt;#@ Assembly Name=&quot;System.Core&quot; #&amp;gt;&lt;/Text&gt;&#10;    &lt;/TextSelectAction&gt;&#10;    &lt;TextSelectAction&gt;&#10;      &lt;ActionTime&gt;A2&lt;/ActionTime&gt;&#10;      &lt;Order&gt;0&lt;/Order&gt;&#10;      &lt;Text&gt;&amp;lt;#@ import namespace=&quot;System&quot; #&amp;gt;&#10;&#10;&amp;lt;#@ import namespace=&quot;System.Collections.Generic&quot; #&amp;gt; &#10;&lt;/Text&gt;&#10;    &lt;/TextSelectAction&gt;&#10;    &lt;FileOpenAction&gt;&#10;      &lt;ActionTime&gt;A3&lt;/ActionTime&gt;&#10;      &lt;Order&gt;0&lt;/Order&gt;&#10;      &lt;ActiveDocument&gt;false&lt;/ActiveDocument&gt;&#10;      &lt;Project&gt;T4UtilityBelt.T4Example&lt;/Project&gt;&#10;      &lt;FileName&gt;Template3.cs&lt;/FileName&gt;&#10;      &lt;Folder&gt;Example3\Template3.tt&lt;/Folder&gt;&#10;      &lt;ViewKind&gt;{7651A701-06E5-11D1-8EBD-00A0C90F26EA}&lt;/ViewKind&gt;&#10;      &lt;SelectInExplorer&gt;false&lt;/SelectInExplorer&gt;&#10;    &lt;/FileOpenAction&gt;&#10;    &lt;FileCloseAction&gt;&#10;      &lt;ActionTime&gt;Exit&lt;/ActionTime&gt;&#10;      &lt;Order&gt;0&lt;/Order&gt;&#10;      &lt;CloseOption&gt;AllDocuments&lt;/CloseOption&gt;&#10;      &lt;Project&gt;TeaLight.T4Example&lt;/Project&gt;&#10;      &lt;FileName&gt;Template3.tt&lt;/FileName&gt;&#10;      &lt;Folder&gt;Example3&lt;/Folder&gt;&#10;    &lt;/FileCloseAction&gt;&#10;  &lt;/Actions&gt;&#10;&lt;/SlideActions&gt;"/>
</p:tagLst>
</file>

<file path=ppt/tags/tag13.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3b.tt&lt;/FileName&gt;&#10;      &lt;Folder&gt;Example3&lt;/Folder&gt;&#10;      &lt;ViewKind&gt;{7651A701-06E5-11D1-8EBD-00A0C90F26EA}&lt;/ViewKind&gt;&#10;      &lt;SelectInExplorer&gt;false&lt;/SelectInExplorer&gt;&#10;    &lt;/FileOpenAction&gt;&#10;    &lt;TextSelectAction&gt;&#10;      &lt;ActionTime&gt;Start&lt;/ActionTime&gt;&#10;      &lt;Order&gt;0&lt;/Order&gt;&#10;      &lt;Text&gt;&amp;lt;#@ VolatileAssembly Processor=&quot;VolatileAssemblyProcessor&quot; Name=&quot;System.Core&quot; #&amp;gt;&lt;/Text&gt;&#10;    &lt;/TextSelectAction&gt;&#10;    &lt;FileCloseAction&gt;&#10;      &lt;ActionTime&gt;Exit&lt;/ActionTime&gt;&#10;      &lt;Order&gt;0&lt;/Order&gt;&#10;      &lt;CloseOption&gt;AllDocuments&lt;/CloseOption&gt;&#10;      &lt;Project&gt;TeaLight.T4Example&lt;/Project&gt;&#10;      &lt;FileName&gt;Template3.tt&lt;/FileName&gt;&#10;      &lt;Folder&gt;Example3&lt;/Folder&gt;&#10;    &lt;/FileCloseAction&gt;&#10;  &lt;/Actions&gt;&#10;&lt;/SlideActions&gt;"/>
</p:tagLst>
</file>

<file path=ppt/tags/tag14.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Model.xml&lt;/FileName&gt;&#10;      &lt;Folder&gt;Example4&lt;/Folder&gt;&#10;      &lt;ViewKind&gt;{7651A701-06E5-11D1-8EBD-00A0C90F26EA}&lt;/ViewKind&gt;&#10;      &lt;SelectInExplorer&gt;false&lt;/SelectInExplorer&gt;&#10;    &lt;/FileOpenAction&gt;&#10;    &lt;TextSelectAction&gt;&#10;      &lt;ActionTime&gt;A1&lt;/ActionTime&gt;&#10;      &lt;Order&gt;0&lt;/Order&gt;&#10;      &lt;Text&gt;&amp;lt;Entity name=&quot;Customer&quot;&amp;gt;&lt;/Text&gt;&#10;    &lt;/TextSelectAction&gt;&#10;    &lt;TextSelectAction&gt;&#10;      &lt;ActionTime&gt;A1&lt;/ActionTime&gt;&#10;      &lt;Order&gt;0&lt;/Order&gt;&#10;      &lt;Text&gt;&amp;lt;Field name=&quot;ID&quot; type=&quot;Guid&quot;/&amp;gt;&lt;/Text&gt;&#10;    &lt;/TextSelectAction&gt;&#10;    &lt;FileOpenAction&gt;&#10;      &lt;ActionTime&gt;A2&lt;/ActionTime&gt;&#10;      &lt;Order&gt;0&lt;/Order&gt;&#10;      &lt;ActiveDocument&gt;false&lt;/ActiveDocument&gt;&#10;      &lt;Project&gt;T4UtilityBelt.T4Example&lt;/Project&gt;&#10;      &lt;FileName&gt;Template4.tt&lt;/FileName&gt;&#10;      &lt;Folder&gt;Example4&lt;/Folder&gt;&#10;      &lt;ViewKind&gt;{7651A701-06E5-11D1-8EBD-00A0C90F26EA}&lt;/ViewKind&gt;&#10;      &lt;SelectInExplorer&gt;false&lt;/SelectInExplorer&gt;&#10;    &lt;/FileOpenAction&gt;&#10;    &lt;TextSelectAction&gt;&#10;      &lt;ActionTime&gt;A4&lt;/ActionTime&gt;&#10;      &lt;Order&gt;0&lt;/Order&gt;&#10;      &lt;Text&gt;var entityList = from el in entityData.Elements(&quot;Entity&quot;)&lt;/Text&gt;&#10;    &lt;/TextSelectAction&gt;&#10;    &lt;FileOpenAction&gt;&#10;      &lt;ActionTime&gt;A4&lt;/ActionTime&gt;&#10;      &lt;Order&gt;0&lt;/Order&gt;&#10;      &lt;ActiveDocument&gt;false&lt;/ActiveDocument&gt;&#10;      &lt;Project&gt;T4UtilityBelt.T4Example&lt;/Project&gt;&#10;      &lt;FileName&gt;Template4.cs&lt;/FileName&gt;&#10;      &lt;Folder&gt;Example4\Template4.tt&lt;/Folder&gt;&#10;      &lt;ViewKind&gt;{7651A701-06E5-11D1-8EBD-00A0C90F26EA}&lt;/ViewKind&gt;&#10;      &lt;SelectInExplorer&gt;false&lt;/SelectInExplorer&gt;&#10;    &lt;/FileOpenAction&gt;&#10;    &lt;FileCloseAction&gt;&#10;      &lt;ActionTime&gt;Exit&lt;/ActionTime&gt;&#10;      &lt;Order&gt;0&lt;/Order&gt;&#10;      &lt;CloseOption&gt;AllDocuments&lt;/CloseOption&gt;&#10;      &lt;Project&gt;TeaLight.T4Example&lt;/Project&gt;&#10;      &lt;FileName&gt;Model.xml&lt;/FileName&gt;&#10;      &lt;Folder&gt;Example4&lt;/Folder&gt;&#10;    &lt;/FileCloseAction&gt;&#10;  &lt;/Actions&gt;&#10;&lt;/SlideActions&gt;"/>
</p:tagLst>
</file>

<file path=ppt/tags/tag15.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5.tt&lt;/FileName&gt;&#10;      &lt;Folder&gt;Example5&lt;/Folder&gt;&#10;      &lt;ViewKind&gt;{7651A701-06E5-11D1-8EBD-00A0C90F26EA}&lt;/ViewKind&gt;&#10;      &lt;SelectInExplorer&gt;false&lt;/SelectInExplorer&gt;&#10;    &lt;/FileOpenAction&gt;&#10;    &lt;TextSelectAction&gt;&#10;      &lt;ActionTime&gt;A1&lt;/ActionTime&gt;&#10;      &lt;Order&gt;0&lt;/Order&gt;&#10;      &lt;Text&gt;&amp;lt;#+&lt;/Text&gt;&#10;    &lt;/TextSelectAction&gt;&#10;    &lt;TextSelectAction&gt;&#10;      &lt;ActionTime&gt;A2&lt;/ActionTime&gt;&#10;      &lt;Order&gt;0&lt;/Order&gt;&#10;      &lt;Text&gt;private void GenerateFields(XElement fieldData)&lt;/Text&gt;&#10;    &lt;/TextSelectAction&gt;&#10;    &lt;FileOpenAction&gt;&#10;      &lt;ActionTime&gt;A3&lt;/ActionTime&gt;&#10;      &lt;Order&gt;0&lt;/Order&gt;&#10;      &lt;ActiveDocument&gt;false&lt;/ActiveDocument&gt;&#10;      &lt;Project&gt;T4UtilityBelt.T4Example&lt;/Project&gt;&#10;      &lt;FileName&gt;Template5.cs&lt;/FileName&gt;&#10;      &lt;Folder&gt;Example5\Template5.tt&lt;/Folder&gt;&#10;      &lt;ViewKind&gt;{7651A701-06E5-11D1-8EBD-00A0C90F26EA}&lt;/ViewKind&gt;&#10;      &lt;SelectInExplorer&gt;false&lt;/SelectInExplorer&gt;&#10;    &lt;/FileOpenAction&gt;&#10;    &lt;FileCloseAction&gt;&#10;      &lt;ActionTime&gt;Exit&lt;/ActionTime&gt;&#10;      &lt;Order&gt;0&lt;/Order&gt;&#10;      &lt;CloseOption&gt;AllDocuments&lt;/CloseOption&gt;&#10;      &lt;Project&gt;TeaLight.T4Example&lt;/Project&gt;&#10;      &lt;FileName&gt;Model.xml&lt;/FileName&gt;&#10;      &lt;Folder&gt;Example5&lt;/Folder&gt;&#10;    &lt;/FileCloseAction&gt;&#10;  &lt;/Actions&gt;&#10;&lt;/SlideActions&gt;"/>
</p:tagLst>
</file>

<file path=ppt/tags/tag16.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Utilities.ttinclude&lt;/FileName&gt;&#10;      &lt;Folder&gt;Example6&lt;/Folder&gt;&#10;      &lt;ViewKind&gt;{7651A701-06E5-11D1-8EBD-00A0C90F26EA}&lt;/ViewKind&gt;&#10;      &lt;SelectInExplorer&gt;false&lt;/SelectInExplorer&gt;&#10;    &lt;/FileOpenAction&gt;&#10;    &lt;TextSelectAction&gt;&#10;      &lt;ActionTime&gt;A2&lt;/ActionTime&gt;&#10;      &lt;Order&gt;0&lt;/Order&gt;&#10;      &lt;Text&gt;&amp;lt;#+&lt;/Text&gt;&#10;    &lt;/TextSelectAction&gt;&#10;    &lt;FileOpenAction&gt;&#10;      &lt;ActionTime&gt;A3&lt;/ActionTime&gt;&#10;      &lt;Order&gt;0&lt;/Order&gt;&#10;      &lt;ActiveDocument&gt;false&lt;/ActiveDocument&gt;&#10;      &lt;Project&gt;T4UtilityBelt.T4Example&lt;/Project&gt;&#10;      &lt;FileName&gt;Template6.tt&lt;/FileName&gt;&#10;      &lt;Folder&gt;Example6&lt;/Folder&gt;&#10;      &lt;ViewKind&gt;{7651A701-06E5-11D1-8EBD-00A0C90F26EA}&lt;/ViewKind&gt;&#10;      &lt;SelectInExplorer&gt;false&lt;/SelectInExplorer&gt;&#10;    &lt;/FileOpenAction&gt;&#10;    &lt;TextSelectAction&gt;&#10;      &lt;ActionTime&gt;A3&lt;/ActionTime&gt;&#10;      &lt;Order&gt;0&lt;/Order&gt;&#10;      &lt;Text&gt;&amp;lt;#@ include file=&quot;$(ProjectDir)\Example6\Utilities.ttinclude&quot; #&amp;gt;&lt;/Text&gt;&#10;    &lt;/TextSelectAction&gt;&#10;    &lt;TextSelectAction&gt;&#10;      &lt;ActionTime&gt;A4&lt;/ActionTime&gt;&#10;      &lt;Order&gt;0&lt;/Order&gt;&#10;      &lt;Text&gt;$(ProjectDir)&lt;/Text&gt;&#10;    &lt;/TextSelectAction&gt;&#10;    &lt;FileCloseAction&gt;&#10;      &lt;ActionTime&gt;Exit&lt;/ActionTime&gt;&#10;      &lt;Order&gt;0&lt;/Order&gt;&#10;      &lt;CloseOption&gt;AllDocuments&lt;/CloseOption&gt;&#10;      &lt;Project&gt;TeaLight.T4Example&lt;/Project&gt;&#10;      &lt;FileName&gt;Template6.tt&lt;/FileName&gt;&#10;      &lt;Folder&gt;Example6&lt;/Folder&gt;&#10;    &lt;/FileCloseAction&gt;&#10;  &lt;/Actions&gt;&#10;&lt;/SlideActions&gt;"/>
</p:tagLst>
</file>

<file path=ppt/tags/tag17.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7.tt&lt;/FileName&gt;&#10;      &lt;Folder&gt;Example7&lt;/Folder&gt;&#10;      &lt;ViewKind&gt;{7651A701-06E5-11D1-8EBD-00A0C90F26EA}&lt;/ViewKind&gt;&#10;      &lt;SelectInExplorer&gt;false&lt;/SelectInExplorer&gt;&#10;    &lt;/FileOpenAction&gt;&#10;    &lt;TextSelectAction&gt;&#10;      &lt;ActionTime&gt;A1&lt;/ActionTime&gt;&#10;      &lt;Order&gt;0&lt;/Order&gt;&#10;      &lt;Text&gt;inherits=&quot;T4UtilityBelt.BaseTemplate&quot;&lt;/Text&gt;&#10;    &lt;/TextSelectAction&gt;&#10;    &lt;TextSelectAction&gt;&#10;      &lt;ActionTime&gt;A2&lt;/ActionTime&gt;&#10;      &lt;Order&gt;0&lt;/Order&gt;&#10;      &lt;Text&gt;&amp;lt;#@ assembly name=&quot;T4UtilityBelt&quot; #&amp;gt;&lt;/Text&gt;&#10;    &lt;/TextSelectAction&gt;&#10;    &lt;TextSelectAction&gt;&#10;      &lt;ActionTime&gt;A2&lt;/ActionTime&gt;&#10;      &lt;Order&gt;0&lt;/Order&gt;&#10;      &lt;Text&gt;&amp;lt;#@ import namespace=&quot;T4UtilityBelt.Utilities&quot; #&amp;gt;&lt;/Text&gt;&#10;    &lt;/TextSelectAction&gt;&#10;    &lt;FileCloseAction&gt;&#10;      &lt;ActionTime&gt;Exit&lt;/ActionTime&gt;&#10;      &lt;Order&gt;0&lt;/Order&gt;&#10;      &lt;CloseOption&gt;AllDocuments&lt;/CloseOption&gt;&#10;      &lt;Project&gt;TeaLight.T4Example&lt;/Project&gt;&#10;      &lt;FileName&gt;Template7.tt&lt;/FileName&gt;&#10;      &lt;Folder&gt;Example7&lt;/Folder&gt;&#10;    &lt;/FileCloseAction&gt;&#10;  &lt;/Actions&gt;&#10;&lt;/SlideActions&gt;"/>
</p:tagLst>
</file>

<file path=ppt/tags/tag18.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7.tt&lt;/FileName&gt;&#10;      &lt;Folder&gt;Example7&lt;/Folder&gt;&#10;      &lt;ViewKind&gt;{7651A701-06E5-11D1-8EBD-00A0C90F26EA}&lt;/ViewKind&gt;&#10;      &lt;SelectInExplorer&gt;false&lt;/SelectInExplorer&gt;&#10;    &lt;/FileOpenAction&gt;&#10;    &lt;TextSelectAction&gt;&#10;      &lt;ActionTime&gt;A2&lt;/ActionTime&gt;&#10;      &lt;Order&gt;0&lt;/Order&gt;&#10;      &lt;Text&gt;StartNewFile(entity.Name + &quot;.cs&quot;);&lt;/Text&gt;&#10;    &lt;/TextSelectAction&gt;&#10;    &lt;TextSelectAction&gt;&#10;      &lt;ActionTime&gt;A3&lt;/ActionTime&gt;&#10;      &lt;Order&gt;0&lt;/Order&gt;&#10;      &lt;Text&gt;ProcessFiles();&lt;/Text&gt;&#10;    &lt;/TextSelectAction&gt;&#10;    &lt;FileCloseAction&gt;&#10;      &lt;ActionTime&gt;Exit&lt;/ActionTime&gt;&#10;      &lt;Order&gt;0&lt;/Order&gt;&#10;      &lt;CloseOption&gt;AllDocuments&lt;/CloseOption&gt;&#10;      &lt;Project&gt;TeaLight.T4Example&lt;/Project&gt;&#10;      &lt;FileName&gt;Template7.tt&lt;/FileName&gt;&#10;      &lt;Folder&gt;Example7&lt;/Folder&gt;&#10;    &lt;/FileCloseAction&gt;&#10;  &lt;/Actions&gt;&#10;&lt;/SlideActions&gt;"/>
</p:tagLst>
</file>

<file path=ppt/tags/tag19.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0.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1.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2.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3.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4.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5.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6.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7.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28.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Templates&lt;/Project&gt;&#10;      &lt;FileName&gt;Template8.tt&lt;/FileName&gt;&#10;      &lt;Folder&gt;Example8&lt;/Folder&gt;&#10;      &lt;ViewKind&gt;{7651A701-06E5-11D1-8EBD-00A0C90F26EA}&lt;/ViewKind&gt;&#10;      &lt;SelectInExplorer&gt;false&lt;/SelectInExplorer&gt;&#10;    &lt;/FileOpenAction&gt;&#10;    &lt;TextSelectAction&gt;&#10;      &lt;ActionTime&gt;A1&lt;/ActionTime&gt;&#10;      &lt;Order&gt;0&lt;/Order&gt;&#10;      &lt;Text&gt;inherits=&quot;T4UtilityBelt.T4ExampleTemplates.BaseTemplate&quot;&lt;/Text&gt;&#10;    &lt;/TextSelectAction&gt;&#10;    &lt;FileOpenAction&gt;&#10;      &lt;ActionTime&gt;A2&lt;/ActionTime&gt;&#10;      &lt;Order&gt;0&lt;/Order&gt;&#10;      &lt;ActiveDocument&gt;false&lt;/ActiveDocument&gt;&#10;      &lt;Project&gt;T4UtilityBelt.T4ExampleTemplates&lt;/Project&gt;&#10;      &lt;FileName&gt;Template8.cs&lt;/FileName&gt;&#10;      &lt;Folder&gt;Example8\Template8.tt&lt;/Folder&gt;&#10;      &lt;ViewKind&gt;{7651A701-06E5-11D1-8EBD-00A0C90F26EA}&lt;/ViewKind&gt;&#10;      &lt;SelectInExplorer&gt;false&lt;/SelectInExplorer&gt;&#10;    &lt;/FileOpenAction&gt;&#10;    &lt;TextSelectAction&gt;&#10;      &lt;ActionTime&gt;A3&lt;/ActionTime&gt;&#10;      &lt;Order&gt;0&lt;/Order&gt;&#10;      &lt;Text&gt;string ClassName = &quot;Customer&quot;;&lt;/Text&gt;&#10;    &lt;/TextSelectAction&gt;&#10;    &lt;TextSelectAction&gt;&#10;      &lt;ActionTime&gt;A4&lt;/ActionTime&gt;&#10;      &lt;Order&gt;0&lt;/Order&gt;&#10;      &lt;Text&gt;this.Write(&quot;namespace MyNameSpace\r\n{\r\n\tpublic class &quot;);&lt;/Text&gt;&#10;    &lt;/TextSelectAction&gt;&#10;    &lt;FileOpenAction&gt;&#10;      &lt;ActionTime&gt;A5&lt;/ActionTime&gt;&#10;      &lt;Order&gt;0&lt;/Order&gt;&#10;      &lt;ActiveDocument&gt;false&lt;/ActiveDocument&gt;&#10;      &lt;Project&gt;T4UtilityBelt.T4Example&lt;/Project&gt;&#10;      &lt;FileName&gt;Template8.tt&lt;/FileName&gt;&#10;      &lt;Folder&gt;Example8&lt;/Folder&gt;&#10;      &lt;ViewKind&gt;{7651A701-06E5-11D1-8EBD-00A0C90F26EA}&lt;/ViewKind&gt;&#10;      &lt;SelectInExplorer&gt;false&lt;/SelectInExplorer&gt;&#10;    &lt;/FileOpenAction&gt;&#10;    &lt;TextSelectAction&gt;&#10;      &lt;ActionTime&gt;A6&lt;/ActionTime&gt;&#10;      &lt;Order&gt;0&lt;/Order&gt;&#10;      &lt;Text&gt;T4UtilityBelt.T4ExampleTemplates.Example8.Template8&lt;/Text&gt;&#10;    &lt;/TextSelectAction&gt;&#10;    &lt;TextSelectAction&gt;&#10;      &lt;ActionTime&gt;A7&lt;/ActionTime&gt;&#10;      &lt;Order&gt;0&lt;/Order&gt;&#10;      &lt;Text&gt;base.TransformText();&lt;/Text&gt;&#10;    &lt;/TextSelectAction&gt;&#10;    &lt;FileOpenAction&gt;&#10;      &lt;ActionTime&gt;A8&lt;/ActionTime&gt;&#10;      &lt;Order&gt;0&lt;/Order&gt;&#10;      &lt;ActiveDocument&gt;false&lt;/ActiveDocument&gt;&#10;      &lt;Project&gt;T4UtilityBelt.T4Example&lt;/Project&gt;&#10;      &lt;FileName&gt;Template8.cs&lt;/FileName&gt;&#10;      &lt;Folder&gt;Example8\Template8.tt&lt;/Folder&gt;&#10;      &lt;ViewKind&gt;{7651A701-06E5-11D1-8EBD-00A0C90F26EA}&lt;/ViewKind&gt;&#10;      &lt;SelectInExplorer&gt;false&lt;/SelectInExplorer&gt;&#10;    &lt;/FileOpenAction&gt;&#10;    &lt;FileCloseAction&gt;&#10;      &lt;ActionTime&gt;Exit&lt;/ActionTime&gt;&#10;      &lt;Order&gt;0&lt;/Order&gt;&#10;      &lt;CloseOption&gt;AllDocuments&lt;/CloseOption&gt;&#10;      &lt;Project&gt;TeaLight.T4Example&lt;/Project&gt;&#10;      &lt;FileName&gt;Template7.tt&lt;/FileName&gt;&#10;      &lt;Folder&gt;Example7&lt;/Folder&gt;&#10;    &lt;/FileCloseAction&gt;&#10;  &lt;/Actions&gt;&#10;&lt;/SlideActions&gt;"/>
</p:tagLst>
</file>

<file path=ppt/tags/tag29.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Templates&lt;/Project&gt;&#10;      &lt;FileName&gt;Template9.tt&lt;/FileName&gt;&#10;      &lt;Folder&gt;Example9&lt;/Folder&gt;&#10;      &lt;ViewKind&gt;{7651A701-06E5-11D1-8EBD-00A0C90F26EA}&lt;/ViewKind&gt;&#10;      &lt;SelectInExplorer&gt;false&lt;/SelectInExplorer&gt;&#10;    &lt;/FileOpenAction&gt;&#10;    &lt;TextSelectAction&gt;&#10;      &lt;ActionTime&gt;A1&lt;/ActionTime&gt;&#10;      &lt;Order&gt;0&lt;/Order&gt;&#10;      &lt;Text&gt;public class Entity&lt;/Text&gt;&#10;    &lt;/TextSelectAction&gt;&#10;    &lt;TextSelectAction&gt;&#10;      &lt;ActionTime&gt;A2&lt;/ActionTime&gt;&#10;      &lt;Order&gt;0&lt;/Order&gt;&#10;      &lt;Text&gt;public class Field&lt;/Text&gt;&#10;    &lt;/TextSelectAction&gt;&#10;    &lt;TextSelectAction&gt;&#10;      &lt;ActionTime&gt;A3&lt;/ActionTime&gt;&#10;      &lt;Order&gt;0&lt;/Order&gt;&#10;      &lt;Text&gt;public List&amp;lt;Entity&amp;gt; Entities&lt;/Text&gt;&#10;    &lt;/TextSelectAction&gt;&#10;  &lt;/Actions&gt;&#10;&lt;/SlideActions&gt;"/>
</p:tagLst>
</file>

<file path=ppt/tags/tag3.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30.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9.tt&lt;/FileName&gt;&#10;      &lt;Folder&gt;Example9&lt;/Folder&gt;&#10;      &lt;ViewKind&gt;{7651A701-06E5-11D1-8EBD-00A0C90F26EA}&lt;/ViewKind&gt;&#10;      &lt;SelectInExplorer&gt;false&lt;/SelectInExplorer&gt;&#10;    &lt;/FileOpenAction&gt;&#10;    &lt;TextSelectAction&gt;&#10;      &lt;ActionTime&gt;A1&lt;/ActionTime&gt;&#10;      &lt;Order&gt;0&lt;/Order&gt;&#10;      &lt;Text&gt;Entities.Add(new Entity(&quot;Customer&quot;,&lt;/Text&gt;&#10;    &lt;/TextSelectAction&gt;&#10;    &lt;TextSelectAction&gt;&#10;      &lt;ActionTime&gt;A2&lt;/ActionTime&gt;&#10;      &lt;Order&gt;0&lt;/Order&gt;&#10;      &lt;Text&gt;base.TransformText();&lt;/Text&gt;&#10;    &lt;/TextSelectAction&gt;&#10;    &lt;FileCloseAction&gt;&#10;      &lt;ActionTime&gt;Exit&lt;/ActionTime&gt;&#10;      &lt;Order&gt;0&lt;/Order&gt;&#10;      &lt;CloseOption&gt;AllDocuments&lt;/CloseOption&gt;&#10;    &lt;/FileCloseAction&gt;&#10;  &lt;/Actions&gt;&#10;&lt;/SlideActions&gt;"/>
</p:tagLst>
</file>

<file path=ppt/tags/tag31.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32.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33.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4.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5.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6.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7.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8.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 /&gt;&#10;&lt;/SlideActions&gt;"/>
</p:tagLst>
</file>

<file path=ppt/tags/tag9.xml><?xml version="1.0" encoding="utf-8"?>
<p:tagLst xmlns:a="http://schemas.openxmlformats.org/drawingml/2006/main" xmlns:r="http://schemas.openxmlformats.org/officeDocument/2006/relationships" xmlns:p="http://schemas.openxmlformats.org/presentationml/2006/main">
  <p:tag name="VISUALPOINTACTIONS" val="&lt;?xml version=&quot;1.0&quot; encoding=&quot;utf-16&quot;?&gt;&#10;&lt;SlideActions xmlns:xsi=&quot;http://www.w3.org/2001/XMLSchema-instance&quot; xmlns:xsd=&quot;http://www.w3.org/2001/XMLSchema&quot;&gt;&#10;  &lt;Actions&gt;&#10;    &lt;FileOpenAction&gt;&#10;      &lt;ActionTime&gt;Start&lt;/ActionTime&gt;&#10;      &lt;Order&gt;0&lt;/Order&gt;&#10;      &lt;ActiveDocument&gt;false&lt;/ActiveDocument&gt;&#10;      &lt;Project&gt;T4UtilityBelt.T4Example&lt;/Project&gt;&#10;      &lt;FileName&gt;Template1.tt&lt;/FileName&gt;&#10;      &lt;Folder&gt;Example1&lt;/Folder&gt;&#10;      &lt;ViewKind&gt;{7651A701-06E5-11D1-8EBD-00A0C90F26EA}&lt;/ViewKind&gt;&#10;      &lt;SelectInExplorer&gt;false&lt;/SelectInExplorer&gt;&#10;    &lt;/FileOpenAction&gt;&#10;    &lt;TextSelectAction&gt;&#10;      &lt;ActionTime&gt;A1&lt;/ActionTime&gt;&#10;      &lt;Order&gt;0&lt;/Order&gt;&#10;      &lt;Text&gt;&amp;lt;#@ template&lt;/Text&gt;&#10;    &lt;/TextSelectAction&gt;&#10;    &lt;TextSelectAction&gt;&#10;      &lt;ActionTime&gt;A2&lt;/ActionTime&gt;&#10;      &lt;Order&gt;0&lt;/Order&gt;&#10;      &lt;Text&gt;namespace MyNameSpace1&lt;/Text&gt;&#10;    &lt;/TextSelectAction&gt;&#10;    &lt;TextSelectAction&gt;&#10;      &lt;ActionTime&gt;A3&lt;/ActionTime&gt;&#10;      &lt;Order&gt;0&lt;/Order&gt;&#10;      &lt;Text&gt;string ClassName = &quot;Customer&quot;;&lt;/Text&gt;&#10;    &lt;/TextSelectAction&gt;&#10;    &lt;TextSelectAction&gt;&#10;      &lt;ActionTime&gt;A4&lt;/ActionTime&gt;&#10;      &lt;Order&gt;0&lt;/Order&gt;&#10;      &lt;Text&gt;&amp;lt;#=ClassName#&amp;gt;&lt;/Text&gt;&#10;    &lt;/TextSelectAction&gt;&#10;    &lt;FileOpenAction&gt;&#10;      &lt;ActionTime&gt;A5&lt;/ActionTime&gt;&#10;      &lt;Order&gt;0&lt;/Order&gt;&#10;      &lt;ActiveDocument&gt;false&lt;/ActiveDocument&gt;&#10;      &lt;Project&gt;T4UtilityBelt.T4Example&lt;/Project&gt;&#10;      &lt;FileName&gt;Template1.cs&lt;/FileName&gt;&#10;      &lt;Folder&gt;Example1\Template1.tt&lt;/Folder&gt;&#10;      &lt;ViewKind&gt;{7651A701-06E5-11D1-8EBD-00A0C90F26EA}&lt;/ViewKind&gt;&#10;      &lt;SelectInExplorer&gt;false&lt;/SelectInExplorer&gt;&#10;    &lt;/FileOpenAction&gt;&#10;  &lt;/Actions&gt;&#10;&lt;/SlideActions&gt;"/>
</p:tagLst>
</file>

<file path=ppt/theme/theme1.xml><?xml version="1.0" encoding="utf-8"?>
<a:theme xmlns:a="http://schemas.openxmlformats.org/drawingml/2006/main" name="PPT_Complate_2012_final">
  <a:themeElements>
    <a:clrScheme name="Avanade">
      <a:dk1>
        <a:srgbClr val="000000"/>
      </a:dk1>
      <a:lt1>
        <a:srgbClr val="FFFFFF"/>
      </a:lt1>
      <a:dk2>
        <a:srgbClr val="FF5800"/>
      </a:dk2>
      <a:lt2>
        <a:srgbClr val="BCBDBC"/>
      </a:lt2>
      <a:accent1>
        <a:srgbClr val="009FDA"/>
      </a:accent1>
      <a:accent2>
        <a:srgbClr val="FDC82F"/>
      </a:accent2>
      <a:accent3>
        <a:srgbClr val="34B233"/>
      </a:accent3>
      <a:accent4>
        <a:srgbClr val="CF0072"/>
      </a:accent4>
      <a:accent5>
        <a:srgbClr val="747678"/>
      </a:accent5>
      <a:accent6>
        <a:srgbClr val="BCBDBC"/>
      </a:accent6>
      <a:hlink>
        <a:srgbClr val="FF5800"/>
      </a:hlink>
      <a:folHlink>
        <a:srgbClr val="FF5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2"/>
          </a:solidFill>
          <a:tailEnd type="triangle" w="lg" len="lg"/>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58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111C24"/>
        </a:dk1>
        <a:lt1>
          <a:srgbClr val="FFFFFF"/>
        </a:lt1>
        <a:dk2>
          <a:srgbClr val="FF5800"/>
        </a:dk2>
        <a:lt2>
          <a:srgbClr val="BCBDBC"/>
        </a:lt2>
        <a:accent1>
          <a:srgbClr val="009FDA"/>
        </a:accent1>
        <a:accent2>
          <a:srgbClr val="FDC82F"/>
        </a:accent2>
        <a:accent3>
          <a:srgbClr val="FFFFFF"/>
        </a:accent3>
        <a:accent4>
          <a:srgbClr val="0D161D"/>
        </a:accent4>
        <a:accent5>
          <a:srgbClr val="AACDEA"/>
        </a:accent5>
        <a:accent6>
          <a:srgbClr val="E5B52A"/>
        </a:accent6>
        <a:hlink>
          <a:srgbClr val="CF0072"/>
        </a:hlink>
        <a:folHlink>
          <a:srgbClr val="34B233"/>
        </a:folHlink>
      </a:clrScheme>
      <a:clrMap bg1="lt1" tx1="dk1" bg2="lt2" tx2="dk2" accent1="accent1" accent2="accent2" accent3="accent3" accent4="accent4" accent5="accent5" accent6="accent6" hlink="hlink" folHlink="folHlink"/>
    </a:extraClrScheme>
    <a:extraClrScheme>
      <a:clrScheme name="Default Design 15">
        <a:dk1>
          <a:srgbClr val="747678"/>
        </a:dk1>
        <a:lt1>
          <a:srgbClr val="FFFFFF"/>
        </a:lt1>
        <a:dk2>
          <a:srgbClr val="FF5800"/>
        </a:dk2>
        <a:lt2>
          <a:srgbClr val="BCBDBC"/>
        </a:lt2>
        <a:accent1>
          <a:srgbClr val="009FDA"/>
        </a:accent1>
        <a:accent2>
          <a:srgbClr val="FDC82F"/>
        </a:accent2>
        <a:accent3>
          <a:srgbClr val="FFFFFF"/>
        </a:accent3>
        <a:accent4>
          <a:srgbClr val="626465"/>
        </a:accent4>
        <a:accent5>
          <a:srgbClr val="AACDEA"/>
        </a:accent5>
        <a:accent6>
          <a:srgbClr val="E5B52A"/>
        </a:accent6>
        <a:hlink>
          <a:srgbClr val="CF0072"/>
        </a:hlink>
        <a:folHlink>
          <a:srgbClr val="34B233"/>
        </a:folHlink>
      </a:clrScheme>
      <a:clrMap bg1="lt1" tx1="dk1" bg2="lt2" tx2="dk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58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111C24"/>
        </a:dk1>
        <a:lt1>
          <a:srgbClr val="FFFFFF"/>
        </a:lt1>
        <a:dk2>
          <a:srgbClr val="FF5800"/>
        </a:dk2>
        <a:lt2>
          <a:srgbClr val="BCBDBC"/>
        </a:lt2>
        <a:accent1>
          <a:srgbClr val="009FDA"/>
        </a:accent1>
        <a:accent2>
          <a:srgbClr val="FDC82F"/>
        </a:accent2>
        <a:accent3>
          <a:srgbClr val="FFFFFF"/>
        </a:accent3>
        <a:accent4>
          <a:srgbClr val="0D161D"/>
        </a:accent4>
        <a:accent5>
          <a:srgbClr val="AACDEA"/>
        </a:accent5>
        <a:accent6>
          <a:srgbClr val="E5B52A"/>
        </a:accent6>
        <a:hlink>
          <a:srgbClr val="CF0072"/>
        </a:hlink>
        <a:folHlink>
          <a:srgbClr val="34B233"/>
        </a:folHlink>
      </a:clrScheme>
      <a:clrMap bg1="lt1" tx1="dk1" bg2="lt2" tx2="dk2" accent1="accent1" accent2="accent2" accent3="accent3" accent4="accent4" accent5="accent5" accent6="accent6" hlink="hlink" folHlink="folHlink"/>
    </a:extraClrScheme>
    <a:extraClrScheme>
      <a:clrScheme name="Default Design 15">
        <a:dk1>
          <a:srgbClr val="747678"/>
        </a:dk1>
        <a:lt1>
          <a:srgbClr val="FFFFFF"/>
        </a:lt1>
        <a:dk2>
          <a:srgbClr val="FF5800"/>
        </a:dk2>
        <a:lt2>
          <a:srgbClr val="BCBDBC"/>
        </a:lt2>
        <a:accent1>
          <a:srgbClr val="009FDA"/>
        </a:accent1>
        <a:accent2>
          <a:srgbClr val="FDC82F"/>
        </a:accent2>
        <a:accent3>
          <a:srgbClr val="FFFFFF"/>
        </a:accent3>
        <a:accent4>
          <a:srgbClr val="626465"/>
        </a:accent4>
        <a:accent5>
          <a:srgbClr val="AACDEA"/>
        </a:accent5>
        <a:accent6>
          <a:srgbClr val="E5B52A"/>
        </a:accent6>
        <a:hlink>
          <a:srgbClr val="CF0072"/>
        </a:hlink>
        <a:folHlink>
          <a:srgbClr val="34B23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FF5800"/>
        </a:dk2>
        <a:lt2>
          <a:srgbClr val="009FDA"/>
        </a:lt2>
        <a:accent1>
          <a:srgbClr val="BCBDBC"/>
        </a:accent1>
        <a:accent2>
          <a:srgbClr val="FDC82F"/>
        </a:accent2>
        <a:accent3>
          <a:srgbClr val="FFFFFF"/>
        </a:accent3>
        <a:accent4>
          <a:srgbClr val="000000"/>
        </a:accent4>
        <a:accent5>
          <a:srgbClr val="DADBDA"/>
        </a:accent5>
        <a:accent6>
          <a:srgbClr val="E5B52A"/>
        </a:accent6>
        <a:hlink>
          <a:srgbClr val="FF5800"/>
        </a:hlink>
        <a:folHlink>
          <a:srgbClr val="FF5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747678"/>
    </a:dk1>
    <a:lt1>
      <a:srgbClr val="FFFFFF"/>
    </a:lt1>
    <a:dk2>
      <a:srgbClr val="FF5800"/>
    </a:dk2>
    <a:lt2>
      <a:srgbClr val="BCBDBC"/>
    </a:lt2>
    <a:accent1>
      <a:srgbClr val="009FDA"/>
    </a:accent1>
    <a:accent2>
      <a:srgbClr val="FDC82F"/>
    </a:accent2>
    <a:accent3>
      <a:srgbClr val="FFFFFF"/>
    </a:accent3>
    <a:accent4>
      <a:srgbClr val="626465"/>
    </a:accent4>
    <a:accent5>
      <a:srgbClr val="AACDEA"/>
    </a:accent5>
    <a:accent6>
      <a:srgbClr val="E5B52A"/>
    </a:accent6>
    <a:hlink>
      <a:srgbClr val="FF5800"/>
    </a:hlink>
    <a:folHlink>
      <a:srgbClr val="FF5800"/>
    </a:folHlink>
  </a:clrScheme>
</a:themeOverride>
</file>

<file path=ppt/theme/themeOverride2.xml><?xml version="1.0" encoding="utf-8"?>
<a:themeOverride xmlns:a="http://schemas.openxmlformats.org/drawingml/2006/main">
  <a:clrScheme name="">
    <a:dk1>
      <a:srgbClr val="747678"/>
    </a:dk1>
    <a:lt1>
      <a:srgbClr val="FFFFFF"/>
    </a:lt1>
    <a:dk2>
      <a:srgbClr val="FF5800"/>
    </a:dk2>
    <a:lt2>
      <a:srgbClr val="BCBDBC"/>
    </a:lt2>
    <a:accent1>
      <a:srgbClr val="009FDA"/>
    </a:accent1>
    <a:accent2>
      <a:srgbClr val="FDC82F"/>
    </a:accent2>
    <a:accent3>
      <a:srgbClr val="FFFFFF"/>
    </a:accent3>
    <a:accent4>
      <a:srgbClr val="626465"/>
    </a:accent4>
    <a:accent5>
      <a:srgbClr val="AACDEA"/>
    </a:accent5>
    <a:accent6>
      <a:srgbClr val="E5B52A"/>
    </a:accent6>
    <a:hlink>
      <a:srgbClr val="FF5800"/>
    </a:hlink>
    <a:folHlink>
      <a:srgbClr val="FF5800"/>
    </a:folHlink>
  </a:clrScheme>
</a:themeOverride>
</file>

<file path=ppt/theme/themeOverride3.xml><?xml version="1.0" encoding="utf-8"?>
<a:themeOverride xmlns:a="http://schemas.openxmlformats.org/drawingml/2006/main">
  <a:clrScheme name="1_Default Design 16">
    <a:dk1>
      <a:srgbClr val="111C24"/>
    </a:dk1>
    <a:lt1>
      <a:srgbClr val="FFFFFF"/>
    </a:lt1>
    <a:dk2>
      <a:srgbClr val="FF5800"/>
    </a:dk2>
    <a:lt2>
      <a:srgbClr val="009FDA"/>
    </a:lt2>
    <a:accent1>
      <a:srgbClr val="BCBDBC"/>
    </a:accent1>
    <a:accent2>
      <a:srgbClr val="FDC82F"/>
    </a:accent2>
    <a:accent3>
      <a:srgbClr val="FFFFFF"/>
    </a:accent3>
    <a:accent4>
      <a:srgbClr val="0D161D"/>
    </a:accent4>
    <a:accent5>
      <a:srgbClr val="DADBDA"/>
    </a:accent5>
    <a:accent6>
      <a:srgbClr val="E5B52A"/>
    </a:accent6>
    <a:hlink>
      <a:srgbClr val="CF0072"/>
    </a:hlink>
    <a:folHlink>
      <a:srgbClr val="34B233"/>
    </a:folHlink>
  </a:clrScheme>
</a:themeOverride>
</file>

<file path=docProps/app.xml><?xml version="1.0" encoding="utf-8"?>
<Properties xmlns="http://schemas.openxmlformats.org/officeDocument/2006/extended-properties" xmlns:vt="http://schemas.openxmlformats.org/officeDocument/2006/docPropsVTypes">
  <Template>PPT_Complate_2012_final</Template>
  <TotalTime>1537</TotalTime>
  <Words>2186</Words>
  <Application>Microsoft Office PowerPoint</Application>
  <PresentationFormat>On-screen Show (4:3)</PresentationFormat>
  <Paragraphs>386</Paragraphs>
  <Slides>33</Slides>
  <Notes>2</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Consolas</vt:lpstr>
      <vt:lpstr>Courier New</vt:lpstr>
      <vt:lpstr>Wingdings</vt:lpstr>
      <vt:lpstr>PPT_Complate_2012_final</vt:lpstr>
      <vt:lpstr>PowerPoint Presentation</vt:lpstr>
      <vt:lpstr>VisualPoint</vt:lpstr>
      <vt:lpstr>T4 Introduction</vt:lpstr>
      <vt:lpstr>What is T4</vt:lpstr>
      <vt:lpstr>Tooling</vt:lpstr>
      <vt:lpstr>TT Project Item</vt:lpstr>
      <vt:lpstr>How it works</vt:lpstr>
      <vt:lpstr>Examples</vt:lpstr>
      <vt:lpstr>Example 1 - Basics</vt:lpstr>
      <vt:lpstr>Example 1 - Basics</vt:lpstr>
      <vt:lpstr>Example 2 - Complexity</vt:lpstr>
      <vt:lpstr>Example 3 - Assembly</vt:lpstr>
      <vt:lpstr>Example 3 - Volatile Assembly</vt:lpstr>
      <vt:lpstr>Example 4 – Models and Linq</vt:lpstr>
      <vt:lpstr>Example 5 – Code Extensions</vt:lpstr>
      <vt:lpstr>Example 6 – Include Files</vt:lpstr>
      <vt:lpstr>Example 7 - Inherits</vt:lpstr>
      <vt:lpstr>Example 7 - Inherits</vt:lpstr>
      <vt:lpstr>Theory</vt:lpstr>
      <vt:lpstr>Examples of Models</vt:lpstr>
      <vt:lpstr>Examples of Usage</vt:lpstr>
      <vt:lpstr>Development Process - 1</vt:lpstr>
      <vt:lpstr>Development Process - 2</vt:lpstr>
      <vt:lpstr>Development Process - Guidelines</vt:lpstr>
      <vt:lpstr>Pre Generated Templates</vt:lpstr>
      <vt:lpstr>Pre Compiled Templates</vt:lpstr>
      <vt:lpstr>Project Item Pre Compiled Items</vt:lpstr>
      <vt:lpstr>Example 8 – Inherited Template</vt:lpstr>
      <vt:lpstr>Example 9 – Properties</vt:lpstr>
      <vt:lpstr>Example 9 – Properties</vt:lpstr>
      <vt:lpstr>Summary</vt:lpstr>
      <vt:lpstr>Info</vt:lpstr>
      <vt:lpstr>Pre Generated Templates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Daan Jonkers</dc:creator>
  <cp:lastModifiedBy>Daan Jonkers</cp:lastModifiedBy>
  <cp:revision>102</cp:revision>
  <dcterms:created xsi:type="dcterms:W3CDTF">2012-11-13T14:30:14Z</dcterms:created>
  <dcterms:modified xsi:type="dcterms:W3CDTF">2013-01-06T12:27:52Z</dcterms:modified>
</cp:coreProperties>
</file>