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8" r:id="rId2"/>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7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8D040D-7879-448B-952F-2ABE0D411756}" type="datetimeFigureOut">
              <a:rPr lang="en-US" smtClean="0"/>
              <a:t>10/23/2013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25C0D5-EE19-4E78-887E-7BBB5100CA14}" type="slidenum">
              <a:rPr lang="en-US" smtClean="0"/>
              <a:t>‹#›</a:t>
            </a:fld>
            <a:endParaRPr lang="en-US"/>
          </a:p>
        </p:txBody>
      </p:sp>
    </p:spTree>
    <p:extLst>
      <p:ext uri="{BB962C8B-B14F-4D97-AF65-F5344CB8AC3E}">
        <p14:creationId xmlns:p14="http://schemas.microsoft.com/office/powerpoint/2010/main" val="671058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25C0D5-EE19-4E78-887E-7BBB5100CA14}" type="slidenum">
              <a:rPr lang="en-US" smtClean="0"/>
              <a:t>13</a:t>
            </a:fld>
            <a:endParaRPr lang="en-US"/>
          </a:p>
        </p:txBody>
      </p:sp>
    </p:spTree>
    <p:extLst>
      <p:ext uri="{BB962C8B-B14F-4D97-AF65-F5344CB8AC3E}">
        <p14:creationId xmlns:p14="http://schemas.microsoft.com/office/powerpoint/2010/main" val="3789615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53D7E9-C146-42F2-A354-868EE5EE5351}" type="datetimeFigureOut">
              <a:rPr lang="en-US" smtClean="0"/>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3035720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53D7E9-C146-42F2-A354-868EE5EE5351}" type="datetimeFigureOut">
              <a:rPr lang="en-US" smtClean="0"/>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968519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53D7E9-C146-42F2-A354-868EE5EE5351}" type="datetimeFigureOut">
              <a:rPr lang="en-US" smtClean="0"/>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669151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53D7E9-C146-42F2-A354-868EE5EE5351}" type="datetimeFigureOut">
              <a:rPr lang="en-US" smtClean="0"/>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3675610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53D7E9-C146-42F2-A354-868EE5EE5351}" type="datetimeFigureOut">
              <a:rPr lang="en-US" smtClean="0"/>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1154486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53D7E9-C146-42F2-A354-868EE5EE5351}" type="datetimeFigureOut">
              <a:rPr lang="en-US" smtClean="0"/>
              <a:t>10/23/2013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4112647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53D7E9-C146-42F2-A354-868EE5EE5351}" type="datetimeFigureOut">
              <a:rPr lang="en-US" smtClean="0"/>
              <a:t>10/23/2013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3084579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53D7E9-C146-42F2-A354-868EE5EE5351}" type="datetimeFigureOut">
              <a:rPr lang="en-US" smtClean="0"/>
              <a:t>10/23/2013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2168176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53D7E9-C146-42F2-A354-868EE5EE5351}" type="datetimeFigureOut">
              <a:rPr lang="en-US" smtClean="0"/>
              <a:t>10/23/2013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3507938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53D7E9-C146-42F2-A354-868EE5EE5351}" type="datetimeFigureOut">
              <a:rPr lang="en-US" smtClean="0"/>
              <a:t>10/23/2013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2709631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53D7E9-C146-42F2-A354-868EE5EE5351}" type="datetimeFigureOut">
              <a:rPr lang="en-US" smtClean="0"/>
              <a:t>10/23/2013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7B9A79-CDD5-4061-8DD4-7E2A8603443F}" type="slidenum">
              <a:rPr lang="en-US" smtClean="0"/>
              <a:t>‹#›</a:t>
            </a:fld>
            <a:endParaRPr lang="en-US"/>
          </a:p>
        </p:txBody>
      </p:sp>
    </p:spTree>
    <p:extLst>
      <p:ext uri="{BB962C8B-B14F-4D97-AF65-F5344CB8AC3E}">
        <p14:creationId xmlns:p14="http://schemas.microsoft.com/office/powerpoint/2010/main" val="2830218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53D7E9-C146-42F2-A354-868EE5EE5351}" type="datetimeFigureOut">
              <a:rPr lang="en-US" smtClean="0"/>
              <a:t>10/23/2013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7B9A79-CDD5-4061-8DD4-7E2A8603443F}" type="slidenum">
              <a:rPr lang="en-US" smtClean="0"/>
              <a:t>‹#›</a:t>
            </a:fld>
            <a:endParaRPr lang="en-US"/>
          </a:p>
        </p:txBody>
      </p:sp>
    </p:spTree>
    <p:extLst>
      <p:ext uri="{BB962C8B-B14F-4D97-AF65-F5344CB8AC3E}">
        <p14:creationId xmlns:p14="http://schemas.microsoft.com/office/powerpoint/2010/main" val="1215840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9161" y="1981200"/>
            <a:ext cx="3926845" cy="4524315"/>
          </a:xfrm>
          <a:prstGeom prst="rect">
            <a:avLst/>
          </a:prstGeom>
          <a:noFill/>
        </p:spPr>
        <p:txBody>
          <a:bodyPr wrap="none" rtlCol="0">
            <a:spAutoFit/>
          </a:bodyPr>
          <a:lstStyle/>
          <a:p>
            <a:pPr algn="ctr"/>
            <a:r>
              <a:rPr lang="en-US" sz="2400" b="1" dirty="0" smtClean="0">
                <a:solidFill>
                  <a:schemeClr val="tx2">
                    <a:lumMod val="60000"/>
                    <a:lumOff val="40000"/>
                  </a:schemeClr>
                </a:solidFill>
              </a:rPr>
              <a:t>Overview</a:t>
            </a:r>
          </a:p>
          <a:p>
            <a:pPr algn="ctr"/>
            <a:r>
              <a:rPr lang="en-US" sz="2400" b="1" dirty="0" smtClean="0">
                <a:solidFill>
                  <a:srgbClr val="FF0000"/>
                </a:solidFill>
              </a:rPr>
              <a:t>Infrastructure</a:t>
            </a:r>
          </a:p>
          <a:p>
            <a:pPr algn="ctr"/>
            <a:r>
              <a:rPr lang="en-US" sz="2400" b="1" dirty="0" smtClean="0">
                <a:solidFill>
                  <a:srgbClr val="00B050"/>
                </a:solidFill>
              </a:rPr>
              <a:t>How to use it</a:t>
            </a:r>
          </a:p>
          <a:p>
            <a:pPr algn="ctr"/>
            <a:r>
              <a:rPr lang="en-US" sz="2400" b="1" dirty="0" smtClean="0">
                <a:solidFill>
                  <a:srgbClr val="FFC000"/>
                </a:solidFill>
              </a:rPr>
              <a:t>Showing errors on UI</a:t>
            </a:r>
          </a:p>
          <a:p>
            <a:pPr algn="ctr"/>
            <a:r>
              <a:rPr lang="en-US" sz="2400" b="1" dirty="0" smtClean="0">
                <a:solidFill>
                  <a:schemeClr val="bg2">
                    <a:lumMod val="25000"/>
                  </a:schemeClr>
                </a:solidFill>
              </a:rPr>
              <a:t>How it works</a:t>
            </a:r>
          </a:p>
          <a:p>
            <a:pPr algn="ctr"/>
            <a:r>
              <a:rPr lang="en-US" sz="2400" b="1" dirty="0" smtClean="0">
                <a:solidFill>
                  <a:srgbClr val="92D050"/>
                </a:solidFill>
              </a:rPr>
              <a:t>Validators</a:t>
            </a:r>
          </a:p>
          <a:p>
            <a:pPr algn="ctr"/>
            <a:r>
              <a:rPr lang="en-US" sz="2400" b="1" dirty="0" smtClean="0">
                <a:solidFill>
                  <a:schemeClr val="accent5">
                    <a:lumMod val="75000"/>
                  </a:schemeClr>
                </a:solidFill>
              </a:rPr>
              <a:t>Validation Rules</a:t>
            </a:r>
          </a:p>
          <a:p>
            <a:pPr algn="ctr"/>
            <a:r>
              <a:rPr lang="en-US" sz="2400" b="1" dirty="0" err="1" smtClean="0">
                <a:solidFill>
                  <a:schemeClr val="accent6">
                    <a:lumMod val="75000"/>
                  </a:schemeClr>
                </a:solidFill>
              </a:rPr>
              <a:t>ValidateableModel</a:t>
            </a:r>
            <a:endParaRPr lang="en-US" sz="2400" b="1" dirty="0" smtClean="0">
              <a:solidFill>
                <a:schemeClr val="accent6">
                  <a:lumMod val="75000"/>
                </a:schemeClr>
              </a:solidFill>
            </a:endParaRPr>
          </a:p>
          <a:p>
            <a:pPr algn="ctr"/>
            <a:r>
              <a:rPr lang="en-US" sz="2400" b="1" dirty="0" err="1" smtClean="0">
                <a:solidFill>
                  <a:schemeClr val="bg2">
                    <a:lumMod val="25000"/>
                  </a:schemeClr>
                </a:solidFill>
              </a:rPr>
              <a:t>ValidationProvider</a:t>
            </a:r>
            <a:endParaRPr lang="en-US" sz="2400" b="1" dirty="0" smtClean="0">
              <a:solidFill>
                <a:schemeClr val="bg2">
                  <a:lumMod val="25000"/>
                </a:schemeClr>
              </a:solidFill>
            </a:endParaRPr>
          </a:p>
          <a:p>
            <a:pPr algn="ctr"/>
            <a:r>
              <a:rPr lang="en-US" sz="2400" b="1" dirty="0" smtClean="0">
                <a:solidFill>
                  <a:srgbClr val="FF0000"/>
                </a:solidFill>
              </a:rPr>
              <a:t>Core staff and </a:t>
            </a:r>
            <a:r>
              <a:rPr lang="en-US" sz="2400" b="1" dirty="0" err="1" smtClean="0">
                <a:solidFill>
                  <a:srgbClr val="FF0000"/>
                </a:solidFill>
              </a:rPr>
              <a:t>XErrorProvider</a:t>
            </a:r>
            <a:endParaRPr lang="en-US" sz="2400" b="1" dirty="0" smtClean="0">
              <a:solidFill>
                <a:srgbClr val="FF0000"/>
              </a:solidFill>
            </a:endParaRPr>
          </a:p>
          <a:p>
            <a:pPr algn="ctr"/>
            <a:r>
              <a:rPr lang="en-US" sz="2400" b="1" dirty="0" err="1" smtClean="0">
                <a:solidFill>
                  <a:srgbClr val="00B050"/>
                </a:solidFill>
              </a:rPr>
              <a:t>Spring.Net</a:t>
            </a:r>
            <a:r>
              <a:rPr lang="en-US" sz="2400" b="1" dirty="0" smtClean="0">
                <a:solidFill>
                  <a:srgbClr val="00B050"/>
                </a:solidFill>
              </a:rPr>
              <a:t> ready</a:t>
            </a:r>
          </a:p>
          <a:p>
            <a:pPr algn="ctr"/>
            <a:r>
              <a:rPr lang="en-US" sz="2400" b="1" dirty="0" smtClean="0">
                <a:solidFill>
                  <a:schemeClr val="accent1"/>
                </a:solidFill>
              </a:rPr>
              <a:t>Finish</a:t>
            </a:r>
            <a:endParaRPr lang="en-US" sz="2400" b="1" dirty="0">
              <a:solidFill>
                <a:schemeClr val="accent1"/>
              </a:solidFill>
            </a:endParaRPr>
          </a:p>
        </p:txBody>
      </p:sp>
      <p:sp>
        <p:nvSpPr>
          <p:cNvPr id="5" name="Rectangle 4"/>
          <p:cNvSpPr/>
          <p:nvPr/>
        </p:nvSpPr>
        <p:spPr>
          <a:xfrm>
            <a:off x="3145129" y="76200"/>
            <a:ext cx="2474908"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Content</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6" name="Rectangle 5"/>
          <p:cNvSpPr/>
          <p:nvPr/>
        </p:nvSpPr>
        <p:spPr>
          <a:xfrm>
            <a:off x="1251340" y="914400"/>
            <a:ext cx="6262484"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New </a:t>
            </a:r>
            <a:r>
              <a:rPr lang="en-U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Validation </a:t>
            </a:r>
            <a:r>
              <a:rPr lang="en-U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engine</a:t>
            </a:r>
            <a:endParaRPr lang="en-US" sz="4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9218" name="Picture 2" descr="C:\Users\ibul\AppData\Local\Microsoft\Windows\Temporary Internet Files\Content.IE5\C62M1WH7\MC90023003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81800" y="4800600"/>
            <a:ext cx="1784350" cy="184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85173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27837" y="76200"/>
            <a:ext cx="5538055" cy="923330"/>
          </a:xfrm>
          <a:prstGeom prst="rect">
            <a:avLst/>
          </a:prstGeom>
          <a:noFill/>
        </p:spPr>
        <p:txBody>
          <a:bodyPr wrap="none" lIns="91440" tIns="45720" rIns="91440" bIns="45720">
            <a:spAutoFit/>
          </a:bodyPr>
          <a:lstStyle/>
          <a:p>
            <a:pPr algn="ctr"/>
            <a:r>
              <a:rPr lang="en-US" sz="5400" b="1" cap="none" spc="0"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ValidationProvider</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3152775"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505200" y="1452208"/>
            <a:ext cx="5360843" cy="3416320"/>
          </a:xfrm>
          <a:prstGeom prst="rect">
            <a:avLst/>
          </a:prstGeom>
          <a:solidFill>
            <a:srgbClr val="92D050"/>
          </a:solidFill>
          <a:ln>
            <a:solidFill>
              <a:schemeClr val="tx1"/>
            </a:solidFill>
          </a:ln>
        </p:spPr>
        <p:txBody>
          <a:bodyPr wrap="square" rtlCol="0">
            <a:spAutoFit/>
          </a:bodyPr>
          <a:lstStyle/>
          <a:p>
            <a:r>
              <a:rPr lang="en-US" dirty="0" smtClean="0"/>
              <a:t>The glue which makes all possible is </a:t>
            </a:r>
            <a:r>
              <a:rPr lang="en-US" b="1" dirty="0" err="1" smtClean="0"/>
              <a:t>ValidationProvider</a:t>
            </a:r>
            <a:r>
              <a:rPr lang="en-US" dirty="0" smtClean="0"/>
              <a:t> (</a:t>
            </a:r>
            <a:r>
              <a:rPr lang="en-US" b="1" dirty="0" smtClean="0"/>
              <a:t>VP</a:t>
            </a:r>
            <a:r>
              <a:rPr lang="en-US" dirty="0" smtClean="0"/>
              <a:t>). It knows about models, view and validators and works with them over VE core parts: </a:t>
            </a:r>
            <a:r>
              <a:rPr lang="en-US" b="1" dirty="0" err="1" smtClean="0"/>
              <a:t>ModelMgr</a:t>
            </a:r>
            <a:r>
              <a:rPr lang="en-US" dirty="0" smtClean="0"/>
              <a:t>, </a:t>
            </a:r>
            <a:r>
              <a:rPr lang="en-US" b="1" dirty="0" err="1" smtClean="0"/>
              <a:t>ViewMgr</a:t>
            </a:r>
            <a:r>
              <a:rPr lang="en-US" dirty="0"/>
              <a:t> </a:t>
            </a:r>
            <a:r>
              <a:rPr lang="en-US" dirty="0" smtClean="0"/>
              <a:t>and </a:t>
            </a:r>
            <a:r>
              <a:rPr lang="en-US" b="1" dirty="0" err="1" smtClean="0"/>
              <a:t>ValidatorsMgr</a:t>
            </a:r>
            <a:r>
              <a:rPr lang="en-US" dirty="0" smtClean="0"/>
              <a:t>. Assigning Model property starts subscribing to model’s events and scanning for internal </a:t>
            </a:r>
            <a:r>
              <a:rPr lang="en-US" dirty="0" err="1" smtClean="0"/>
              <a:t>validateable</a:t>
            </a:r>
            <a:r>
              <a:rPr lang="en-US" dirty="0" smtClean="0"/>
              <a:t> members. Assigning View starts scanning for view controls, </a:t>
            </a:r>
            <a:r>
              <a:rPr lang="en-US" dirty="0" err="1" smtClean="0"/>
              <a:t>bindingsources</a:t>
            </a:r>
            <a:r>
              <a:rPr lang="en-US" dirty="0" smtClean="0"/>
              <a:t> and relative model types. After VP meets new model type it tries to find relative validator by looking in nested to model’s namespace. Also you can tell VP which validator to use for concrete model manually from code with </a:t>
            </a:r>
            <a:r>
              <a:rPr lang="en-US" b="1" dirty="0" err="1" smtClean="0"/>
              <a:t>RegisterValidator</a:t>
            </a:r>
            <a:r>
              <a:rPr lang="en-US" b="1" dirty="0" smtClean="0"/>
              <a:t>&lt;T&gt;()</a:t>
            </a:r>
            <a:r>
              <a:rPr lang="en-US" dirty="0" smtClean="0"/>
              <a:t> method. </a:t>
            </a:r>
            <a:endParaRPr lang="en-US" dirty="0"/>
          </a:p>
        </p:txBody>
      </p:sp>
      <p:sp>
        <p:nvSpPr>
          <p:cNvPr id="6" name="TextBox 5"/>
          <p:cNvSpPr txBox="1"/>
          <p:nvPr/>
        </p:nvSpPr>
        <p:spPr>
          <a:xfrm flipH="1">
            <a:off x="972645" y="5105400"/>
            <a:ext cx="7048438" cy="923330"/>
          </a:xfrm>
          <a:prstGeom prst="rect">
            <a:avLst/>
          </a:prstGeom>
          <a:solidFill>
            <a:srgbClr val="FF0000"/>
          </a:solidFill>
          <a:ln>
            <a:solidFill>
              <a:schemeClr val="tx1"/>
            </a:solidFill>
          </a:ln>
        </p:spPr>
        <p:txBody>
          <a:bodyPr wrap="square" rtlCol="0">
            <a:spAutoFit/>
          </a:bodyPr>
          <a:lstStyle/>
          <a:p>
            <a:pPr algn="ctr"/>
            <a:r>
              <a:rPr lang="en-US" dirty="0" smtClean="0">
                <a:solidFill>
                  <a:schemeClr val="bg1"/>
                </a:solidFill>
              </a:rPr>
              <a:t>VP works only with one root view but all child views is under the control. The same is true for model. There should be root model. So for list of entities please wrap them in fake model with collection as a property.</a:t>
            </a:r>
            <a:endParaRPr lang="en-US" dirty="0">
              <a:solidFill>
                <a:schemeClr val="bg1"/>
              </a:solidFill>
            </a:endParaRPr>
          </a:p>
        </p:txBody>
      </p:sp>
    </p:spTree>
    <p:extLst>
      <p:ext uri="{BB962C8B-B14F-4D97-AF65-F5344CB8AC3E}">
        <p14:creationId xmlns:p14="http://schemas.microsoft.com/office/powerpoint/2010/main" val="1375667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5972" y="76830"/>
            <a:ext cx="8012066"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Core staff &amp; </a:t>
            </a:r>
            <a:r>
              <a:rPr lang="en-US" sz="5400" b="1" cap="none" spc="0"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XErrorProvider</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72" y="838200"/>
            <a:ext cx="2729494"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672" y="3352800"/>
            <a:ext cx="3696326" cy="3408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7045" y="1870993"/>
            <a:ext cx="2198695" cy="168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200400" y="1022534"/>
            <a:ext cx="5715000" cy="830997"/>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err="1" smtClean="0"/>
              <a:t>XErrorProvider</a:t>
            </a:r>
            <a:r>
              <a:rPr lang="en-US" sz="1600" dirty="0" smtClean="0"/>
              <a:t> (</a:t>
            </a:r>
            <a:r>
              <a:rPr lang="en-US" sz="1600" b="1" dirty="0" smtClean="0"/>
              <a:t>XEP</a:t>
            </a:r>
            <a:r>
              <a:rPr lang="en-US" sz="1600" dirty="0" smtClean="0"/>
              <a:t>) is a wrapper over standard </a:t>
            </a:r>
            <a:r>
              <a:rPr lang="en-US" sz="1600" dirty="0" err="1" smtClean="0"/>
              <a:t>WinForms</a:t>
            </a:r>
            <a:r>
              <a:rPr lang="en-US" sz="1600" dirty="0"/>
              <a:t> </a:t>
            </a:r>
            <a:r>
              <a:rPr lang="en-US" sz="1600" dirty="0" smtClean="0"/>
              <a:t>error provider, but enhanced to display not only errors, but warnings and </a:t>
            </a:r>
            <a:r>
              <a:rPr lang="en-US" sz="1600" dirty="0" err="1" smtClean="0"/>
              <a:t>infos</a:t>
            </a:r>
            <a:r>
              <a:rPr lang="en-US" sz="1600" dirty="0" smtClean="0"/>
              <a:t>.</a:t>
            </a:r>
            <a:endParaRPr lang="en-US" sz="1600" dirty="0"/>
          </a:p>
        </p:txBody>
      </p:sp>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1825" y="4426046"/>
            <a:ext cx="1933575" cy="2165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508441" y="2421567"/>
            <a:ext cx="3505200" cy="584775"/>
          </a:xfrm>
          <a:prstGeom prst="rect">
            <a:avLst/>
          </a:prstGeom>
          <a:solidFill>
            <a:schemeClr val="bg2">
              <a:lumMod val="90000"/>
            </a:schemeClr>
          </a:solidFill>
          <a:ln>
            <a:solidFill>
              <a:schemeClr val="tx1"/>
            </a:solidFill>
          </a:ln>
        </p:spPr>
        <p:txBody>
          <a:bodyPr wrap="square" rtlCol="0">
            <a:spAutoFit/>
          </a:bodyPr>
          <a:lstStyle/>
          <a:p>
            <a:r>
              <a:rPr lang="en-US" sz="1600" b="1" dirty="0" err="1" smtClean="0"/>
              <a:t>ValidatorsMgr</a:t>
            </a:r>
            <a:r>
              <a:rPr lang="en-US" sz="1600" dirty="0" smtClean="0"/>
              <a:t> responsible for resolving and registering validators.</a:t>
            </a:r>
            <a:endParaRPr lang="en-US" sz="1600" dirty="0"/>
          </a:p>
        </p:txBody>
      </p:sp>
      <p:sp>
        <p:nvSpPr>
          <p:cNvPr id="7" name="TextBox 6"/>
          <p:cNvSpPr txBox="1"/>
          <p:nvPr/>
        </p:nvSpPr>
        <p:spPr>
          <a:xfrm>
            <a:off x="4267200" y="3590925"/>
            <a:ext cx="4648200" cy="830997"/>
          </a:xfrm>
          <a:prstGeom prst="rect">
            <a:avLst/>
          </a:prstGeom>
          <a:solidFill>
            <a:schemeClr val="accent6">
              <a:lumMod val="20000"/>
              <a:lumOff val="80000"/>
            </a:schemeClr>
          </a:solidFill>
          <a:ln>
            <a:solidFill>
              <a:schemeClr val="tx1"/>
            </a:solidFill>
          </a:ln>
        </p:spPr>
        <p:txBody>
          <a:bodyPr wrap="square" rtlCol="0">
            <a:spAutoFit/>
          </a:bodyPr>
          <a:lstStyle/>
          <a:p>
            <a:r>
              <a:rPr lang="en-US" sz="1600" b="1" dirty="0" err="1" smtClean="0"/>
              <a:t>ViewMgr</a:t>
            </a:r>
            <a:r>
              <a:rPr lang="en-US" sz="1600" dirty="0" smtClean="0"/>
              <a:t> scans view for controls and </a:t>
            </a:r>
            <a:r>
              <a:rPr lang="en-US" sz="1600" dirty="0" err="1" smtClean="0"/>
              <a:t>bindingsources</a:t>
            </a:r>
            <a:r>
              <a:rPr lang="en-US" sz="1600" dirty="0" smtClean="0"/>
              <a:t> and </a:t>
            </a:r>
            <a:r>
              <a:rPr lang="en-US" sz="1600" dirty="0" err="1" smtClean="0"/>
              <a:t>builts</a:t>
            </a:r>
            <a:r>
              <a:rPr lang="en-US" sz="1600" dirty="0" smtClean="0"/>
              <a:t> relations with model’s properties. Also it implements all staff for comfort work with the view.</a:t>
            </a:r>
            <a:endParaRPr lang="en-US" sz="1600" dirty="0"/>
          </a:p>
        </p:txBody>
      </p:sp>
      <p:sp>
        <p:nvSpPr>
          <p:cNvPr id="8" name="TextBox 7"/>
          <p:cNvSpPr txBox="1"/>
          <p:nvPr/>
        </p:nvSpPr>
        <p:spPr>
          <a:xfrm>
            <a:off x="4037655" y="5216597"/>
            <a:ext cx="2749354" cy="830997"/>
          </a:xfrm>
          <a:prstGeom prst="rect">
            <a:avLst/>
          </a:prstGeom>
          <a:solidFill>
            <a:schemeClr val="bg1">
              <a:lumMod val="85000"/>
            </a:schemeClr>
          </a:solidFill>
          <a:ln>
            <a:solidFill>
              <a:schemeClr val="tx1"/>
            </a:solidFill>
          </a:ln>
        </p:spPr>
        <p:txBody>
          <a:bodyPr wrap="square" rtlCol="0">
            <a:spAutoFit/>
          </a:bodyPr>
          <a:lstStyle/>
          <a:p>
            <a:r>
              <a:rPr lang="en-US" sz="1600" b="1" dirty="0" err="1" smtClean="0"/>
              <a:t>ModelMgr</a:t>
            </a:r>
            <a:r>
              <a:rPr lang="en-US" sz="1600" dirty="0" smtClean="0"/>
              <a:t> is like </a:t>
            </a:r>
            <a:r>
              <a:rPr lang="en-US" sz="1600" b="1" dirty="0" err="1" smtClean="0"/>
              <a:t>ViewMgr</a:t>
            </a:r>
            <a:r>
              <a:rPr lang="en-US" sz="1600" dirty="0" smtClean="0"/>
              <a:t>, but applies it’s power to model. </a:t>
            </a:r>
            <a:endParaRPr lang="en-US" sz="1600" dirty="0"/>
          </a:p>
        </p:txBody>
      </p:sp>
      <p:sp>
        <p:nvSpPr>
          <p:cNvPr id="9" name="Oval 8"/>
          <p:cNvSpPr/>
          <p:nvPr/>
        </p:nvSpPr>
        <p:spPr>
          <a:xfrm>
            <a:off x="3010845" y="1366716"/>
            <a:ext cx="152400" cy="14263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4" name="Oval 13"/>
          <p:cNvSpPr/>
          <p:nvPr/>
        </p:nvSpPr>
        <p:spPr>
          <a:xfrm>
            <a:off x="5285740" y="2642639"/>
            <a:ext cx="152400" cy="14263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 name="Oval 14"/>
          <p:cNvSpPr/>
          <p:nvPr/>
        </p:nvSpPr>
        <p:spPr>
          <a:xfrm>
            <a:off x="6842020" y="5560780"/>
            <a:ext cx="152400" cy="14263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6" name="Oval 15"/>
          <p:cNvSpPr/>
          <p:nvPr/>
        </p:nvSpPr>
        <p:spPr>
          <a:xfrm>
            <a:off x="3988173" y="3935107"/>
            <a:ext cx="152400" cy="14263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6636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78572" y="76830"/>
            <a:ext cx="3786871"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Spring ready</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grpSp>
        <p:nvGrpSpPr>
          <p:cNvPr id="6" name="Group 5"/>
          <p:cNvGrpSpPr/>
          <p:nvPr/>
        </p:nvGrpSpPr>
        <p:grpSpPr>
          <a:xfrm>
            <a:off x="3048003" y="1143000"/>
            <a:ext cx="3048007" cy="1143000"/>
            <a:chOff x="1524000" y="3429000"/>
            <a:chExt cx="3048007" cy="1143000"/>
          </a:xfrm>
        </p:grpSpPr>
        <p:sp>
          <p:nvSpPr>
            <p:cNvPr id="5" name="Rounded Rectangle 4"/>
            <p:cNvSpPr/>
            <p:nvPr/>
          </p:nvSpPr>
          <p:spPr>
            <a:xfrm>
              <a:off x="1524000" y="3429000"/>
              <a:ext cx="3048007" cy="11430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pic>
          <p:nvPicPr>
            <p:cNvPr id="7170" name="Picture 2" descr="http://springframework.net/img/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581400"/>
              <a:ext cx="2581275" cy="80010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6"/>
          <p:cNvSpPr txBox="1"/>
          <p:nvPr/>
        </p:nvSpPr>
        <p:spPr>
          <a:xfrm>
            <a:off x="565202" y="2514600"/>
            <a:ext cx="8121598" cy="923330"/>
          </a:xfrm>
          <a:prstGeom prst="rect">
            <a:avLst/>
          </a:prstGeom>
          <a:solidFill>
            <a:srgbClr val="92D050"/>
          </a:solidFill>
          <a:ln>
            <a:solidFill>
              <a:schemeClr val="tx1"/>
            </a:solidFill>
          </a:ln>
        </p:spPr>
        <p:txBody>
          <a:bodyPr wrap="square" rtlCol="0">
            <a:spAutoFit/>
          </a:bodyPr>
          <a:lstStyle/>
          <a:p>
            <a:r>
              <a:rPr lang="en-US" b="1" dirty="0" smtClean="0"/>
              <a:t>VE </a:t>
            </a:r>
            <a:r>
              <a:rPr lang="en-US" dirty="0" smtClean="0"/>
              <a:t>developed with idea to be used with the </a:t>
            </a:r>
            <a:r>
              <a:rPr lang="en-US" b="1" dirty="0" err="1" smtClean="0"/>
              <a:t>Spring.Net</a:t>
            </a:r>
            <a:r>
              <a:rPr lang="en-US" dirty="0" smtClean="0"/>
              <a:t> application framework. Instantiating </a:t>
            </a:r>
            <a:r>
              <a:rPr lang="en-US" b="1" dirty="0" smtClean="0"/>
              <a:t>VE</a:t>
            </a:r>
            <a:r>
              <a:rPr lang="en-US" dirty="0" smtClean="0"/>
              <a:t> </a:t>
            </a:r>
            <a:r>
              <a:rPr lang="en-US" dirty="0" smtClean="0"/>
              <a:t>parts and initializing theirs properties can be done using dependency injection. Now the minimum code to start validation consists of two lines:</a:t>
            </a:r>
            <a:endParaRPr lang="en-US" dirty="0"/>
          </a:p>
        </p:txBody>
      </p:sp>
      <p:sp>
        <p:nvSpPr>
          <p:cNvPr id="8" name="TextBox 7"/>
          <p:cNvSpPr txBox="1"/>
          <p:nvPr/>
        </p:nvSpPr>
        <p:spPr>
          <a:xfrm>
            <a:off x="2209314" y="4041749"/>
            <a:ext cx="4833374" cy="461665"/>
          </a:xfrm>
          <a:prstGeom prst="rect">
            <a:avLst/>
          </a:prstGeom>
          <a:solidFill>
            <a:schemeClr val="accent6">
              <a:lumMod val="40000"/>
              <a:lumOff val="60000"/>
            </a:schemeClr>
          </a:solidFill>
          <a:ln>
            <a:solidFill>
              <a:schemeClr val="tx1"/>
            </a:solidFill>
          </a:ln>
        </p:spPr>
        <p:txBody>
          <a:bodyPr wrap="none" rtlCol="0">
            <a:spAutoFit/>
          </a:bodyPr>
          <a:lstStyle/>
          <a:p>
            <a:r>
              <a:rPr lang="en-US" sz="1200" b="1" dirty="0" err="1" smtClean="0">
                <a:latin typeface="Courier New" pitchFamily="49" charset="0"/>
                <a:cs typeface="Courier New" pitchFamily="49" charset="0"/>
              </a:rPr>
              <a:t>IValidationProvider</a:t>
            </a:r>
            <a:r>
              <a:rPr lang="en-US" sz="1200" b="1" dirty="0" smtClean="0">
                <a:latin typeface="Courier New" pitchFamily="49" charset="0"/>
                <a:cs typeface="Courier New" pitchFamily="49" charset="0"/>
              </a:rPr>
              <a:t> </a:t>
            </a:r>
            <a:r>
              <a:rPr lang="en-US" sz="1200" b="1" dirty="0" err="1" smtClean="0">
                <a:latin typeface="Courier New" pitchFamily="49" charset="0"/>
                <a:cs typeface="Courier New" pitchFamily="49" charset="0"/>
              </a:rPr>
              <a:t>vp</a:t>
            </a:r>
            <a:r>
              <a:rPr lang="en-US" sz="1200" b="1" dirty="0" smtClean="0">
                <a:latin typeface="Courier New" pitchFamily="49" charset="0"/>
                <a:cs typeface="Courier New" pitchFamily="49" charset="0"/>
              </a:rPr>
              <a:t> = new </a:t>
            </a:r>
            <a:r>
              <a:rPr lang="en-US" sz="1200" b="1" dirty="0" err="1" smtClean="0">
                <a:latin typeface="Courier New" pitchFamily="49" charset="0"/>
                <a:cs typeface="Courier New" pitchFamily="49" charset="0"/>
              </a:rPr>
              <a:t>ValidationProvider</a:t>
            </a:r>
            <a:r>
              <a:rPr lang="en-US" sz="1200" b="1" dirty="0" smtClean="0">
                <a:latin typeface="Courier New" pitchFamily="49" charset="0"/>
                <a:cs typeface="Courier New" pitchFamily="49" charset="0"/>
              </a:rPr>
              <a:t>();</a:t>
            </a:r>
          </a:p>
          <a:p>
            <a:r>
              <a:rPr lang="en-US" sz="1200" b="1" dirty="0" err="1" smtClean="0">
                <a:latin typeface="Courier New" pitchFamily="49" charset="0"/>
                <a:cs typeface="Courier New" pitchFamily="49" charset="0"/>
              </a:rPr>
              <a:t>vp.View</a:t>
            </a:r>
            <a:r>
              <a:rPr lang="en-US" sz="1200" b="1" dirty="0" smtClean="0">
                <a:latin typeface="Courier New" pitchFamily="49" charset="0"/>
                <a:cs typeface="Courier New" pitchFamily="49" charset="0"/>
              </a:rPr>
              <a:t> = (</a:t>
            </a:r>
            <a:r>
              <a:rPr lang="en-US" sz="1200" b="1" dirty="0" err="1" smtClean="0">
                <a:latin typeface="Courier New" pitchFamily="49" charset="0"/>
                <a:cs typeface="Courier New" pitchFamily="49" charset="0"/>
              </a:rPr>
              <a:t>IBindableView</a:t>
            </a:r>
            <a:r>
              <a:rPr lang="en-US" sz="1200" b="1" dirty="0" smtClean="0">
                <a:latin typeface="Courier New" pitchFamily="49" charset="0"/>
                <a:cs typeface="Courier New" pitchFamily="49" charset="0"/>
              </a:rPr>
              <a:t>)view;</a:t>
            </a:r>
            <a:endParaRPr lang="en-US" sz="1200" b="1" dirty="0">
              <a:latin typeface="Courier New" pitchFamily="49" charset="0"/>
              <a:cs typeface="Courier New" pitchFamily="49" charset="0"/>
            </a:endParaRPr>
          </a:p>
        </p:txBody>
      </p:sp>
      <p:sp>
        <p:nvSpPr>
          <p:cNvPr id="9" name="TextBox 8"/>
          <p:cNvSpPr txBox="1"/>
          <p:nvPr/>
        </p:nvSpPr>
        <p:spPr>
          <a:xfrm>
            <a:off x="565202" y="4800600"/>
            <a:ext cx="8121598" cy="923330"/>
          </a:xfrm>
          <a:prstGeom prst="rect">
            <a:avLst/>
          </a:prstGeom>
          <a:solidFill>
            <a:srgbClr val="92D050"/>
          </a:solidFill>
          <a:ln>
            <a:solidFill>
              <a:schemeClr val="tx1"/>
            </a:solidFill>
          </a:ln>
        </p:spPr>
        <p:txBody>
          <a:bodyPr wrap="square" rtlCol="0">
            <a:spAutoFit/>
          </a:bodyPr>
          <a:lstStyle/>
          <a:p>
            <a:r>
              <a:rPr lang="en-US" dirty="0" smtClean="0"/>
              <a:t>with </a:t>
            </a:r>
            <a:r>
              <a:rPr lang="en-US" b="1" dirty="0" err="1" smtClean="0"/>
              <a:t>Spring.Net</a:t>
            </a:r>
            <a:r>
              <a:rPr lang="en-US" dirty="0" smtClean="0"/>
              <a:t> this can be done code behind with declarative xml configuration. All the staff developer is responsible for is to bind view on model’s properties and set rules in exact model’s validator. All the rest will be done by </a:t>
            </a:r>
            <a:r>
              <a:rPr lang="en-US" b="1" dirty="0" smtClean="0"/>
              <a:t>VE</a:t>
            </a:r>
            <a:r>
              <a:rPr lang="en-US" dirty="0" smtClean="0"/>
              <a:t>.</a:t>
            </a:r>
            <a:endParaRPr lang="en-US" dirty="0"/>
          </a:p>
        </p:txBody>
      </p:sp>
      <p:pic>
        <p:nvPicPr>
          <p:cNvPr id="7171" name="Picture 3" descr="C:\Users\ibul\AppData\Local\Microsoft\Windows\Temporary Internet Files\Content.IE5\G6OHLII8\MC91021735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751" y="108947"/>
            <a:ext cx="2033590" cy="2187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10482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41304" y="76830"/>
            <a:ext cx="1861408"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Finish</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533400" y="1219200"/>
            <a:ext cx="8229600" cy="923330"/>
          </a:xfrm>
          <a:prstGeom prst="rect">
            <a:avLst/>
          </a:prstGeom>
          <a:solidFill>
            <a:srgbClr val="92D050"/>
          </a:solidFill>
          <a:ln>
            <a:solidFill>
              <a:schemeClr val="tx1"/>
            </a:solidFill>
          </a:ln>
        </p:spPr>
        <p:txBody>
          <a:bodyPr wrap="square" rtlCol="0">
            <a:spAutoFit/>
          </a:bodyPr>
          <a:lstStyle/>
          <a:p>
            <a:pPr algn="ctr"/>
            <a:r>
              <a:rPr lang="en-US" dirty="0" smtClean="0"/>
              <a:t>All </a:t>
            </a:r>
            <a:r>
              <a:rPr lang="en-US" b="1" dirty="0" smtClean="0"/>
              <a:t>VE</a:t>
            </a:r>
            <a:r>
              <a:rPr lang="en-US" dirty="0" smtClean="0"/>
              <a:t> </a:t>
            </a:r>
            <a:r>
              <a:rPr lang="en-US" dirty="0" smtClean="0"/>
              <a:t>source code can be found </a:t>
            </a:r>
            <a:r>
              <a:rPr lang="en-US" dirty="0" smtClean="0"/>
              <a:t>under </a:t>
            </a:r>
            <a:r>
              <a:rPr lang="en-US" b="1" dirty="0" err="1" smtClean="0"/>
              <a:t>ValidationEngine</a:t>
            </a:r>
            <a:r>
              <a:rPr lang="en-US" dirty="0" smtClean="0"/>
              <a:t> namespace. For now </a:t>
            </a:r>
            <a:r>
              <a:rPr lang="en-US" b="1" dirty="0" smtClean="0"/>
              <a:t>VE</a:t>
            </a:r>
            <a:r>
              <a:rPr lang="en-US" dirty="0" smtClean="0"/>
              <a:t> </a:t>
            </a:r>
            <a:r>
              <a:rPr lang="en-US" dirty="0" smtClean="0"/>
              <a:t>lacks some specific basic validation rules. Feel free to add new ones. Yep, </a:t>
            </a:r>
            <a:r>
              <a:rPr lang="en-US" b="1" dirty="0" smtClean="0"/>
              <a:t>VE</a:t>
            </a:r>
            <a:r>
              <a:rPr lang="en-US" dirty="0" smtClean="0"/>
              <a:t> </a:t>
            </a:r>
            <a:r>
              <a:rPr lang="en-US" dirty="0" smtClean="0"/>
              <a:t>also lacks dataset </a:t>
            </a:r>
            <a:r>
              <a:rPr lang="en-US" dirty="0" smtClean="0"/>
              <a:t>support.</a:t>
            </a:r>
            <a:endParaRPr lang="en-US" dirty="0"/>
          </a:p>
        </p:txBody>
      </p:sp>
      <p:sp>
        <p:nvSpPr>
          <p:cNvPr id="6" name="TextBox 5"/>
          <p:cNvSpPr txBox="1"/>
          <p:nvPr/>
        </p:nvSpPr>
        <p:spPr>
          <a:xfrm>
            <a:off x="533400" y="5562600"/>
            <a:ext cx="8229600" cy="646331"/>
          </a:xfrm>
          <a:prstGeom prst="rect">
            <a:avLst/>
          </a:prstGeom>
          <a:solidFill>
            <a:srgbClr val="92D050"/>
          </a:solidFill>
          <a:ln>
            <a:solidFill>
              <a:schemeClr val="tx1"/>
            </a:solidFill>
          </a:ln>
        </p:spPr>
        <p:txBody>
          <a:bodyPr wrap="square" rtlCol="0">
            <a:spAutoFit/>
          </a:bodyPr>
          <a:lstStyle/>
          <a:p>
            <a:pPr algn="ctr"/>
            <a:r>
              <a:rPr lang="en-US" dirty="0" smtClean="0"/>
              <a:t>P.S</a:t>
            </a:r>
            <a:r>
              <a:rPr lang="en-US" smtClean="0"/>
              <a:t>. </a:t>
            </a:r>
            <a:r>
              <a:rPr lang="en-US" b="1" smtClean="0"/>
              <a:t>VE</a:t>
            </a:r>
            <a:r>
              <a:rPr lang="en-US" smtClean="0"/>
              <a:t> </a:t>
            </a:r>
            <a:r>
              <a:rPr lang="en-US" dirty="0" smtClean="0"/>
              <a:t>want’s to be perfect and it needs your help. More </a:t>
            </a:r>
            <a:r>
              <a:rPr lang="en-US" b="1" dirty="0" smtClean="0"/>
              <a:t>VE</a:t>
            </a:r>
            <a:r>
              <a:rPr lang="en-US" dirty="0" smtClean="0"/>
              <a:t> </a:t>
            </a:r>
            <a:r>
              <a:rPr lang="en-US" dirty="0" smtClean="0"/>
              <a:t>applied, more bugs fixed (if any </a:t>
            </a:r>
            <a:r>
              <a:rPr lang="en-US" dirty="0" smtClean="0">
                <a:sym typeface="Wingdings" pitchFamily="2" charset="2"/>
              </a:rPr>
              <a:t>) – easier development, better code, happier life. Let’s give it a chance!..</a:t>
            </a:r>
            <a:endParaRPr lang="en-US" dirty="0"/>
          </a:p>
        </p:txBody>
      </p:sp>
      <p:pic>
        <p:nvPicPr>
          <p:cNvPr id="8194" name="Picture 2" descr="C:\Users\ibul\AppData\Local\Microsoft\Windows\Temporary Internet Files\Content.IE5\9MKCITQ6\MC90023289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1701" y="3352800"/>
            <a:ext cx="1614487" cy="184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8877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66905" y="609600"/>
            <a:ext cx="6262484"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New </a:t>
            </a:r>
            <a:r>
              <a:rPr lang="en-U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Validation </a:t>
            </a:r>
            <a:r>
              <a:rPr lang="en-U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engine</a:t>
            </a:r>
            <a:endParaRPr lang="en-US" sz="4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TextBox 5"/>
          <p:cNvSpPr txBox="1"/>
          <p:nvPr/>
        </p:nvSpPr>
        <p:spPr>
          <a:xfrm>
            <a:off x="2485631" y="1600200"/>
            <a:ext cx="4431662" cy="369332"/>
          </a:xfrm>
          <a:prstGeom prst="rect">
            <a:avLst/>
          </a:prstGeom>
          <a:noFill/>
        </p:spPr>
        <p:txBody>
          <a:bodyPr wrap="none" rtlCol="0">
            <a:spAutoFit/>
          </a:bodyPr>
          <a:lstStyle/>
          <a:p>
            <a:r>
              <a:rPr lang="en-US" b="1" dirty="0" smtClean="0">
                <a:solidFill>
                  <a:schemeClr val="accent3">
                    <a:lumMod val="50000"/>
                  </a:schemeClr>
                </a:solidFill>
              </a:rPr>
              <a:t>GVE (Gene Validation Engine) core features:</a:t>
            </a:r>
            <a:endParaRPr lang="en-US" b="1" dirty="0">
              <a:solidFill>
                <a:schemeClr val="accent3">
                  <a:lumMod val="50000"/>
                </a:schemeClr>
              </a:solidFill>
            </a:endParaRPr>
          </a:p>
        </p:txBody>
      </p:sp>
      <p:sp>
        <p:nvSpPr>
          <p:cNvPr id="7" name="Rounded Rectangle 6"/>
          <p:cNvSpPr/>
          <p:nvPr/>
        </p:nvSpPr>
        <p:spPr>
          <a:xfrm>
            <a:off x="1146778" y="2310245"/>
            <a:ext cx="1522474" cy="5334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Simplicity</a:t>
            </a:r>
            <a:endParaRPr lang="en-US" dirty="0"/>
          </a:p>
        </p:txBody>
      </p:sp>
      <p:sp>
        <p:nvSpPr>
          <p:cNvPr id="8" name="Rounded Rectangle 7"/>
          <p:cNvSpPr/>
          <p:nvPr/>
        </p:nvSpPr>
        <p:spPr>
          <a:xfrm>
            <a:off x="6400800" y="2324100"/>
            <a:ext cx="1752600" cy="990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Flexibility</a:t>
            </a:r>
            <a:endParaRPr lang="en-US" dirty="0"/>
          </a:p>
        </p:txBody>
      </p:sp>
      <p:sp>
        <p:nvSpPr>
          <p:cNvPr id="9" name="Rounded Rectangle 8"/>
          <p:cNvSpPr/>
          <p:nvPr/>
        </p:nvSpPr>
        <p:spPr>
          <a:xfrm>
            <a:off x="685800" y="5105400"/>
            <a:ext cx="1828800" cy="11049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smtClean="0"/>
              <a:t>Power</a:t>
            </a:r>
            <a:endParaRPr lang="en-US" dirty="0"/>
          </a:p>
        </p:txBody>
      </p:sp>
      <p:sp>
        <p:nvSpPr>
          <p:cNvPr id="10" name="Rounded Rectangle 9"/>
          <p:cNvSpPr/>
          <p:nvPr/>
        </p:nvSpPr>
        <p:spPr>
          <a:xfrm>
            <a:off x="5767584" y="4775410"/>
            <a:ext cx="1981200" cy="9144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err="1" smtClean="0"/>
              <a:t>DevExpress</a:t>
            </a:r>
            <a:r>
              <a:rPr lang="en-US" dirty="0" smtClean="0"/>
              <a:t> Support</a:t>
            </a:r>
            <a:endParaRPr lang="en-US" dirty="0"/>
          </a:p>
        </p:txBody>
      </p:sp>
      <p:sp>
        <p:nvSpPr>
          <p:cNvPr id="11" name="Rectangle 10"/>
          <p:cNvSpPr/>
          <p:nvPr/>
        </p:nvSpPr>
        <p:spPr>
          <a:xfrm>
            <a:off x="4000499" y="2937479"/>
            <a:ext cx="2090959" cy="381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Rule base validation</a:t>
            </a:r>
            <a:endParaRPr lang="en-US" dirty="0"/>
          </a:p>
        </p:txBody>
      </p:sp>
      <p:sp>
        <p:nvSpPr>
          <p:cNvPr id="12" name="Rectangle 11"/>
          <p:cNvSpPr/>
          <p:nvPr/>
        </p:nvSpPr>
        <p:spPr>
          <a:xfrm>
            <a:off x="6629400" y="3556052"/>
            <a:ext cx="2133600" cy="355495"/>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Custom action rules</a:t>
            </a:r>
            <a:endParaRPr lang="en-US" dirty="0"/>
          </a:p>
        </p:txBody>
      </p:sp>
      <p:sp>
        <p:nvSpPr>
          <p:cNvPr id="13" name="Rectangle 12"/>
          <p:cNvSpPr/>
          <p:nvPr/>
        </p:nvSpPr>
        <p:spPr>
          <a:xfrm>
            <a:off x="685800" y="4343400"/>
            <a:ext cx="2095500" cy="55922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Model validation only</a:t>
            </a:r>
            <a:endParaRPr lang="en-US" dirty="0"/>
          </a:p>
        </p:txBody>
      </p:sp>
      <p:sp>
        <p:nvSpPr>
          <p:cNvPr id="14" name="Rectangle 13"/>
          <p:cNvSpPr/>
          <p:nvPr/>
        </p:nvSpPr>
        <p:spPr>
          <a:xfrm>
            <a:off x="4267200" y="2310245"/>
            <a:ext cx="1600200" cy="381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Spring ready</a:t>
            </a:r>
            <a:endParaRPr lang="en-US" dirty="0"/>
          </a:p>
        </p:txBody>
      </p:sp>
      <p:sp>
        <p:nvSpPr>
          <p:cNvPr id="15" name="Rectangle 14"/>
          <p:cNvSpPr/>
          <p:nvPr/>
        </p:nvSpPr>
        <p:spPr>
          <a:xfrm>
            <a:off x="609599" y="3276599"/>
            <a:ext cx="2596831" cy="6349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Model validators auto binding</a:t>
            </a:r>
            <a:endParaRPr lang="en-US" dirty="0"/>
          </a:p>
        </p:txBody>
      </p:sp>
      <p:sp>
        <p:nvSpPr>
          <p:cNvPr id="16" name="Rectangle 15"/>
          <p:cNvSpPr/>
          <p:nvPr/>
        </p:nvSpPr>
        <p:spPr>
          <a:xfrm>
            <a:off x="3062420" y="5657850"/>
            <a:ext cx="1676400" cy="609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Full validation control</a:t>
            </a:r>
            <a:endParaRPr lang="en-US" dirty="0"/>
          </a:p>
        </p:txBody>
      </p:sp>
      <p:sp>
        <p:nvSpPr>
          <p:cNvPr id="17" name="Rectangle 16"/>
          <p:cNvSpPr/>
          <p:nvPr/>
        </p:nvSpPr>
        <p:spPr>
          <a:xfrm>
            <a:off x="3206431" y="4623010"/>
            <a:ext cx="1388379" cy="609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Full runtime control</a:t>
            </a:r>
            <a:endParaRPr lang="en-US" dirty="0"/>
          </a:p>
        </p:txBody>
      </p:sp>
      <p:cxnSp>
        <p:nvCxnSpPr>
          <p:cNvPr id="19" name="Straight Connector 18"/>
          <p:cNvCxnSpPr>
            <a:stCxn id="14" idx="3"/>
            <a:endCxn id="8" idx="1"/>
          </p:cNvCxnSpPr>
          <p:nvPr/>
        </p:nvCxnSpPr>
        <p:spPr>
          <a:xfrm>
            <a:off x="5867400" y="2500745"/>
            <a:ext cx="533400" cy="318655"/>
          </a:xfrm>
          <a:prstGeom prst="line">
            <a:avLst/>
          </a:prstGeom>
        </p:spPr>
        <p:style>
          <a:lnRef idx="2">
            <a:schemeClr val="accent3"/>
          </a:lnRef>
          <a:fillRef idx="0">
            <a:schemeClr val="accent3"/>
          </a:fillRef>
          <a:effectRef idx="1">
            <a:schemeClr val="accent3"/>
          </a:effectRef>
          <a:fontRef idx="minor">
            <a:schemeClr val="tx1"/>
          </a:fontRef>
        </p:style>
      </p:cxnSp>
      <p:cxnSp>
        <p:nvCxnSpPr>
          <p:cNvPr id="21" name="Straight Connector 20"/>
          <p:cNvCxnSpPr>
            <a:stCxn id="11" idx="3"/>
            <a:endCxn id="8" idx="1"/>
          </p:cNvCxnSpPr>
          <p:nvPr/>
        </p:nvCxnSpPr>
        <p:spPr>
          <a:xfrm flipV="1">
            <a:off x="6091458" y="2819400"/>
            <a:ext cx="309342" cy="308579"/>
          </a:xfrm>
          <a:prstGeom prst="line">
            <a:avLst/>
          </a:prstGeom>
        </p:spPr>
        <p:style>
          <a:lnRef idx="2">
            <a:schemeClr val="accent3"/>
          </a:lnRef>
          <a:fillRef idx="0">
            <a:schemeClr val="accent3"/>
          </a:fillRef>
          <a:effectRef idx="1">
            <a:schemeClr val="accent3"/>
          </a:effectRef>
          <a:fontRef idx="minor">
            <a:schemeClr val="tx1"/>
          </a:fontRef>
        </p:style>
      </p:cxnSp>
      <p:cxnSp>
        <p:nvCxnSpPr>
          <p:cNvPr id="24" name="Straight Connector 23"/>
          <p:cNvCxnSpPr>
            <a:stCxn id="12" idx="0"/>
            <a:endCxn id="8" idx="2"/>
          </p:cNvCxnSpPr>
          <p:nvPr/>
        </p:nvCxnSpPr>
        <p:spPr>
          <a:xfrm flipH="1" flipV="1">
            <a:off x="7277100" y="3314700"/>
            <a:ext cx="419100" cy="241352"/>
          </a:xfrm>
          <a:prstGeom prst="line">
            <a:avLst/>
          </a:prstGeom>
        </p:spPr>
        <p:style>
          <a:lnRef idx="2">
            <a:schemeClr val="accent3"/>
          </a:lnRef>
          <a:fillRef idx="0">
            <a:schemeClr val="accent3"/>
          </a:fillRef>
          <a:effectRef idx="1">
            <a:schemeClr val="accent3"/>
          </a:effectRef>
          <a:fontRef idx="minor">
            <a:schemeClr val="tx1"/>
          </a:fontRef>
        </p:style>
      </p:cxnSp>
      <p:cxnSp>
        <p:nvCxnSpPr>
          <p:cNvPr id="27" name="Straight Connector 26"/>
          <p:cNvCxnSpPr>
            <a:endCxn id="15" idx="0"/>
          </p:cNvCxnSpPr>
          <p:nvPr/>
        </p:nvCxnSpPr>
        <p:spPr>
          <a:xfrm>
            <a:off x="1908014" y="2843645"/>
            <a:ext cx="1" cy="432954"/>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13" idx="2"/>
            <a:endCxn id="9" idx="0"/>
          </p:cNvCxnSpPr>
          <p:nvPr/>
        </p:nvCxnSpPr>
        <p:spPr>
          <a:xfrm flipH="1">
            <a:off x="1600200" y="4902620"/>
            <a:ext cx="133350" cy="20278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17" idx="1"/>
            <a:endCxn id="9" idx="3"/>
          </p:cNvCxnSpPr>
          <p:nvPr/>
        </p:nvCxnSpPr>
        <p:spPr>
          <a:xfrm flipH="1">
            <a:off x="2514600" y="4927810"/>
            <a:ext cx="691831" cy="730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9" idx="3"/>
            <a:endCxn id="16" idx="1"/>
          </p:cNvCxnSpPr>
          <p:nvPr/>
        </p:nvCxnSpPr>
        <p:spPr>
          <a:xfrm>
            <a:off x="2514600" y="5657850"/>
            <a:ext cx="547820" cy="30480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2616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71536" y="76200"/>
            <a:ext cx="5050613"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VE </a:t>
            </a: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Infrastructure</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6" name="Rectangle 5"/>
          <p:cNvSpPr/>
          <p:nvPr/>
        </p:nvSpPr>
        <p:spPr>
          <a:xfrm>
            <a:off x="652423" y="1143000"/>
            <a:ext cx="7930467" cy="198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t>Commons</a:t>
            </a:r>
            <a:endParaRPr lang="en-US" b="1" dirty="0"/>
          </a:p>
        </p:txBody>
      </p:sp>
      <p:sp>
        <p:nvSpPr>
          <p:cNvPr id="7" name="Rectangle 6"/>
          <p:cNvSpPr/>
          <p:nvPr/>
        </p:nvSpPr>
        <p:spPr>
          <a:xfrm>
            <a:off x="6068291" y="3276600"/>
            <a:ext cx="2514600" cy="259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t>Core</a:t>
            </a:r>
          </a:p>
        </p:txBody>
      </p:sp>
      <p:sp>
        <p:nvSpPr>
          <p:cNvPr id="8" name="Rectangle 7"/>
          <p:cNvSpPr/>
          <p:nvPr/>
        </p:nvSpPr>
        <p:spPr>
          <a:xfrm>
            <a:off x="652423" y="3276600"/>
            <a:ext cx="5214977" cy="19424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smtClean="0"/>
              <a:t>Tools</a:t>
            </a:r>
            <a:endParaRPr lang="en-US" b="1" dirty="0"/>
          </a:p>
        </p:txBody>
      </p:sp>
      <p:sp>
        <p:nvSpPr>
          <p:cNvPr id="9" name="Rectangle 8"/>
          <p:cNvSpPr/>
          <p:nvPr/>
        </p:nvSpPr>
        <p:spPr>
          <a:xfrm>
            <a:off x="652422" y="5334000"/>
            <a:ext cx="5214977"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Validation Rules</a:t>
            </a:r>
            <a:endParaRPr lang="en-US" b="1" dirty="0"/>
          </a:p>
        </p:txBody>
      </p:sp>
      <p:sp>
        <p:nvSpPr>
          <p:cNvPr id="10" name="Rectangle 9"/>
          <p:cNvSpPr/>
          <p:nvPr/>
        </p:nvSpPr>
        <p:spPr>
          <a:xfrm>
            <a:off x="6210299" y="3625955"/>
            <a:ext cx="2171701" cy="501755"/>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ModelMgr</a:t>
            </a:r>
            <a:endParaRPr lang="en-US" dirty="0" smtClean="0"/>
          </a:p>
        </p:txBody>
      </p:sp>
      <p:sp>
        <p:nvSpPr>
          <p:cNvPr id="11" name="Rectangle 10"/>
          <p:cNvSpPr/>
          <p:nvPr/>
        </p:nvSpPr>
        <p:spPr>
          <a:xfrm>
            <a:off x="6224155" y="5102881"/>
            <a:ext cx="2157846" cy="4572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ViewMgr</a:t>
            </a:r>
            <a:endParaRPr lang="en-US" dirty="0"/>
          </a:p>
        </p:txBody>
      </p:sp>
      <p:sp>
        <p:nvSpPr>
          <p:cNvPr id="12" name="Rectangle 11"/>
          <p:cNvSpPr/>
          <p:nvPr/>
        </p:nvSpPr>
        <p:spPr>
          <a:xfrm>
            <a:off x="6224154" y="4372526"/>
            <a:ext cx="2157847" cy="4572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ValidatorsMgr</a:t>
            </a:r>
            <a:endParaRPr lang="en-US" dirty="0"/>
          </a:p>
        </p:txBody>
      </p:sp>
      <p:sp>
        <p:nvSpPr>
          <p:cNvPr id="13" name="Rectangle 12"/>
          <p:cNvSpPr/>
          <p:nvPr/>
        </p:nvSpPr>
        <p:spPr>
          <a:xfrm>
            <a:off x="765148" y="3625955"/>
            <a:ext cx="2362200" cy="5334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ValidationProvider</a:t>
            </a:r>
            <a:endParaRPr lang="en-US" dirty="0"/>
          </a:p>
        </p:txBody>
      </p:sp>
      <p:sp>
        <p:nvSpPr>
          <p:cNvPr id="14" name="Rectangle 13"/>
          <p:cNvSpPr/>
          <p:nvPr/>
        </p:nvSpPr>
        <p:spPr>
          <a:xfrm>
            <a:off x="3429000" y="3625955"/>
            <a:ext cx="2286000" cy="5334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ModelHelper</a:t>
            </a:r>
            <a:endParaRPr lang="en-US" dirty="0"/>
          </a:p>
        </p:txBody>
      </p:sp>
      <p:sp>
        <p:nvSpPr>
          <p:cNvPr id="15" name="Rectangle 14"/>
          <p:cNvSpPr/>
          <p:nvPr/>
        </p:nvSpPr>
        <p:spPr>
          <a:xfrm>
            <a:off x="762222" y="4372526"/>
            <a:ext cx="2365126" cy="4572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DXErrorProvider</a:t>
            </a:r>
            <a:endParaRPr lang="en-US" dirty="0"/>
          </a:p>
        </p:txBody>
      </p:sp>
      <p:sp>
        <p:nvSpPr>
          <p:cNvPr id="16" name="Rectangle 15"/>
          <p:cNvSpPr/>
          <p:nvPr/>
        </p:nvSpPr>
        <p:spPr>
          <a:xfrm>
            <a:off x="3429000" y="4372526"/>
            <a:ext cx="2286000" cy="4572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BaseValidator</a:t>
            </a:r>
            <a:endParaRPr lang="en-US" dirty="0"/>
          </a:p>
        </p:txBody>
      </p:sp>
      <p:sp>
        <p:nvSpPr>
          <p:cNvPr id="17" name="Rectangle 16"/>
          <p:cNvSpPr/>
          <p:nvPr/>
        </p:nvSpPr>
        <p:spPr>
          <a:xfrm>
            <a:off x="845756" y="1654673"/>
            <a:ext cx="2362200" cy="540012"/>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ValidateableModel</a:t>
            </a:r>
            <a:endParaRPr lang="en-US" dirty="0"/>
          </a:p>
        </p:txBody>
      </p:sp>
      <p:sp>
        <p:nvSpPr>
          <p:cNvPr id="18" name="Rectangle 17"/>
          <p:cNvSpPr/>
          <p:nvPr/>
        </p:nvSpPr>
        <p:spPr>
          <a:xfrm>
            <a:off x="845756" y="2362200"/>
            <a:ext cx="2362200" cy="6096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ValidationContext</a:t>
            </a:r>
            <a:endParaRPr lang="en-US" dirty="0"/>
          </a:p>
        </p:txBody>
      </p:sp>
      <p:sp>
        <p:nvSpPr>
          <p:cNvPr id="19" name="Rectangle 18"/>
          <p:cNvSpPr/>
          <p:nvPr/>
        </p:nvSpPr>
        <p:spPr>
          <a:xfrm>
            <a:off x="3436556" y="1654673"/>
            <a:ext cx="2362200" cy="540012"/>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ValidationInfo</a:t>
            </a:r>
            <a:endParaRPr lang="en-US" dirty="0"/>
          </a:p>
        </p:txBody>
      </p:sp>
      <p:sp>
        <p:nvSpPr>
          <p:cNvPr id="20" name="Rectangle 19"/>
          <p:cNvSpPr/>
          <p:nvPr/>
        </p:nvSpPr>
        <p:spPr>
          <a:xfrm>
            <a:off x="3436556" y="2362200"/>
            <a:ext cx="2362200" cy="589447"/>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Interfaces</a:t>
            </a:r>
            <a:endParaRPr lang="en-US" dirty="0"/>
          </a:p>
        </p:txBody>
      </p:sp>
      <p:sp>
        <p:nvSpPr>
          <p:cNvPr id="21" name="Rectangle 20"/>
          <p:cNvSpPr/>
          <p:nvPr/>
        </p:nvSpPr>
        <p:spPr>
          <a:xfrm>
            <a:off x="6065456" y="1654673"/>
            <a:ext cx="2324100" cy="1296974"/>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Internal classes</a:t>
            </a:r>
            <a:endParaRPr lang="en-US" dirty="0"/>
          </a:p>
        </p:txBody>
      </p:sp>
    </p:spTree>
    <p:extLst>
      <p:ext uri="{BB962C8B-B14F-4D97-AF65-F5344CB8AC3E}">
        <p14:creationId xmlns:p14="http://schemas.microsoft.com/office/powerpoint/2010/main" val="1098977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2005" y="76200"/>
            <a:ext cx="3989682"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How to use it</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503882" y="4876800"/>
            <a:ext cx="8305801" cy="646331"/>
          </a:xfrm>
          <a:prstGeom prst="rect">
            <a:avLst/>
          </a:prstGeom>
          <a:noFill/>
        </p:spPr>
        <p:txBody>
          <a:bodyPr wrap="square" rtlCol="0">
            <a:spAutoFit/>
          </a:bodyPr>
          <a:lstStyle/>
          <a:p>
            <a:r>
              <a:rPr lang="en-US" dirty="0" smtClean="0">
                <a:solidFill>
                  <a:schemeClr val="accent6">
                    <a:lumMod val="75000"/>
                  </a:schemeClr>
                </a:solidFill>
              </a:rPr>
              <a:t>3. Instantiate </a:t>
            </a:r>
            <a:r>
              <a:rPr lang="en-US" b="1" dirty="0" err="1" smtClean="0">
                <a:solidFill>
                  <a:schemeClr val="accent6">
                    <a:lumMod val="75000"/>
                  </a:schemeClr>
                </a:solidFill>
              </a:rPr>
              <a:t>ValidationProvider</a:t>
            </a:r>
            <a:r>
              <a:rPr lang="en-US" dirty="0" smtClean="0">
                <a:solidFill>
                  <a:schemeClr val="accent6">
                    <a:lumMod val="75000"/>
                  </a:schemeClr>
                </a:solidFill>
              </a:rPr>
              <a:t>. Register validator. Call </a:t>
            </a:r>
            <a:r>
              <a:rPr lang="en-US" b="1" dirty="0" err="1" smtClean="0">
                <a:solidFill>
                  <a:schemeClr val="accent6">
                    <a:lumMod val="75000"/>
                  </a:schemeClr>
                </a:solidFill>
              </a:rPr>
              <a:t>ValidateModel</a:t>
            </a:r>
            <a:r>
              <a:rPr lang="en-US" b="1" dirty="0" smtClean="0">
                <a:solidFill>
                  <a:schemeClr val="accent6">
                    <a:lumMod val="75000"/>
                  </a:schemeClr>
                </a:solidFill>
              </a:rPr>
              <a:t>()</a:t>
            </a:r>
            <a:r>
              <a:rPr lang="en-US" dirty="0" smtClean="0">
                <a:solidFill>
                  <a:schemeClr val="accent6">
                    <a:lumMod val="75000"/>
                  </a:schemeClr>
                </a:solidFill>
              </a:rPr>
              <a:t> method to validate.</a:t>
            </a:r>
            <a:endParaRPr lang="en-US" dirty="0">
              <a:solidFill>
                <a:schemeClr val="accent6">
                  <a:lumMod val="75000"/>
                </a:schemeClr>
              </a:solidFill>
            </a:endParaRPr>
          </a:p>
        </p:txBody>
      </p:sp>
      <p:sp>
        <p:nvSpPr>
          <p:cNvPr id="6" name="TextBox 5"/>
          <p:cNvSpPr txBox="1"/>
          <p:nvPr/>
        </p:nvSpPr>
        <p:spPr>
          <a:xfrm>
            <a:off x="487671" y="1981200"/>
            <a:ext cx="3185487" cy="2246769"/>
          </a:xfrm>
          <a:prstGeom prst="rect">
            <a:avLst/>
          </a:prstGeom>
          <a:solidFill>
            <a:schemeClr val="accent1">
              <a:lumMod val="20000"/>
              <a:lumOff val="80000"/>
            </a:schemeClr>
          </a:solidFill>
          <a:ln>
            <a:solidFill>
              <a:schemeClr val="tx1">
                <a:lumMod val="95000"/>
                <a:lumOff val="5000"/>
              </a:schemeClr>
            </a:solidFill>
          </a:ln>
        </p:spPr>
        <p:txBody>
          <a:bodyPr wrap="none" rtlCol="0">
            <a:spAutoFit/>
          </a:bodyPr>
          <a:lstStyle/>
          <a:p>
            <a:r>
              <a:rPr lang="en-US" sz="1000" b="1" dirty="0" smtClean="0">
                <a:latin typeface="Courier New" pitchFamily="49" charset="0"/>
                <a:cs typeface="Courier New" pitchFamily="49" charset="0"/>
              </a:rPr>
              <a:t>class </a:t>
            </a:r>
            <a:r>
              <a:rPr lang="en-US" sz="1000" b="1" dirty="0" err="1" smtClean="0">
                <a:latin typeface="Courier New" pitchFamily="49" charset="0"/>
                <a:cs typeface="Courier New" pitchFamily="49" charset="0"/>
              </a:rPr>
              <a:t>MyModel</a:t>
            </a:r>
            <a:r>
              <a:rPr lang="en-US" sz="1000" b="1" dirty="0" smtClean="0">
                <a:latin typeface="Courier New" pitchFamily="49" charset="0"/>
                <a:cs typeface="Courier New" pitchFamily="49" charset="0"/>
              </a:rPr>
              <a:t> : </a:t>
            </a:r>
            <a:r>
              <a:rPr lang="en-US" sz="1000" b="1" dirty="0" err="1" smtClean="0">
                <a:latin typeface="Courier New" pitchFamily="49" charset="0"/>
                <a:cs typeface="Courier New" pitchFamily="49" charset="0"/>
              </a:rPr>
              <a:t>ValidateableModel</a:t>
            </a:r>
            <a:endParaRPr lang="en-US" sz="1000" b="1" dirty="0" smtClean="0">
              <a:latin typeface="Courier New" pitchFamily="49" charset="0"/>
              <a:cs typeface="Courier New" pitchFamily="49" charset="0"/>
            </a:endParaRPr>
          </a:p>
          <a:p>
            <a:r>
              <a:rPr lang="en-US" sz="1000" b="1" dirty="0" smtClean="0">
                <a:latin typeface="Courier New" pitchFamily="49" charset="0"/>
                <a:cs typeface="Courier New" pitchFamily="49" charset="0"/>
              </a:rPr>
              <a:t>{</a:t>
            </a:r>
          </a:p>
          <a:p>
            <a:r>
              <a:rPr lang="en-US" sz="1000" b="1" dirty="0" smtClean="0">
                <a:latin typeface="Courier New" pitchFamily="49" charset="0"/>
                <a:cs typeface="Courier New" pitchFamily="49" charset="0"/>
              </a:rPr>
              <a:t>   private string _code = </a:t>
            </a:r>
            <a:r>
              <a:rPr lang="en-US" sz="1000" b="1" dirty="0" err="1" smtClean="0">
                <a:latin typeface="Courier New" pitchFamily="49" charset="0"/>
                <a:cs typeface="Courier New" pitchFamily="49" charset="0"/>
              </a:rPr>
              <a:t>string.Empty</a:t>
            </a:r>
            <a:r>
              <a:rPr lang="en-US" sz="1000" b="1" dirty="0" smtClean="0">
                <a:latin typeface="Courier New" pitchFamily="49" charset="0"/>
                <a:cs typeface="Courier New" pitchFamily="49" charset="0"/>
              </a:rPr>
              <a:t>;</a:t>
            </a:r>
          </a:p>
          <a:p>
            <a:endParaRPr lang="en-US" sz="1000" b="1" dirty="0">
              <a:latin typeface="Courier New" pitchFamily="49" charset="0"/>
              <a:cs typeface="Courier New" pitchFamily="49" charset="0"/>
            </a:endParaRP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public string Code</a:t>
            </a:r>
          </a:p>
          <a:p>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get { return _code; }</a:t>
            </a:r>
          </a:p>
          <a:p>
            <a:r>
              <a:rPr lang="en-US" sz="1000" b="1" dirty="0" smtClean="0">
                <a:latin typeface="Courier New" pitchFamily="49" charset="0"/>
                <a:cs typeface="Courier New" pitchFamily="49" charset="0"/>
              </a:rPr>
              <a:t>      set</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_code = value;</a:t>
            </a:r>
          </a:p>
          <a:p>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OnChanged</a:t>
            </a:r>
            <a:r>
              <a:rPr lang="en-US" sz="1000" b="1" dirty="0" smtClean="0">
                <a:latin typeface="Courier New" pitchFamily="49" charset="0"/>
                <a:cs typeface="Courier New" pitchFamily="49" charset="0"/>
              </a:rPr>
              <a:t>(“Code”);</a:t>
            </a:r>
          </a:p>
          <a:p>
            <a:r>
              <a:rPr lang="en-US" sz="1000" b="1" dirty="0" smtClean="0">
                <a:latin typeface="Courier New" pitchFamily="49" charset="0"/>
                <a:cs typeface="Courier New" pitchFamily="49" charset="0"/>
              </a:rPr>
              <a:t>      }</a:t>
            </a:r>
          </a:p>
          <a:p>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a:t>
            </a:r>
          </a:p>
        </p:txBody>
      </p:sp>
      <p:sp>
        <p:nvSpPr>
          <p:cNvPr id="7" name="TextBox 6"/>
          <p:cNvSpPr txBox="1"/>
          <p:nvPr/>
        </p:nvSpPr>
        <p:spPr>
          <a:xfrm>
            <a:off x="4173691" y="2590800"/>
            <a:ext cx="4635992" cy="2092881"/>
          </a:xfrm>
          <a:prstGeom prst="rect">
            <a:avLst/>
          </a:prstGeom>
          <a:solidFill>
            <a:schemeClr val="accent3">
              <a:lumMod val="40000"/>
              <a:lumOff val="60000"/>
            </a:schemeClr>
          </a:solidFill>
          <a:ln>
            <a:solidFill>
              <a:schemeClr val="tx1"/>
            </a:solidFill>
          </a:ln>
        </p:spPr>
        <p:txBody>
          <a:bodyPr wrap="square" rtlCol="0">
            <a:spAutoFit/>
          </a:bodyPr>
          <a:lstStyle/>
          <a:p>
            <a:r>
              <a:rPr lang="en-US" sz="1000" b="1" dirty="0" smtClean="0">
                <a:latin typeface="Courier New" pitchFamily="49" charset="0"/>
                <a:cs typeface="Courier New" pitchFamily="49" charset="0"/>
              </a:rPr>
              <a:t>class </a:t>
            </a:r>
            <a:r>
              <a:rPr lang="en-US" sz="1000" b="1" dirty="0" err="1" smtClean="0">
                <a:latin typeface="Courier New" pitchFamily="49" charset="0"/>
                <a:cs typeface="Courier New" pitchFamily="49" charset="0"/>
              </a:rPr>
              <a:t>MyModelValidator</a:t>
            </a:r>
            <a:r>
              <a:rPr lang="en-US" sz="1000" b="1" dirty="0" smtClean="0">
                <a:latin typeface="Courier New" pitchFamily="49" charset="0"/>
                <a:cs typeface="Courier New" pitchFamily="49" charset="0"/>
              </a:rPr>
              <a:t> : </a:t>
            </a:r>
            <a:r>
              <a:rPr lang="en-US" sz="1000" b="1" dirty="0" err="1" smtClean="0">
                <a:latin typeface="Courier New" pitchFamily="49" charset="0"/>
                <a:cs typeface="Courier New" pitchFamily="49" charset="0"/>
              </a:rPr>
              <a:t>BaseValidator</a:t>
            </a:r>
            <a:r>
              <a:rPr lang="en-US" sz="1000" b="1" dirty="0" smtClean="0">
                <a:latin typeface="Courier New" pitchFamily="49" charset="0"/>
                <a:cs typeface="Courier New" pitchFamily="49" charset="0"/>
              </a:rPr>
              <a:t>&lt;</a:t>
            </a:r>
            <a:r>
              <a:rPr lang="en-US" sz="1000" b="1" dirty="0" err="1" smtClean="0">
                <a:latin typeface="Courier New" pitchFamily="49" charset="0"/>
                <a:cs typeface="Courier New" pitchFamily="49" charset="0"/>
              </a:rPr>
              <a:t>MyModel</a:t>
            </a:r>
            <a:r>
              <a:rPr lang="en-US" sz="1000" b="1" dirty="0" smtClean="0">
                <a:latin typeface="Courier New" pitchFamily="49" charset="0"/>
                <a:cs typeface="Courier New" pitchFamily="49" charset="0"/>
              </a:rPr>
              <a:t>&gt;</a:t>
            </a:r>
          </a:p>
          <a:p>
            <a:r>
              <a:rPr lang="en-US" sz="1000" b="1" dirty="0" smtClean="0">
                <a:latin typeface="Courier New" pitchFamily="49" charset="0"/>
                <a:cs typeface="Courier New" pitchFamily="49" charset="0"/>
              </a:rPr>
              <a:t>{</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public </a:t>
            </a:r>
            <a:r>
              <a:rPr lang="en-US" sz="1000" b="1" dirty="0" err="1" smtClean="0">
                <a:latin typeface="Courier New" pitchFamily="49" charset="0"/>
                <a:cs typeface="Courier New" pitchFamily="49" charset="0"/>
              </a:rPr>
              <a:t>MyModelValidator</a:t>
            </a:r>
            <a:r>
              <a:rPr lang="en-US" sz="1000" b="1" dirty="0" smtClean="0">
                <a:latin typeface="Courier New" pitchFamily="49" charset="0"/>
                <a:cs typeface="Courier New" pitchFamily="49" charset="0"/>
              </a:rPr>
              <a:t>()</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AddRule</a:t>
            </a:r>
            <a:r>
              <a:rPr lang="en-US" sz="1000" b="1" dirty="0" smtClean="0">
                <a:latin typeface="Courier New" pitchFamily="49" charset="0"/>
                <a:cs typeface="Courier New" pitchFamily="49" charset="0"/>
              </a:rPr>
              <a:t>(</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Property(x =&gt; </a:t>
            </a:r>
            <a:r>
              <a:rPr lang="en-US" sz="1000" b="1" dirty="0" err="1" smtClean="0">
                <a:latin typeface="Courier New" pitchFamily="49" charset="0"/>
                <a:cs typeface="Courier New" pitchFamily="49" charset="0"/>
              </a:rPr>
              <a:t>x.Code</a:t>
            </a:r>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new </a:t>
            </a:r>
            <a:r>
              <a:rPr lang="en-US" sz="1000" b="1" dirty="0" err="1" smtClean="0">
                <a:latin typeface="Courier New" pitchFamily="49" charset="0"/>
                <a:cs typeface="Courier New" pitchFamily="49" charset="0"/>
              </a:rPr>
              <a:t>RequiredRule</a:t>
            </a:r>
            <a:r>
              <a:rPr lang="en-US" sz="1000" b="1" dirty="0" smtClean="0">
                <a:latin typeface="Courier New" pitchFamily="49" charset="0"/>
                <a:cs typeface="Courier New" pitchFamily="49" charset="0"/>
              </a:rPr>
              <a:t>(</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defErrorText</a:t>
            </a:r>
            <a:r>
              <a:rPr lang="en-US" sz="1000" b="1" dirty="0" smtClean="0">
                <a:latin typeface="Courier New" pitchFamily="49" charset="0"/>
                <a:cs typeface="Courier New" pitchFamily="49" charset="0"/>
              </a:rPr>
              <a:t>: "Code is required!",</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ruleApplingContext</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RuleApplingContext.OnSave</a:t>
            </a:r>
            <a:endParaRPr lang="en-US" sz="1000" b="1" dirty="0" smtClean="0">
              <a:latin typeface="Courier New" pitchFamily="49" charset="0"/>
              <a:cs typeface="Courier New" pitchFamily="49" charset="0"/>
            </a:endParaRP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a:t>
            </a:r>
          </a:p>
        </p:txBody>
      </p:sp>
      <p:sp>
        <p:nvSpPr>
          <p:cNvPr id="9" name="TextBox 8"/>
          <p:cNvSpPr txBox="1"/>
          <p:nvPr/>
        </p:nvSpPr>
        <p:spPr>
          <a:xfrm>
            <a:off x="487671" y="999530"/>
            <a:ext cx="4770129" cy="923330"/>
          </a:xfrm>
          <a:prstGeom prst="rect">
            <a:avLst/>
          </a:prstGeom>
          <a:noFill/>
        </p:spPr>
        <p:txBody>
          <a:bodyPr wrap="square" rtlCol="0">
            <a:spAutoFit/>
          </a:bodyPr>
          <a:lstStyle/>
          <a:p>
            <a:r>
              <a:rPr lang="en-US" dirty="0" smtClean="0">
                <a:solidFill>
                  <a:schemeClr val="tx2">
                    <a:lumMod val="60000"/>
                    <a:lumOff val="40000"/>
                  </a:schemeClr>
                </a:solidFill>
              </a:rPr>
              <a:t>1. Inherit your model from </a:t>
            </a:r>
            <a:r>
              <a:rPr lang="en-US" b="1" dirty="0" err="1" smtClean="0">
                <a:solidFill>
                  <a:schemeClr val="tx2">
                    <a:lumMod val="60000"/>
                    <a:lumOff val="40000"/>
                  </a:schemeClr>
                </a:solidFill>
              </a:rPr>
              <a:t>ValidateableModel</a:t>
            </a:r>
            <a:r>
              <a:rPr lang="en-US" dirty="0" smtClean="0">
                <a:solidFill>
                  <a:schemeClr val="tx2">
                    <a:lumMod val="60000"/>
                    <a:lumOff val="40000"/>
                  </a:schemeClr>
                </a:solidFill>
              </a:rPr>
              <a:t> class. Use </a:t>
            </a:r>
            <a:r>
              <a:rPr lang="en-US" b="1" dirty="0" err="1" smtClean="0">
                <a:solidFill>
                  <a:schemeClr val="tx2">
                    <a:lumMod val="60000"/>
                    <a:lumOff val="40000"/>
                  </a:schemeClr>
                </a:solidFill>
              </a:rPr>
              <a:t>OnChanged</a:t>
            </a:r>
            <a:r>
              <a:rPr lang="en-US" b="1" dirty="0" smtClean="0">
                <a:solidFill>
                  <a:schemeClr val="tx2">
                    <a:lumMod val="60000"/>
                    <a:lumOff val="40000"/>
                  </a:schemeClr>
                </a:solidFill>
              </a:rPr>
              <a:t>(..)</a:t>
            </a:r>
            <a:r>
              <a:rPr lang="en-US" dirty="0" smtClean="0">
                <a:solidFill>
                  <a:schemeClr val="tx2">
                    <a:lumMod val="60000"/>
                    <a:lumOff val="40000"/>
                  </a:schemeClr>
                </a:solidFill>
              </a:rPr>
              <a:t> method to notify if property value changed.</a:t>
            </a:r>
          </a:p>
        </p:txBody>
      </p:sp>
      <p:sp>
        <p:nvSpPr>
          <p:cNvPr id="10" name="TextBox 9"/>
          <p:cNvSpPr txBox="1"/>
          <p:nvPr/>
        </p:nvSpPr>
        <p:spPr>
          <a:xfrm>
            <a:off x="5181600" y="999530"/>
            <a:ext cx="3628083" cy="1754326"/>
          </a:xfrm>
          <a:prstGeom prst="rect">
            <a:avLst/>
          </a:prstGeom>
          <a:noFill/>
        </p:spPr>
        <p:txBody>
          <a:bodyPr wrap="square" rtlCol="0">
            <a:spAutoFit/>
          </a:bodyPr>
          <a:lstStyle/>
          <a:p>
            <a:r>
              <a:rPr lang="en-US" dirty="0" smtClean="0">
                <a:solidFill>
                  <a:schemeClr val="accent3">
                    <a:lumMod val="75000"/>
                  </a:schemeClr>
                </a:solidFill>
              </a:rPr>
              <a:t>2. Create validator’s class for your model. Name it &lt;model class name&gt;Validator. Inherit it from </a:t>
            </a:r>
            <a:r>
              <a:rPr lang="en-US" b="1" dirty="0" err="1" smtClean="0">
                <a:solidFill>
                  <a:schemeClr val="accent3">
                    <a:lumMod val="75000"/>
                  </a:schemeClr>
                </a:solidFill>
              </a:rPr>
              <a:t>BaseValidator</a:t>
            </a:r>
            <a:r>
              <a:rPr lang="en-US" b="1" dirty="0" smtClean="0">
                <a:solidFill>
                  <a:schemeClr val="accent3">
                    <a:lumMod val="75000"/>
                  </a:schemeClr>
                </a:solidFill>
              </a:rPr>
              <a:t>&lt;T&gt;</a:t>
            </a:r>
            <a:r>
              <a:rPr lang="en-US" dirty="0" smtClean="0">
                <a:solidFill>
                  <a:schemeClr val="accent3">
                    <a:lumMod val="75000"/>
                  </a:schemeClr>
                </a:solidFill>
              </a:rPr>
              <a:t> class. Add some rules in constructor.</a:t>
            </a:r>
          </a:p>
          <a:p>
            <a:endParaRPr lang="en-US" dirty="0"/>
          </a:p>
        </p:txBody>
      </p:sp>
      <p:sp>
        <p:nvSpPr>
          <p:cNvPr id="11" name="TextBox 10"/>
          <p:cNvSpPr txBox="1"/>
          <p:nvPr/>
        </p:nvSpPr>
        <p:spPr>
          <a:xfrm>
            <a:off x="2104740" y="5333999"/>
            <a:ext cx="6263253" cy="1169551"/>
          </a:xfrm>
          <a:prstGeom prst="rect">
            <a:avLst/>
          </a:prstGeom>
          <a:solidFill>
            <a:schemeClr val="accent6">
              <a:lumMod val="60000"/>
              <a:lumOff val="40000"/>
            </a:schemeClr>
          </a:solidFill>
          <a:ln>
            <a:solidFill>
              <a:schemeClr val="tx1"/>
            </a:solidFill>
          </a:ln>
        </p:spPr>
        <p:txBody>
          <a:bodyPr wrap="none" rtlCol="0">
            <a:spAutoFit/>
          </a:bodyPr>
          <a:lstStyle/>
          <a:p>
            <a:r>
              <a:rPr lang="en-US" sz="1000" b="1" dirty="0" smtClean="0">
                <a:latin typeface="Courier New" pitchFamily="49" charset="0"/>
                <a:cs typeface="Courier New" pitchFamily="49" charset="0"/>
              </a:rPr>
              <a:t>…</a:t>
            </a:r>
          </a:p>
          <a:p>
            <a:r>
              <a:rPr lang="en-US" sz="1000" b="1" dirty="0" err="1" smtClean="0">
                <a:latin typeface="Courier New" pitchFamily="49" charset="0"/>
                <a:cs typeface="Courier New" pitchFamily="49" charset="0"/>
              </a:rPr>
              <a:t>IValidateableModel</a:t>
            </a:r>
            <a:r>
              <a:rPr lang="en-US" sz="1000" b="1" dirty="0" smtClean="0">
                <a:latin typeface="Courier New" pitchFamily="49" charset="0"/>
                <a:cs typeface="Courier New" pitchFamily="49" charset="0"/>
              </a:rPr>
              <a:t> model = new </a:t>
            </a:r>
            <a:r>
              <a:rPr lang="en-US" sz="1000" b="1" dirty="0" err="1" smtClean="0">
                <a:latin typeface="Courier New" pitchFamily="49" charset="0"/>
                <a:cs typeface="Courier New" pitchFamily="49" charset="0"/>
              </a:rPr>
              <a:t>MyModel</a:t>
            </a:r>
            <a:r>
              <a:rPr lang="en-US" sz="1000" b="1" dirty="0" smtClean="0">
                <a:latin typeface="Courier New" pitchFamily="49" charset="0"/>
                <a:cs typeface="Courier New" pitchFamily="49" charset="0"/>
              </a:rPr>
              <a:t> { Code = “</a:t>
            </a:r>
            <a:r>
              <a:rPr lang="en-US" sz="1000" b="1" dirty="0" err="1" smtClean="0">
                <a:latin typeface="Courier New" pitchFamily="49" charset="0"/>
                <a:cs typeface="Courier New" pitchFamily="49" charset="0"/>
              </a:rPr>
              <a:t>testCode</a:t>
            </a:r>
            <a:r>
              <a:rPr lang="en-US" sz="1000" b="1" dirty="0" smtClean="0">
                <a:latin typeface="Courier New" pitchFamily="49" charset="0"/>
                <a:cs typeface="Courier New" pitchFamily="49" charset="0"/>
              </a:rPr>
              <a:t>” };</a:t>
            </a:r>
          </a:p>
          <a:p>
            <a:r>
              <a:rPr lang="en-US" sz="1000" b="1" dirty="0" err="1" smtClean="0">
                <a:latin typeface="Courier New" pitchFamily="49" charset="0"/>
                <a:cs typeface="Courier New" pitchFamily="49" charset="0"/>
              </a:rPr>
              <a:t>Ivalidator</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myModelValidator</a:t>
            </a:r>
            <a:r>
              <a:rPr lang="en-US" sz="1000" b="1" dirty="0" smtClean="0">
                <a:latin typeface="Courier New" pitchFamily="49" charset="0"/>
                <a:cs typeface="Courier New" pitchFamily="49" charset="0"/>
              </a:rPr>
              <a:t> = new </a:t>
            </a:r>
            <a:r>
              <a:rPr lang="en-US" sz="1000" b="1" dirty="0" err="1" smtClean="0">
                <a:latin typeface="Courier New" pitchFamily="49" charset="0"/>
                <a:cs typeface="Courier New" pitchFamily="49" charset="0"/>
              </a:rPr>
              <a:t>MyModelValidator</a:t>
            </a:r>
            <a:r>
              <a:rPr lang="en-US" sz="1000" b="1" dirty="0" smtClean="0">
                <a:latin typeface="Courier New" pitchFamily="49" charset="0"/>
                <a:cs typeface="Courier New" pitchFamily="49" charset="0"/>
              </a:rPr>
              <a:t>();</a:t>
            </a:r>
          </a:p>
          <a:p>
            <a:r>
              <a:rPr lang="en-US" sz="1000" b="1" dirty="0" err="1" smtClean="0">
                <a:latin typeface="Courier New" pitchFamily="49" charset="0"/>
                <a:cs typeface="Courier New" pitchFamily="49" charset="0"/>
              </a:rPr>
              <a:t>IValidationProvider</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vp</a:t>
            </a:r>
            <a:r>
              <a:rPr lang="en-US" sz="1000" b="1" dirty="0" smtClean="0">
                <a:latin typeface="Courier New" pitchFamily="49" charset="0"/>
                <a:cs typeface="Courier New" pitchFamily="49" charset="0"/>
              </a:rPr>
              <a:t> = new </a:t>
            </a:r>
            <a:r>
              <a:rPr lang="en-US" sz="1000" b="1" dirty="0" err="1" smtClean="0">
                <a:latin typeface="Courier New" pitchFamily="49" charset="0"/>
                <a:cs typeface="Courier New" pitchFamily="49" charset="0"/>
              </a:rPr>
              <a:t>ValidationProvider</a:t>
            </a:r>
            <a:r>
              <a:rPr lang="en-US" sz="1000" b="1" dirty="0" smtClean="0">
                <a:latin typeface="Courier New" pitchFamily="49" charset="0"/>
                <a:cs typeface="Courier New" pitchFamily="49" charset="0"/>
              </a:rPr>
              <a:t>();</a:t>
            </a:r>
          </a:p>
          <a:p>
            <a:r>
              <a:rPr lang="en-US" sz="1000" b="1" dirty="0" err="1" smtClean="0">
                <a:latin typeface="Courier New" pitchFamily="49" charset="0"/>
                <a:cs typeface="Courier New" pitchFamily="49" charset="0"/>
              </a:rPr>
              <a:t>vp.RegisterValidator</a:t>
            </a:r>
            <a:r>
              <a:rPr lang="en-US" sz="1000" b="1" dirty="0" smtClean="0">
                <a:latin typeface="Courier New" pitchFamily="49" charset="0"/>
                <a:cs typeface="Courier New" pitchFamily="49" charset="0"/>
              </a:rPr>
              <a:t>&lt;</a:t>
            </a:r>
            <a:r>
              <a:rPr lang="en-US" sz="1000" b="1" dirty="0" err="1" smtClean="0">
                <a:latin typeface="Courier New" pitchFamily="49" charset="0"/>
                <a:cs typeface="Courier New" pitchFamily="49" charset="0"/>
              </a:rPr>
              <a:t>MyModel</a:t>
            </a:r>
            <a:r>
              <a:rPr lang="en-US" sz="1000" b="1" dirty="0" smtClean="0">
                <a:latin typeface="Courier New" pitchFamily="49" charset="0"/>
                <a:cs typeface="Courier New" pitchFamily="49" charset="0"/>
              </a:rPr>
              <a:t>&gt;(</a:t>
            </a:r>
            <a:r>
              <a:rPr lang="en-US" sz="1000" b="1" dirty="0" err="1" smtClean="0">
                <a:latin typeface="Courier New" pitchFamily="49" charset="0"/>
                <a:cs typeface="Courier New" pitchFamily="49" charset="0"/>
              </a:rPr>
              <a:t>myModelValidator</a:t>
            </a:r>
            <a:r>
              <a:rPr lang="en-US" sz="1000" b="1" dirty="0" smtClean="0">
                <a:latin typeface="Courier New" pitchFamily="49" charset="0"/>
                <a:cs typeface="Courier New" pitchFamily="49" charset="0"/>
              </a:rPr>
              <a:t>);</a:t>
            </a:r>
          </a:p>
          <a:p>
            <a:r>
              <a:rPr lang="en-US" sz="1000" b="1" dirty="0" err="1" smtClean="0">
                <a:latin typeface="Courier New" pitchFamily="49" charset="0"/>
                <a:cs typeface="Courier New" pitchFamily="49" charset="0"/>
              </a:rPr>
              <a:t>bool</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isValid</a:t>
            </a:r>
            <a:r>
              <a:rPr lang="en-US" sz="1000" b="1" dirty="0" smtClean="0">
                <a:latin typeface="Courier New" pitchFamily="49" charset="0"/>
                <a:cs typeface="Courier New" pitchFamily="49" charset="0"/>
              </a:rPr>
              <a:t> = </a:t>
            </a:r>
            <a:r>
              <a:rPr lang="en-US" sz="1000" b="1" dirty="0" err="1" smtClean="0">
                <a:latin typeface="Courier New" pitchFamily="49" charset="0"/>
                <a:cs typeface="Courier New" pitchFamily="49" charset="0"/>
              </a:rPr>
              <a:t>vp.ValidateModel</a:t>
            </a:r>
            <a:r>
              <a:rPr lang="en-US" sz="1000" b="1" dirty="0" smtClean="0">
                <a:latin typeface="Courier New" pitchFamily="49" charset="0"/>
                <a:cs typeface="Courier New" pitchFamily="49" charset="0"/>
              </a:rPr>
              <a:t>(model, </a:t>
            </a:r>
            <a:r>
              <a:rPr lang="en-US" sz="1000" b="1" dirty="0" err="1" smtClean="0">
                <a:latin typeface="Courier New" pitchFamily="49" charset="0"/>
                <a:cs typeface="Courier New" pitchFamily="49" charset="0"/>
              </a:rPr>
              <a:t>ctx</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RuleApplingContext.OnSave</a:t>
            </a:r>
            <a:r>
              <a:rPr lang="en-US" sz="1000" b="1" dirty="0" smtClean="0">
                <a:latin typeface="Courier New" pitchFamily="49" charset="0"/>
                <a:cs typeface="Courier New" pitchFamily="49" charset="0"/>
              </a:rPr>
              <a:t>).</a:t>
            </a:r>
            <a:r>
              <a:rPr lang="en-US" sz="1000" b="1" dirty="0" err="1" smtClean="0">
                <a:latin typeface="Courier New" pitchFamily="49" charset="0"/>
                <a:cs typeface="Courier New" pitchFamily="49" charset="0"/>
              </a:rPr>
              <a:t>IsValid</a:t>
            </a:r>
            <a:r>
              <a:rPr lang="en-US" sz="1000" b="1" dirty="0" smtClean="0">
                <a:latin typeface="Courier New" pitchFamily="49" charset="0"/>
                <a:cs typeface="Courier New" pitchFamily="49" charset="0"/>
              </a:rPr>
              <a:t>;</a:t>
            </a:r>
          </a:p>
          <a:p>
            <a:r>
              <a:rPr lang="en-US" sz="1000" b="1" dirty="0" smtClean="0">
                <a:latin typeface="Courier New" pitchFamily="49" charset="0"/>
                <a:cs typeface="Courier New" pitchFamily="49" charset="0"/>
              </a:rPr>
              <a:t>…</a:t>
            </a:r>
            <a:endParaRPr lang="en-US" sz="1000" b="1" dirty="0">
              <a:latin typeface="Courier New" pitchFamily="49" charset="0"/>
              <a:cs typeface="Courier New" pitchFamily="49" charset="0"/>
            </a:endParaRPr>
          </a:p>
        </p:txBody>
      </p:sp>
    </p:spTree>
    <p:extLst>
      <p:ext uri="{BB962C8B-B14F-4D97-AF65-F5344CB8AC3E}">
        <p14:creationId xmlns:p14="http://schemas.microsoft.com/office/powerpoint/2010/main" val="2663045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91192" y="76200"/>
            <a:ext cx="6211316"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Showing errors on UI</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489848" y="979181"/>
            <a:ext cx="8547404" cy="369332"/>
          </a:xfrm>
          <a:prstGeom prst="rect">
            <a:avLst/>
          </a:prstGeom>
          <a:noFill/>
        </p:spPr>
        <p:txBody>
          <a:bodyPr wrap="none" rtlCol="0">
            <a:spAutoFit/>
          </a:bodyPr>
          <a:lstStyle/>
          <a:p>
            <a:r>
              <a:rPr lang="en-US" b="1" dirty="0" smtClean="0">
                <a:solidFill>
                  <a:schemeClr val="accent6">
                    <a:lumMod val="50000"/>
                  </a:schemeClr>
                </a:solidFill>
              </a:rPr>
              <a:t>To display validation errors (warnings, </a:t>
            </a:r>
            <a:r>
              <a:rPr lang="en-US" b="1" dirty="0" err="1" smtClean="0">
                <a:solidFill>
                  <a:schemeClr val="accent6">
                    <a:lumMod val="50000"/>
                  </a:schemeClr>
                </a:solidFill>
              </a:rPr>
              <a:t>infos</a:t>
            </a:r>
            <a:r>
              <a:rPr lang="en-US" b="1" dirty="0" smtClean="0">
                <a:solidFill>
                  <a:schemeClr val="accent6">
                    <a:lumMod val="50000"/>
                  </a:schemeClr>
                </a:solidFill>
              </a:rPr>
              <a:t>) on UI you need to perform next easy steps:</a:t>
            </a:r>
            <a:endParaRPr lang="en-US" b="1" dirty="0">
              <a:solidFill>
                <a:schemeClr val="accent6">
                  <a:lumMod val="50000"/>
                </a:schemeClr>
              </a:solidFill>
            </a:endParaRPr>
          </a:p>
        </p:txBody>
      </p:sp>
      <p:sp>
        <p:nvSpPr>
          <p:cNvPr id="6" name="TextBox 5"/>
          <p:cNvSpPr txBox="1"/>
          <p:nvPr/>
        </p:nvSpPr>
        <p:spPr>
          <a:xfrm>
            <a:off x="246311" y="1724054"/>
            <a:ext cx="3335089" cy="584775"/>
          </a:xfrm>
          <a:prstGeom prst="rect">
            <a:avLst/>
          </a:prstGeom>
          <a:noFill/>
        </p:spPr>
        <p:txBody>
          <a:bodyPr wrap="square" rtlCol="0">
            <a:spAutoFit/>
          </a:bodyPr>
          <a:lstStyle/>
          <a:p>
            <a:r>
              <a:rPr lang="en-US" sz="1600" dirty="0" smtClean="0"/>
              <a:t>1. Your view class should implement </a:t>
            </a:r>
            <a:r>
              <a:rPr lang="en-US" sz="1600" b="1" dirty="0" err="1" smtClean="0"/>
              <a:t>IBindableView</a:t>
            </a:r>
            <a:r>
              <a:rPr lang="en-US" sz="1600" b="1" dirty="0" smtClean="0"/>
              <a:t> </a:t>
            </a:r>
            <a:r>
              <a:rPr lang="en-US" sz="1600" dirty="0" smtClean="0"/>
              <a:t>interface.</a:t>
            </a:r>
          </a:p>
        </p:txBody>
      </p:sp>
      <p:sp>
        <p:nvSpPr>
          <p:cNvPr id="7" name="TextBox 6"/>
          <p:cNvSpPr txBox="1"/>
          <p:nvPr/>
        </p:nvSpPr>
        <p:spPr>
          <a:xfrm>
            <a:off x="6122254" y="2531853"/>
            <a:ext cx="2559942" cy="1200329"/>
          </a:xfrm>
          <a:prstGeom prst="rect">
            <a:avLst/>
          </a:prstGeom>
          <a:noFill/>
        </p:spPr>
        <p:txBody>
          <a:bodyPr wrap="square" rtlCol="0">
            <a:spAutoFit/>
          </a:bodyPr>
          <a:lstStyle/>
          <a:p>
            <a:r>
              <a:rPr lang="en-US" dirty="0" smtClean="0"/>
              <a:t>2. </a:t>
            </a:r>
            <a:r>
              <a:rPr lang="en-US" dirty="0" err="1" smtClean="0"/>
              <a:t>BindingSource</a:t>
            </a:r>
            <a:r>
              <a:rPr lang="en-US" dirty="0" smtClean="0"/>
              <a:t> should be added on view with your model as data source.</a:t>
            </a:r>
            <a:endParaRPr lang="en-US" sz="1000" b="1" dirty="0">
              <a:latin typeface="Courier New" pitchFamily="49" charset="0"/>
              <a:cs typeface="Courier New" pitchFamily="49" charset="0"/>
            </a:endParaRPr>
          </a:p>
        </p:txBody>
      </p:sp>
      <p:sp>
        <p:nvSpPr>
          <p:cNvPr id="8" name="TextBox 7"/>
          <p:cNvSpPr txBox="1"/>
          <p:nvPr/>
        </p:nvSpPr>
        <p:spPr>
          <a:xfrm>
            <a:off x="246310" y="3634548"/>
            <a:ext cx="2871669" cy="1200329"/>
          </a:xfrm>
          <a:prstGeom prst="rect">
            <a:avLst/>
          </a:prstGeom>
          <a:noFill/>
        </p:spPr>
        <p:txBody>
          <a:bodyPr wrap="square" rtlCol="0">
            <a:spAutoFit/>
          </a:bodyPr>
          <a:lstStyle/>
          <a:p>
            <a:r>
              <a:rPr lang="en-US" dirty="0" smtClean="0"/>
              <a:t>3. All controls should be bound on </a:t>
            </a:r>
            <a:r>
              <a:rPr lang="en-US" dirty="0" err="1" smtClean="0"/>
              <a:t>bindingSource</a:t>
            </a:r>
            <a:r>
              <a:rPr lang="en-US" dirty="0" smtClean="0"/>
              <a:t> with appropriate model’s properties.</a:t>
            </a:r>
          </a:p>
        </p:txBody>
      </p:sp>
      <p:sp>
        <p:nvSpPr>
          <p:cNvPr id="9" name="TextBox 8"/>
          <p:cNvSpPr txBox="1"/>
          <p:nvPr/>
        </p:nvSpPr>
        <p:spPr>
          <a:xfrm>
            <a:off x="5375688" y="5562600"/>
            <a:ext cx="3006312" cy="646331"/>
          </a:xfrm>
          <a:prstGeom prst="rect">
            <a:avLst/>
          </a:prstGeom>
          <a:noFill/>
        </p:spPr>
        <p:txBody>
          <a:bodyPr wrap="square" rtlCol="0">
            <a:spAutoFit/>
          </a:bodyPr>
          <a:lstStyle/>
          <a:p>
            <a:r>
              <a:rPr lang="en-US" dirty="0" smtClean="0"/>
              <a:t>4. </a:t>
            </a:r>
            <a:r>
              <a:rPr lang="en-US" dirty="0" err="1" smtClean="0"/>
              <a:t>Init</a:t>
            </a:r>
            <a:r>
              <a:rPr lang="en-US" dirty="0" smtClean="0"/>
              <a:t> </a:t>
            </a:r>
            <a:r>
              <a:rPr lang="en-US" dirty="0" err="1" smtClean="0"/>
              <a:t>ValidationProvider</a:t>
            </a:r>
            <a:r>
              <a:rPr lang="en-US" dirty="0"/>
              <a:t> </a:t>
            </a:r>
            <a:r>
              <a:rPr lang="en-US" dirty="0" smtClean="0"/>
              <a:t>to work with the view.</a:t>
            </a:r>
          </a:p>
        </p:txBody>
      </p:sp>
      <p:sp>
        <p:nvSpPr>
          <p:cNvPr id="10" name="TextBox 9"/>
          <p:cNvSpPr txBox="1"/>
          <p:nvPr/>
        </p:nvSpPr>
        <p:spPr>
          <a:xfrm>
            <a:off x="5181600" y="1508611"/>
            <a:ext cx="3339376" cy="1015663"/>
          </a:xfrm>
          <a:prstGeom prst="rect">
            <a:avLst/>
          </a:prstGeom>
          <a:solidFill>
            <a:schemeClr val="accent3">
              <a:lumMod val="20000"/>
              <a:lumOff val="80000"/>
            </a:schemeClr>
          </a:solidFill>
          <a:ln>
            <a:solidFill>
              <a:schemeClr val="tx1"/>
            </a:solidFill>
          </a:ln>
        </p:spPr>
        <p:txBody>
          <a:bodyPr wrap="none" rtlCol="0">
            <a:spAutoFit/>
          </a:bodyPr>
          <a:lstStyle/>
          <a:p>
            <a:r>
              <a:rPr lang="en-US" sz="1000" b="1" dirty="0" smtClean="0">
                <a:latin typeface="Courier New" pitchFamily="49" charset="0"/>
                <a:cs typeface="Courier New" pitchFamily="49" charset="0"/>
              </a:rPr>
              <a:t>public class </a:t>
            </a:r>
            <a:r>
              <a:rPr lang="en-US" sz="1000" b="1" dirty="0" err="1" smtClean="0">
                <a:latin typeface="Courier New" pitchFamily="49" charset="0"/>
                <a:cs typeface="Courier New" pitchFamily="49" charset="0"/>
              </a:rPr>
              <a:t>MyView</a:t>
            </a:r>
            <a:r>
              <a:rPr lang="en-US" sz="1000" b="1" dirty="0" smtClean="0">
                <a:latin typeface="Courier New" pitchFamily="49" charset="0"/>
                <a:cs typeface="Courier New" pitchFamily="49" charset="0"/>
              </a:rPr>
              <a:t> : Form, </a:t>
            </a:r>
            <a:r>
              <a:rPr lang="en-US" sz="1000" b="1" dirty="0" err="1" smtClean="0">
                <a:latin typeface="Courier New" pitchFamily="49" charset="0"/>
                <a:cs typeface="Courier New" pitchFamily="49" charset="0"/>
              </a:rPr>
              <a:t>IBindableView</a:t>
            </a:r>
            <a:endParaRPr lang="en-US" sz="1000" b="1" dirty="0" smtClean="0">
              <a:latin typeface="Courier New" pitchFamily="49" charset="0"/>
              <a:cs typeface="Courier New" pitchFamily="49" charset="0"/>
            </a:endParaRPr>
          </a:p>
          <a:p>
            <a:r>
              <a:rPr lang="en-US" sz="1000" b="1" dirty="0" smtClean="0">
                <a:latin typeface="Courier New" pitchFamily="49" charset="0"/>
                <a:cs typeface="Courier New" pitchFamily="49" charset="0"/>
              </a:rPr>
              <a:t>{</a:t>
            </a:r>
          </a:p>
          <a:p>
            <a:r>
              <a:rPr lang="en-US" sz="1000" b="1" dirty="0" smtClean="0">
                <a:latin typeface="Courier New" pitchFamily="49" charset="0"/>
                <a:cs typeface="Courier New" pitchFamily="49" charset="0"/>
              </a:rPr>
              <a:t>   public </a:t>
            </a:r>
            <a:r>
              <a:rPr lang="en-US" sz="1000" b="1" dirty="0" err="1" smtClean="0">
                <a:latin typeface="Courier New" pitchFamily="49" charset="0"/>
                <a:cs typeface="Courier New" pitchFamily="49" charset="0"/>
              </a:rPr>
              <a:t>BindingSource</a:t>
            </a:r>
            <a:r>
              <a:rPr lang="en-US" sz="1000" b="1" dirty="0" smtClean="0">
                <a:latin typeface="Courier New" pitchFamily="49" charset="0"/>
                <a:cs typeface="Courier New" pitchFamily="49" charset="0"/>
              </a:rPr>
              <a:t> Source </a:t>
            </a:r>
          </a:p>
          <a:p>
            <a:r>
              <a:rPr lang="en-US" sz="1000" b="1" dirty="0" smtClean="0">
                <a:latin typeface="Courier New" pitchFamily="49" charset="0"/>
                <a:cs typeface="Courier New" pitchFamily="49" charset="0"/>
              </a:rPr>
              <a:t>   {</a:t>
            </a:r>
          </a:p>
          <a:p>
            <a:r>
              <a:rPr lang="en-US" sz="1000" b="1" dirty="0" smtClean="0">
                <a:latin typeface="Courier New" pitchFamily="49" charset="0"/>
                <a:cs typeface="Courier New" pitchFamily="49" charset="0"/>
              </a:rPr>
              <a:t>      get {return </a:t>
            </a:r>
            <a:r>
              <a:rPr lang="en-US" sz="1000" b="1" dirty="0" err="1" smtClean="0">
                <a:latin typeface="Courier New" pitchFamily="49" charset="0"/>
                <a:cs typeface="Courier New" pitchFamily="49" charset="0"/>
              </a:rPr>
              <a:t>myModelBS</a:t>
            </a:r>
            <a:r>
              <a:rPr lang="en-US" sz="1000" b="1" dirty="0" smtClean="0">
                <a:latin typeface="Courier New" pitchFamily="49" charset="0"/>
                <a:cs typeface="Courier New" pitchFamily="49" charset="0"/>
              </a:rPr>
              <a:t>;}</a:t>
            </a:r>
          </a:p>
          <a:p>
            <a:r>
              <a:rPr lang="en-US" sz="1000" b="1" dirty="0" smtClean="0">
                <a:latin typeface="Courier New" pitchFamily="49" charset="0"/>
                <a:cs typeface="Courier New" pitchFamily="49" charset="0"/>
              </a:rPr>
              <a:t>   }</a:t>
            </a:r>
          </a:p>
        </p:txBody>
      </p:sp>
      <p:sp>
        <p:nvSpPr>
          <p:cNvPr id="11" name="TextBox 10"/>
          <p:cNvSpPr txBox="1"/>
          <p:nvPr/>
        </p:nvSpPr>
        <p:spPr>
          <a:xfrm>
            <a:off x="246311" y="2788022"/>
            <a:ext cx="4199292" cy="400110"/>
          </a:xfrm>
          <a:prstGeom prst="rect">
            <a:avLst/>
          </a:prstGeom>
          <a:solidFill>
            <a:schemeClr val="accent3">
              <a:lumMod val="20000"/>
              <a:lumOff val="80000"/>
            </a:schemeClr>
          </a:solidFill>
          <a:ln>
            <a:solidFill>
              <a:schemeClr val="tx1"/>
            </a:solidFill>
          </a:ln>
        </p:spPr>
        <p:txBody>
          <a:bodyPr wrap="square" rtlCol="0">
            <a:spAutoFit/>
          </a:bodyPr>
          <a:lstStyle/>
          <a:p>
            <a:r>
              <a:rPr lang="en-US" sz="1000" b="1" dirty="0" err="1" smtClean="0">
                <a:latin typeface="Courier New" pitchFamily="49" charset="0"/>
                <a:cs typeface="Courier New" pitchFamily="49" charset="0"/>
              </a:rPr>
              <a:t>this.myModelBS</a:t>
            </a:r>
            <a:r>
              <a:rPr lang="en-US" sz="1000" b="1" dirty="0" smtClean="0">
                <a:latin typeface="Courier New" pitchFamily="49" charset="0"/>
                <a:cs typeface="Courier New" pitchFamily="49" charset="0"/>
              </a:rPr>
              <a:t> = new </a:t>
            </a:r>
            <a:r>
              <a:rPr lang="en-US" sz="1000" b="1" dirty="0" err="1" smtClean="0">
                <a:latin typeface="Courier New" pitchFamily="49" charset="0"/>
                <a:cs typeface="Courier New" pitchFamily="49" charset="0"/>
              </a:rPr>
              <a:t>BindingSource</a:t>
            </a:r>
            <a:r>
              <a:rPr lang="en-US" sz="1000" b="1" dirty="0" smtClean="0">
                <a:latin typeface="Courier New" pitchFamily="49" charset="0"/>
                <a:cs typeface="Courier New" pitchFamily="49" charset="0"/>
              </a:rPr>
              <a:t>(</a:t>
            </a:r>
            <a:r>
              <a:rPr lang="en-US" sz="1000" b="1" dirty="0" err="1" smtClean="0">
                <a:latin typeface="Courier New" pitchFamily="49" charset="0"/>
                <a:cs typeface="Courier New" pitchFamily="49" charset="0"/>
              </a:rPr>
              <a:t>this.components</a:t>
            </a:r>
            <a:r>
              <a:rPr lang="en-US" sz="1000" b="1" dirty="0" smtClean="0">
                <a:latin typeface="Courier New" pitchFamily="49" charset="0"/>
                <a:cs typeface="Courier New" pitchFamily="49" charset="0"/>
              </a:rPr>
              <a:t>);</a:t>
            </a:r>
          </a:p>
          <a:p>
            <a:r>
              <a:rPr lang="en-US" sz="1000" b="1" dirty="0" err="1" smtClean="0">
                <a:latin typeface="Courier New" pitchFamily="49" charset="0"/>
                <a:cs typeface="Courier New" pitchFamily="49" charset="0"/>
              </a:rPr>
              <a:t>this.myModelBS.DataSource</a:t>
            </a:r>
            <a:r>
              <a:rPr lang="en-US" sz="1000" b="1" dirty="0" smtClean="0">
                <a:latin typeface="Courier New" pitchFamily="49" charset="0"/>
                <a:cs typeface="Courier New" pitchFamily="49" charset="0"/>
              </a:rPr>
              <a:t> = </a:t>
            </a:r>
            <a:r>
              <a:rPr lang="en-US" sz="1000" b="1" dirty="0" err="1" smtClean="0">
                <a:latin typeface="Courier New" pitchFamily="49" charset="0"/>
                <a:cs typeface="Courier New" pitchFamily="49" charset="0"/>
              </a:rPr>
              <a:t>typeof</a:t>
            </a:r>
            <a:r>
              <a:rPr lang="en-US" sz="1000" b="1" dirty="0" smtClean="0">
                <a:latin typeface="Courier New" pitchFamily="49" charset="0"/>
                <a:cs typeface="Courier New" pitchFamily="49" charset="0"/>
              </a:rPr>
              <a:t>(</a:t>
            </a:r>
            <a:r>
              <a:rPr lang="en-US" sz="1000" b="1" dirty="0" err="1" smtClean="0">
                <a:latin typeface="Courier New" pitchFamily="49" charset="0"/>
                <a:cs typeface="Courier New" pitchFamily="49" charset="0"/>
              </a:rPr>
              <a:t>MyModel</a:t>
            </a:r>
            <a:r>
              <a:rPr lang="en-US" sz="1000" b="1" dirty="0" smtClean="0">
                <a:latin typeface="Courier New" pitchFamily="49" charset="0"/>
                <a:cs typeface="Courier New" pitchFamily="49" charset="0"/>
              </a:rPr>
              <a:t>);</a:t>
            </a:r>
          </a:p>
        </p:txBody>
      </p:sp>
      <p:sp>
        <p:nvSpPr>
          <p:cNvPr id="12" name="TextBox 11"/>
          <p:cNvSpPr txBox="1"/>
          <p:nvPr/>
        </p:nvSpPr>
        <p:spPr>
          <a:xfrm>
            <a:off x="5181600" y="3804850"/>
            <a:ext cx="2971799" cy="1477328"/>
          </a:xfrm>
          <a:prstGeom prst="rect">
            <a:avLst/>
          </a:prstGeom>
          <a:solidFill>
            <a:schemeClr val="accent3">
              <a:lumMod val="20000"/>
              <a:lumOff val="80000"/>
            </a:schemeClr>
          </a:solidFill>
          <a:ln>
            <a:solidFill>
              <a:schemeClr val="tx1"/>
            </a:solidFill>
          </a:ln>
        </p:spPr>
        <p:txBody>
          <a:bodyPr wrap="square" rtlCol="0">
            <a:spAutoFit/>
          </a:bodyPr>
          <a:lstStyle/>
          <a:p>
            <a:r>
              <a:rPr lang="en-US" sz="1000" b="1" dirty="0" err="1" smtClean="0">
                <a:latin typeface="Courier New" pitchFamily="49" charset="0"/>
                <a:cs typeface="Courier New" pitchFamily="49" charset="0"/>
              </a:rPr>
              <a:t>this.txtCode.DataBindings.Add</a:t>
            </a:r>
            <a:r>
              <a:rPr lang="en-US" sz="1000" b="1" dirty="0" smtClean="0">
                <a:latin typeface="Courier New" pitchFamily="49" charset="0"/>
                <a:cs typeface="Courier New" pitchFamily="49" charset="0"/>
              </a:rPr>
              <a:t>(</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new Binding(</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EditValue</a:t>
            </a:r>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this.myModelBS</a:t>
            </a:r>
            <a:r>
              <a:rPr lang="en-US" sz="1000" b="1" dirty="0" smtClean="0">
                <a:latin typeface="Courier New" pitchFamily="49" charset="0"/>
                <a:cs typeface="Courier New" pitchFamily="49" charset="0"/>
              </a:rPr>
              <a:t>,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"Code",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true, </a:t>
            </a:r>
          </a:p>
          <a:p>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OnPropertyChanged</a:t>
            </a:r>
            <a:endParaRPr lang="en-US" sz="1000" b="1" dirty="0" smtClean="0">
              <a:latin typeface="Courier New" pitchFamily="49" charset="0"/>
              <a:cs typeface="Courier New" pitchFamily="49" charset="0"/>
            </a:endParaRP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p>
          <a:p>
            <a:r>
              <a:rPr lang="en-US" sz="1000" b="1" dirty="0" smtClean="0">
                <a:latin typeface="Courier New" pitchFamily="49" charset="0"/>
                <a:cs typeface="Courier New" pitchFamily="49" charset="0"/>
              </a:rPr>
              <a:t>);</a:t>
            </a:r>
          </a:p>
        </p:txBody>
      </p:sp>
      <p:sp>
        <p:nvSpPr>
          <p:cNvPr id="13" name="TextBox 12"/>
          <p:cNvSpPr txBox="1"/>
          <p:nvPr/>
        </p:nvSpPr>
        <p:spPr>
          <a:xfrm>
            <a:off x="246311" y="5057001"/>
            <a:ext cx="4262705" cy="1477328"/>
          </a:xfrm>
          <a:prstGeom prst="rect">
            <a:avLst/>
          </a:prstGeom>
          <a:solidFill>
            <a:schemeClr val="accent3">
              <a:lumMod val="20000"/>
              <a:lumOff val="80000"/>
            </a:schemeClr>
          </a:solidFill>
          <a:ln>
            <a:solidFill>
              <a:schemeClr val="tx1"/>
            </a:solidFill>
          </a:ln>
        </p:spPr>
        <p:txBody>
          <a:bodyPr wrap="none" rtlCol="0">
            <a:spAutoFit/>
          </a:bodyPr>
          <a:lstStyle/>
          <a:p>
            <a:r>
              <a:rPr lang="en-US" sz="1000" b="1" dirty="0" err="1" smtClean="0">
                <a:latin typeface="Courier New" pitchFamily="49" charset="0"/>
                <a:cs typeface="Courier New" pitchFamily="49" charset="0"/>
              </a:rPr>
              <a:t>IValidateableModel</a:t>
            </a:r>
            <a:r>
              <a:rPr lang="en-US" sz="1000" b="1" dirty="0" smtClean="0">
                <a:latin typeface="Courier New" pitchFamily="49" charset="0"/>
                <a:cs typeface="Courier New" pitchFamily="49" charset="0"/>
              </a:rPr>
              <a:t> model = new </a:t>
            </a:r>
            <a:r>
              <a:rPr lang="en-US" sz="1000" b="1" dirty="0" err="1" smtClean="0">
                <a:latin typeface="Courier New" pitchFamily="49" charset="0"/>
                <a:cs typeface="Courier New" pitchFamily="49" charset="0"/>
              </a:rPr>
              <a:t>MyModel</a:t>
            </a:r>
            <a:r>
              <a:rPr lang="en-US" sz="1000" b="1" dirty="0" smtClean="0">
                <a:latin typeface="Courier New" pitchFamily="49" charset="0"/>
                <a:cs typeface="Courier New" pitchFamily="49" charset="0"/>
              </a:rPr>
              <a:t> { Code = “” };</a:t>
            </a:r>
          </a:p>
          <a:p>
            <a:r>
              <a:rPr lang="en-US" sz="1000" b="1" dirty="0" err="1" smtClean="0">
                <a:latin typeface="Courier New" pitchFamily="49" charset="0"/>
                <a:cs typeface="Courier New" pitchFamily="49" charset="0"/>
              </a:rPr>
              <a:t>Ivalidator</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myModelValidator</a:t>
            </a:r>
            <a:r>
              <a:rPr lang="en-US" sz="1000" b="1" dirty="0" smtClean="0">
                <a:latin typeface="Courier New" pitchFamily="49" charset="0"/>
                <a:cs typeface="Courier New" pitchFamily="49" charset="0"/>
              </a:rPr>
              <a:t> = new </a:t>
            </a:r>
            <a:r>
              <a:rPr lang="en-US" sz="1000" b="1" dirty="0" err="1" smtClean="0">
                <a:latin typeface="Courier New" pitchFamily="49" charset="0"/>
                <a:cs typeface="Courier New" pitchFamily="49" charset="0"/>
              </a:rPr>
              <a:t>MyModelValidator</a:t>
            </a:r>
            <a:r>
              <a:rPr lang="en-US" sz="1000" b="1" dirty="0" smtClean="0">
                <a:latin typeface="Courier New" pitchFamily="49" charset="0"/>
                <a:cs typeface="Courier New" pitchFamily="49" charset="0"/>
              </a:rPr>
              <a:t>();</a:t>
            </a:r>
          </a:p>
          <a:p>
            <a:r>
              <a:rPr lang="en-US" sz="1000" b="1" dirty="0" err="1" smtClean="0">
                <a:latin typeface="Courier New" pitchFamily="49" charset="0"/>
                <a:cs typeface="Courier New" pitchFamily="49" charset="0"/>
              </a:rPr>
              <a:t>IValidationProvider</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vp</a:t>
            </a:r>
            <a:r>
              <a:rPr lang="en-US" sz="1000" b="1" dirty="0" smtClean="0">
                <a:latin typeface="Courier New" pitchFamily="49" charset="0"/>
                <a:cs typeface="Courier New" pitchFamily="49" charset="0"/>
              </a:rPr>
              <a:t> = new </a:t>
            </a:r>
            <a:r>
              <a:rPr lang="en-US" sz="1000" b="1" dirty="0" err="1" smtClean="0">
                <a:latin typeface="Courier New" pitchFamily="49" charset="0"/>
                <a:cs typeface="Courier New" pitchFamily="49" charset="0"/>
              </a:rPr>
              <a:t>ValidationProvider</a:t>
            </a:r>
            <a:r>
              <a:rPr lang="en-US" sz="1000" b="1" dirty="0" smtClean="0">
                <a:latin typeface="Courier New" pitchFamily="49" charset="0"/>
                <a:cs typeface="Courier New" pitchFamily="49" charset="0"/>
              </a:rPr>
              <a:t>();</a:t>
            </a:r>
          </a:p>
          <a:p>
            <a:r>
              <a:rPr lang="en-US" sz="1000" b="1" dirty="0" err="1" smtClean="0">
                <a:latin typeface="Courier New" pitchFamily="49" charset="0"/>
                <a:cs typeface="Courier New" pitchFamily="49" charset="0"/>
              </a:rPr>
              <a:t>vp.RegisterValidator</a:t>
            </a:r>
            <a:r>
              <a:rPr lang="en-US" sz="1000" b="1" dirty="0" smtClean="0">
                <a:latin typeface="Courier New" pitchFamily="49" charset="0"/>
                <a:cs typeface="Courier New" pitchFamily="49" charset="0"/>
              </a:rPr>
              <a:t>&lt;</a:t>
            </a:r>
            <a:r>
              <a:rPr lang="en-US" sz="1000" b="1" dirty="0" err="1" smtClean="0">
                <a:latin typeface="Courier New" pitchFamily="49" charset="0"/>
                <a:cs typeface="Courier New" pitchFamily="49" charset="0"/>
              </a:rPr>
              <a:t>MyModel</a:t>
            </a:r>
            <a:r>
              <a:rPr lang="en-US" sz="1000" b="1" dirty="0" smtClean="0">
                <a:latin typeface="Courier New" pitchFamily="49" charset="0"/>
                <a:cs typeface="Courier New" pitchFamily="49" charset="0"/>
              </a:rPr>
              <a:t>&gt;(</a:t>
            </a:r>
            <a:r>
              <a:rPr lang="en-US" sz="1000" b="1" dirty="0" err="1" smtClean="0">
                <a:latin typeface="Courier New" pitchFamily="49" charset="0"/>
                <a:cs typeface="Courier New" pitchFamily="49" charset="0"/>
              </a:rPr>
              <a:t>myModelValidator</a:t>
            </a:r>
            <a:r>
              <a:rPr lang="en-US" sz="1000" b="1" dirty="0" smtClean="0">
                <a:latin typeface="Courier New" pitchFamily="49" charset="0"/>
                <a:cs typeface="Courier New" pitchFamily="49" charset="0"/>
              </a:rPr>
              <a:t>);</a:t>
            </a:r>
          </a:p>
          <a:p>
            <a:r>
              <a:rPr lang="en-US" sz="1000" b="1" dirty="0" err="1" smtClean="0">
                <a:solidFill>
                  <a:srgbClr val="FF0000"/>
                </a:solidFill>
                <a:latin typeface="Courier New" pitchFamily="49" charset="0"/>
                <a:cs typeface="Courier New" pitchFamily="49" charset="0"/>
              </a:rPr>
              <a:t>vp.View</a:t>
            </a:r>
            <a:r>
              <a:rPr lang="en-US" sz="1000" b="1" dirty="0" smtClean="0">
                <a:solidFill>
                  <a:srgbClr val="FF0000"/>
                </a:solidFill>
                <a:latin typeface="Courier New" pitchFamily="49" charset="0"/>
                <a:cs typeface="Courier New" pitchFamily="49" charset="0"/>
              </a:rPr>
              <a:t> = (</a:t>
            </a:r>
            <a:r>
              <a:rPr lang="en-US" sz="1000" b="1" dirty="0" err="1" smtClean="0">
                <a:solidFill>
                  <a:srgbClr val="FF0000"/>
                </a:solidFill>
                <a:latin typeface="Courier New" pitchFamily="49" charset="0"/>
                <a:cs typeface="Courier New" pitchFamily="49" charset="0"/>
              </a:rPr>
              <a:t>IBindableView</a:t>
            </a:r>
            <a:r>
              <a:rPr lang="en-US" sz="1000" b="1" dirty="0" smtClean="0">
                <a:solidFill>
                  <a:srgbClr val="FF0000"/>
                </a:solidFill>
                <a:latin typeface="Courier New" pitchFamily="49" charset="0"/>
                <a:cs typeface="Courier New" pitchFamily="49" charset="0"/>
              </a:rPr>
              <a:t>)</a:t>
            </a:r>
            <a:r>
              <a:rPr lang="en-US" sz="1000" b="1" dirty="0" err="1" smtClean="0">
                <a:solidFill>
                  <a:srgbClr val="FF0000"/>
                </a:solidFill>
                <a:latin typeface="Courier New" pitchFamily="49" charset="0"/>
                <a:cs typeface="Courier New" pitchFamily="49" charset="0"/>
              </a:rPr>
              <a:t>myView</a:t>
            </a:r>
            <a:r>
              <a:rPr lang="en-US" sz="1000" b="1" dirty="0" smtClean="0">
                <a:solidFill>
                  <a:srgbClr val="FF0000"/>
                </a:solidFill>
                <a:latin typeface="Courier New" pitchFamily="49" charset="0"/>
                <a:cs typeface="Courier New" pitchFamily="49" charset="0"/>
              </a:rPr>
              <a:t>;</a:t>
            </a:r>
          </a:p>
          <a:p>
            <a:r>
              <a:rPr lang="en-US" sz="1000" b="1" dirty="0" err="1" smtClean="0">
                <a:latin typeface="Courier New" pitchFamily="49" charset="0"/>
                <a:cs typeface="Courier New" pitchFamily="49" charset="0"/>
              </a:rPr>
              <a:t>bool</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isValid</a:t>
            </a:r>
            <a:r>
              <a:rPr lang="en-US" sz="1000" b="1" dirty="0" smtClean="0">
                <a:latin typeface="Courier New" pitchFamily="49" charset="0"/>
                <a:cs typeface="Courier New" pitchFamily="49" charset="0"/>
              </a:rPr>
              <a:t> = </a:t>
            </a:r>
            <a:r>
              <a:rPr lang="en-US" sz="1000" b="1" dirty="0" err="1" smtClean="0">
                <a:latin typeface="Courier New" pitchFamily="49" charset="0"/>
                <a:cs typeface="Courier New" pitchFamily="49" charset="0"/>
              </a:rPr>
              <a:t>vp.ValidateModel</a:t>
            </a:r>
            <a:r>
              <a:rPr lang="en-US" sz="1000" b="1" dirty="0" smtClean="0">
                <a:latin typeface="Courier New" pitchFamily="49" charset="0"/>
                <a:cs typeface="Courier New" pitchFamily="49" charset="0"/>
              </a:rPr>
              <a:t>(</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model, </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ctx</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RuleApplingContext.OnSave</a:t>
            </a:r>
            <a:endParaRPr lang="en-US" sz="1000" b="1" dirty="0" smtClean="0">
              <a:latin typeface="Courier New" pitchFamily="49" charset="0"/>
              <a:cs typeface="Courier New" pitchFamily="49" charset="0"/>
            </a:endParaRPr>
          </a:p>
          <a:p>
            <a:r>
              <a:rPr lang="en-US" sz="1000" b="1" dirty="0" smtClean="0">
                <a:latin typeface="Courier New" pitchFamily="49" charset="0"/>
                <a:cs typeface="Courier New" pitchFamily="49" charset="0"/>
              </a:rPr>
              <a:t>).</a:t>
            </a:r>
            <a:r>
              <a:rPr lang="en-US" sz="1000" b="1" dirty="0" err="1" smtClean="0">
                <a:latin typeface="Courier New" pitchFamily="49" charset="0"/>
                <a:cs typeface="Courier New" pitchFamily="49" charset="0"/>
              </a:rPr>
              <a:t>IsValid</a:t>
            </a:r>
            <a:r>
              <a:rPr lang="en-US" sz="1000" b="1" dirty="0" smtClean="0">
                <a:latin typeface="Courier New" pitchFamily="49" charset="0"/>
                <a:cs typeface="Courier New" pitchFamily="49" charset="0"/>
              </a:rPr>
              <a:t>;</a:t>
            </a:r>
          </a:p>
        </p:txBody>
      </p:sp>
      <p:sp>
        <p:nvSpPr>
          <p:cNvPr id="14" name="Right Arrow 13"/>
          <p:cNvSpPr/>
          <p:nvPr/>
        </p:nvSpPr>
        <p:spPr>
          <a:xfrm>
            <a:off x="3733800" y="1790700"/>
            <a:ext cx="1029750" cy="419100"/>
          </a:xfrm>
          <a:prstGeom prst="rightArrow">
            <a:avLst>
              <a:gd name="adj1" fmla="val 50000"/>
              <a:gd name="adj2" fmla="val 7200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ight Arrow 15"/>
          <p:cNvSpPr/>
          <p:nvPr/>
        </p:nvSpPr>
        <p:spPr>
          <a:xfrm rot="10800000">
            <a:off x="4991420" y="2895600"/>
            <a:ext cx="952180" cy="395356"/>
          </a:xfrm>
          <a:prstGeom prst="rightArrow">
            <a:avLst>
              <a:gd name="adj1" fmla="val 43232"/>
              <a:gd name="adj2" fmla="val 7693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7" name="Right Arrow 16"/>
          <p:cNvSpPr/>
          <p:nvPr/>
        </p:nvSpPr>
        <p:spPr>
          <a:xfrm rot="10800000">
            <a:off x="4571999" y="5638800"/>
            <a:ext cx="595423" cy="395356"/>
          </a:xfrm>
          <a:prstGeom prst="rightArrow">
            <a:avLst>
              <a:gd name="adj1" fmla="val 43232"/>
              <a:gd name="adj2" fmla="val 7693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8" name="Right Arrow 17"/>
          <p:cNvSpPr/>
          <p:nvPr/>
        </p:nvSpPr>
        <p:spPr>
          <a:xfrm>
            <a:off x="3542248" y="4048214"/>
            <a:ext cx="1029750" cy="419100"/>
          </a:xfrm>
          <a:prstGeom prst="rightArrow">
            <a:avLst>
              <a:gd name="adj1" fmla="val 50000"/>
              <a:gd name="adj2" fmla="val 7200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5684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4612" y="76200"/>
            <a:ext cx="3964483"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How it works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533400" y="1447800"/>
            <a:ext cx="8305800" cy="3139321"/>
          </a:xfrm>
          <a:prstGeom prst="rect">
            <a:avLst/>
          </a:prstGeom>
          <a:solidFill>
            <a:schemeClr val="accent3">
              <a:lumMod val="20000"/>
              <a:lumOff val="80000"/>
            </a:schemeClr>
          </a:solidFill>
          <a:ln w="12700">
            <a:solidFill>
              <a:schemeClr val="tx1"/>
            </a:solidFill>
          </a:ln>
        </p:spPr>
        <p:txBody>
          <a:bodyPr wrap="square" rtlCol="0">
            <a:spAutoFit/>
          </a:bodyPr>
          <a:lstStyle/>
          <a:p>
            <a:r>
              <a:rPr lang="en-US" dirty="0" smtClean="0"/>
              <a:t>Validation engine operates with next entities: View, Models and Model’s validators.</a:t>
            </a:r>
          </a:p>
          <a:p>
            <a:r>
              <a:rPr lang="en-US" dirty="0" smtClean="0"/>
              <a:t>After assigning view to validation provider (</a:t>
            </a:r>
            <a:r>
              <a:rPr lang="en-US" b="1" dirty="0" smtClean="0"/>
              <a:t>VP</a:t>
            </a:r>
            <a:r>
              <a:rPr lang="en-US" dirty="0" smtClean="0"/>
              <a:t>) instance, it scans view for binding sources and wires sources &lt;-&gt; controls &lt;-&gt; model properties. VP listens to model’s changes, if any it calls appropriate validator which applies rule’s set on model. Validation results are stored inside model and if view is assigned – bound controls are marked with errors. This is called property based validation. Only changed property is validated. For full model validation you should call </a:t>
            </a:r>
            <a:r>
              <a:rPr lang="en-US" b="1" dirty="0" smtClean="0"/>
              <a:t>VP’s</a:t>
            </a:r>
            <a:r>
              <a:rPr lang="en-US" dirty="0" smtClean="0"/>
              <a:t> </a:t>
            </a:r>
            <a:r>
              <a:rPr lang="en-US" b="1" dirty="0" err="1" smtClean="0"/>
              <a:t>ValidateModel</a:t>
            </a:r>
            <a:r>
              <a:rPr lang="en-US" dirty="0" smtClean="0"/>
              <a:t> methods. This will cause validation of all properties and all internal members. Each rule in model’s validator is added with special applying context: </a:t>
            </a:r>
            <a:r>
              <a:rPr lang="en-US" b="1" dirty="0" smtClean="0"/>
              <a:t>Always</a:t>
            </a:r>
            <a:r>
              <a:rPr lang="en-US" dirty="0" smtClean="0"/>
              <a:t>, </a:t>
            </a:r>
            <a:r>
              <a:rPr lang="en-US" b="1" dirty="0" err="1" smtClean="0"/>
              <a:t>OnSave</a:t>
            </a:r>
            <a:r>
              <a:rPr lang="en-US" dirty="0" smtClean="0"/>
              <a:t>, </a:t>
            </a:r>
            <a:r>
              <a:rPr lang="en-US" b="1" dirty="0" smtClean="0"/>
              <a:t>Never</a:t>
            </a:r>
            <a:r>
              <a:rPr lang="en-US" dirty="0" smtClean="0"/>
              <a:t>, which gives you the control over validation process. If basic rule from box doesn’t supply necessary validation functionality you can use </a:t>
            </a:r>
            <a:r>
              <a:rPr lang="en-US" b="1" dirty="0" err="1" smtClean="0"/>
              <a:t>CustomActionRule</a:t>
            </a:r>
            <a:r>
              <a:rPr lang="en-US" dirty="0" smtClean="0"/>
              <a:t> and provide your own one.</a:t>
            </a:r>
            <a:endParaRPr lang="en-US" dirty="0"/>
          </a:p>
        </p:txBody>
      </p:sp>
      <p:pic>
        <p:nvPicPr>
          <p:cNvPr id="1026" name="Picture 2" descr="C:\Users\ibul\AppData\Local\Microsoft\Windows\Temporary Internet Files\Content.IE5\C62M1WH7\MC90038976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09062" y="4876800"/>
            <a:ext cx="1816913" cy="17629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581400" y="1057800"/>
            <a:ext cx="2012026" cy="369332"/>
          </a:xfrm>
          <a:prstGeom prst="rect">
            <a:avLst/>
          </a:prstGeom>
          <a:noFill/>
        </p:spPr>
        <p:txBody>
          <a:bodyPr wrap="none" rtlCol="0">
            <a:spAutoFit/>
          </a:bodyPr>
          <a:lstStyle/>
          <a:p>
            <a:r>
              <a:rPr lang="en-US" dirty="0" smtClean="0">
                <a:solidFill>
                  <a:schemeClr val="bg2">
                    <a:lumMod val="25000"/>
                  </a:schemeClr>
                </a:solidFill>
              </a:rPr>
              <a:t>General workflow...</a:t>
            </a:r>
            <a:endParaRPr lang="en-US" dirty="0">
              <a:solidFill>
                <a:schemeClr val="bg2">
                  <a:lumMod val="25000"/>
                </a:schemeClr>
              </a:solidFill>
            </a:endParaRPr>
          </a:p>
        </p:txBody>
      </p:sp>
      <p:sp>
        <p:nvSpPr>
          <p:cNvPr id="7" name="Rounded Rectangle 6"/>
          <p:cNvSpPr/>
          <p:nvPr/>
        </p:nvSpPr>
        <p:spPr>
          <a:xfrm>
            <a:off x="609600" y="5410200"/>
            <a:ext cx="4191000" cy="7620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solidFill>
                  <a:schemeClr val="accent2">
                    <a:lumMod val="50000"/>
                  </a:schemeClr>
                </a:solidFill>
              </a:rPr>
              <a:t>Hungry for details? Read forward....</a:t>
            </a:r>
            <a:endParaRPr lang="en-US" b="1" dirty="0">
              <a:solidFill>
                <a:schemeClr val="accent2">
                  <a:lumMod val="50000"/>
                </a:schemeClr>
              </a:solidFill>
            </a:endParaRPr>
          </a:p>
        </p:txBody>
      </p:sp>
    </p:spTree>
    <p:extLst>
      <p:ext uri="{BB962C8B-B14F-4D97-AF65-F5344CB8AC3E}">
        <p14:creationId xmlns:p14="http://schemas.microsoft.com/office/powerpoint/2010/main" val="1220512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65282" y="76200"/>
            <a:ext cx="3063147"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Validators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5195" y="537865"/>
            <a:ext cx="200977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2013497"/>
            <a:ext cx="2695575" cy="481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304800" y="979378"/>
            <a:ext cx="5638800" cy="1169551"/>
          </a:xfrm>
          <a:prstGeom prst="rect">
            <a:avLst/>
          </a:prstGeom>
          <a:solidFill>
            <a:schemeClr val="accent6">
              <a:lumMod val="40000"/>
              <a:lumOff val="60000"/>
            </a:schemeClr>
          </a:solidFill>
          <a:ln>
            <a:solidFill>
              <a:schemeClr val="tx1"/>
            </a:solidFill>
          </a:ln>
        </p:spPr>
        <p:txBody>
          <a:bodyPr wrap="square" rtlCol="0">
            <a:spAutoFit/>
          </a:bodyPr>
          <a:lstStyle/>
          <a:p>
            <a:r>
              <a:rPr lang="en-US" sz="1400" dirty="0" smtClean="0"/>
              <a:t>Validator is a validation rules container. Rules can be of three types: exact, conditional and constant. Exact rule is applied to exact property when it’s value changed. Conditional rule validates one property but result is assigned to another one’s control. Constant rule as an exact applies to concrete property but on any property changed.</a:t>
            </a:r>
            <a:endParaRPr lang="en-US" sz="1400" dirty="0"/>
          </a:p>
        </p:txBody>
      </p:sp>
      <p:sp>
        <p:nvSpPr>
          <p:cNvPr id="21" name="TextBox 20"/>
          <p:cNvSpPr txBox="1"/>
          <p:nvPr/>
        </p:nvSpPr>
        <p:spPr>
          <a:xfrm>
            <a:off x="304800" y="2286000"/>
            <a:ext cx="5638800" cy="1169551"/>
          </a:xfrm>
          <a:prstGeom prst="rect">
            <a:avLst/>
          </a:prstGeom>
          <a:solidFill>
            <a:schemeClr val="bg2">
              <a:lumMod val="90000"/>
            </a:schemeClr>
          </a:solidFill>
          <a:ln>
            <a:solidFill>
              <a:schemeClr val="tx1"/>
            </a:solidFill>
          </a:ln>
        </p:spPr>
        <p:txBody>
          <a:bodyPr wrap="square" rtlCol="0">
            <a:spAutoFit/>
          </a:bodyPr>
          <a:lstStyle/>
          <a:p>
            <a:r>
              <a:rPr lang="en-US" sz="1400" b="1" dirty="0" err="1" smtClean="0"/>
              <a:t>BaseValidator</a:t>
            </a:r>
            <a:r>
              <a:rPr lang="en-US" sz="1400" dirty="0" smtClean="0"/>
              <a:t> has some helpful base functionality:</a:t>
            </a:r>
          </a:p>
          <a:p>
            <a:pPr marL="342900" indent="-342900">
              <a:buAutoNum type="arabicPeriod"/>
            </a:pPr>
            <a:r>
              <a:rPr lang="en-US" sz="1400" b="1" dirty="0" smtClean="0"/>
              <a:t>Property() </a:t>
            </a:r>
            <a:r>
              <a:rPr lang="en-US" sz="1400" dirty="0" smtClean="0"/>
              <a:t>method returns name of the property from its lambda. E.g. – Property(x = </a:t>
            </a:r>
            <a:r>
              <a:rPr lang="en-US" sz="1400" dirty="0" err="1" smtClean="0"/>
              <a:t>x.Code</a:t>
            </a:r>
            <a:r>
              <a:rPr lang="en-US" sz="1400" dirty="0" smtClean="0"/>
              <a:t>) returns “Code”.</a:t>
            </a:r>
          </a:p>
          <a:p>
            <a:pPr marL="342900" indent="-342900">
              <a:buAutoNum type="arabicPeriod"/>
            </a:pPr>
            <a:r>
              <a:rPr lang="en-US" sz="1400" b="1" dirty="0" err="1" smtClean="0"/>
              <a:t>GetModel</a:t>
            </a:r>
            <a:r>
              <a:rPr lang="en-US" sz="1400" b="1" dirty="0" smtClean="0"/>
              <a:t>(</a:t>
            </a:r>
            <a:r>
              <a:rPr lang="en-US" sz="1400" b="1" dirty="0" err="1" smtClean="0"/>
              <a:t>ValidationContext</a:t>
            </a:r>
            <a:r>
              <a:rPr lang="en-US" sz="1400" b="1" dirty="0" smtClean="0"/>
              <a:t> </a:t>
            </a:r>
            <a:r>
              <a:rPr lang="en-US" sz="1400" b="1" dirty="0" err="1" smtClean="0"/>
              <a:t>ctx</a:t>
            </a:r>
            <a:r>
              <a:rPr lang="en-US" sz="1400" b="1" dirty="0" smtClean="0"/>
              <a:t>) </a:t>
            </a:r>
            <a:r>
              <a:rPr lang="en-US" sz="1400" dirty="0" smtClean="0"/>
              <a:t>method returns validator’s model typed instance of the context Model property. </a:t>
            </a:r>
            <a:endParaRPr lang="en-US" sz="1400" dirty="0"/>
          </a:p>
        </p:txBody>
      </p:sp>
      <p:sp>
        <p:nvSpPr>
          <p:cNvPr id="22" name="TextBox 21"/>
          <p:cNvSpPr txBox="1"/>
          <p:nvPr/>
        </p:nvSpPr>
        <p:spPr>
          <a:xfrm>
            <a:off x="304800" y="3657600"/>
            <a:ext cx="5638800" cy="2462213"/>
          </a:xfrm>
          <a:prstGeom prst="rect">
            <a:avLst/>
          </a:prstGeom>
          <a:solidFill>
            <a:schemeClr val="accent6">
              <a:lumMod val="20000"/>
              <a:lumOff val="80000"/>
            </a:schemeClr>
          </a:solidFill>
          <a:ln>
            <a:solidFill>
              <a:schemeClr val="tx1"/>
            </a:solidFill>
          </a:ln>
        </p:spPr>
        <p:txBody>
          <a:bodyPr wrap="square" rtlCol="0">
            <a:spAutoFit/>
          </a:bodyPr>
          <a:lstStyle/>
          <a:p>
            <a:r>
              <a:rPr lang="en-US" sz="1400" b="1" dirty="0" err="1" smtClean="0"/>
              <a:t>ValidationProvider</a:t>
            </a:r>
            <a:r>
              <a:rPr lang="en-US" sz="1400" dirty="0" smtClean="0"/>
              <a:t> is used to register validators over </a:t>
            </a:r>
            <a:r>
              <a:rPr lang="en-US" sz="1400" b="1" dirty="0" err="1" smtClean="0"/>
              <a:t>RegisterValidator</a:t>
            </a:r>
            <a:r>
              <a:rPr lang="en-US" sz="1400" b="1" dirty="0" smtClean="0"/>
              <a:t>&lt;Model&gt;(</a:t>
            </a:r>
            <a:r>
              <a:rPr lang="en-US" sz="1400" b="1" dirty="0" err="1" smtClean="0"/>
              <a:t>Ivalidator</a:t>
            </a:r>
            <a:r>
              <a:rPr lang="en-US" sz="1400" b="1" dirty="0" smtClean="0"/>
              <a:t> </a:t>
            </a:r>
            <a:r>
              <a:rPr lang="en-US" sz="1400" b="1" dirty="0" err="1" smtClean="0"/>
              <a:t>valiador</a:t>
            </a:r>
            <a:r>
              <a:rPr lang="en-US" sz="1400" b="1" dirty="0" smtClean="0"/>
              <a:t>) </a:t>
            </a:r>
            <a:r>
              <a:rPr lang="en-US" sz="1400" dirty="0" smtClean="0"/>
              <a:t>method. But if your validator’s name is &lt;</a:t>
            </a:r>
            <a:r>
              <a:rPr lang="en-US" sz="1400" dirty="0" err="1" smtClean="0"/>
              <a:t>ModelType</a:t>
            </a:r>
            <a:r>
              <a:rPr lang="en-US" sz="1400" dirty="0" smtClean="0"/>
              <a:t>&gt;Validator pattern and it’s namespace is child of model’s namespace and called Validators, then VP automatically registers it just after model tracking starts.</a:t>
            </a:r>
          </a:p>
          <a:p>
            <a:endParaRPr lang="en-US" sz="1400" dirty="0" smtClean="0"/>
          </a:p>
          <a:p>
            <a:endParaRPr lang="en-US" sz="1400" dirty="0"/>
          </a:p>
          <a:p>
            <a:endParaRPr lang="en-US" sz="1400" dirty="0" smtClean="0"/>
          </a:p>
          <a:p>
            <a:endParaRPr lang="en-US" sz="1400" dirty="0"/>
          </a:p>
          <a:p>
            <a:endParaRPr lang="en-US" sz="1400" dirty="0" smtClean="0"/>
          </a:p>
          <a:p>
            <a:endParaRPr lang="en-US" sz="1400" dirty="0"/>
          </a:p>
        </p:txBody>
      </p:sp>
      <p:sp>
        <p:nvSpPr>
          <p:cNvPr id="28" name="TextBox 27"/>
          <p:cNvSpPr txBox="1"/>
          <p:nvPr/>
        </p:nvSpPr>
        <p:spPr>
          <a:xfrm>
            <a:off x="762000" y="4828401"/>
            <a:ext cx="4493538" cy="553998"/>
          </a:xfrm>
          <a:prstGeom prst="rect">
            <a:avLst/>
          </a:prstGeom>
          <a:solidFill>
            <a:schemeClr val="tx2">
              <a:lumMod val="20000"/>
              <a:lumOff val="80000"/>
            </a:schemeClr>
          </a:solidFill>
          <a:ln>
            <a:solidFill>
              <a:schemeClr val="tx1"/>
            </a:solidFill>
          </a:ln>
        </p:spPr>
        <p:txBody>
          <a:bodyPr wrap="none" rtlCol="0">
            <a:spAutoFit/>
          </a:bodyPr>
          <a:lstStyle/>
          <a:p>
            <a:r>
              <a:rPr lang="en-US" sz="1000" b="1" dirty="0" smtClean="0">
                <a:latin typeface="Courier New" pitchFamily="49" charset="0"/>
                <a:cs typeface="Courier New" pitchFamily="49" charset="0"/>
              </a:rPr>
              <a:t>namespace </a:t>
            </a:r>
            <a:r>
              <a:rPr lang="en-US" sz="1000" b="1" dirty="0" err="1" smtClean="0">
                <a:latin typeface="Courier New" pitchFamily="49" charset="0"/>
                <a:cs typeface="Courier New" pitchFamily="49" charset="0"/>
              </a:rPr>
              <a:t>TestApp.Models.Validators</a:t>
            </a:r>
            <a:endParaRPr lang="en-US" sz="1000" b="1" dirty="0" smtClean="0">
              <a:latin typeface="Courier New" pitchFamily="49" charset="0"/>
              <a:cs typeface="Courier New" pitchFamily="49" charset="0"/>
            </a:endParaRPr>
          </a:p>
          <a:p>
            <a:r>
              <a:rPr lang="en-US" sz="1000" b="1" dirty="0" smtClean="0">
                <a:latin typeface="Courier New" pitchFamily="49" charset="0"/>
                <a:cs typeface="Courier New" pitchFamily="49" charset="0"/>
              </a:rPr>
              <a:t>{</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public class </a:t>
            </a:r>
            <a:r>
              <a:rPr lang="en-US" sz="1000" b="1" dirty="0" err="1" smtClean="0">
                <a:latin typeface="Courier New" pitchFamily="49" charset="0"/>
                <a:cs typeface="Courier New" pitchFamily="49" charset="0"/>
              </a:rPr>
              <a:t>MyModelValidator</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BaseValidator</a:t>
            </a:r>
            <a:r>
              <a:rPr lang="en-US" sz="1000" b="1" dirty="0" smtClean="0">
                <a:latin typeface="Courier New" pitchFamily="49" charset="0"/>
                <a:cs typeface="Courier New" pitchFamily="49" charset="0"/>
              </a:rPr>
              <a:t>&lt;</a:t>
            </a:r>
            <a:r>
              <a:rPr lang="en-US" sz="1000" b="1" dirty="0" err="1" smtClean="0">
                <a:latin typeface="Courier New" pitchFamily="49" charset="0"/>
                <a:cs typeface="Courier New" pitchFamily="49" charset="0"/>
              </a:rPr>
              <a:t>MyModel</a:t>
            </a:r>
            <a:r>
              <a:rPr lang="en-US" sz="1000" b="1" dirty="0" smtClean="0">
                <a:latin typeface="Courier New" pitchFamily="49" charset="0"/>
                <a:cs typeface="Courier New" pitchFamily="49" charset="0"/>
              </a:rPr>
              <a:t>&gt;</a:t>
            </a:r>
            <a:endParaRPr lang="en-US" sz="1000" b="1" dirty="0">
              <a:latin typeface="Courier New" pitchFamily="49" charset="0"/>
              <a:cs typeface="Courier New" pitchFamily="49" charset="0"/>
            </a:endParaRPr>
          </a:p>
        </p:txBody>
      </p:sp>
      <p:sp>
        <p:nvSpPr>
          <p:cNvPr id="29" name="TextBox 28"/>
          <p:cNvSpPr txBox="1"/>
          <p:nvPr/>
        </p:nvSpPr>
        <p:spPr>
          <a:xfrm>
            <a:off x="757518" y="5486400"/>
            <a:ext cx="3416320" cy="553998"/>
          </a:xfrm>
          <a:prstGeom prst="rect">
            <a:avLst/>
          </a:prstGeom>
          <a:solidFill>
            <a:schemeClr val="tx2">
              <a:lumMod val="20000"/>
              <a:lumOff val="80000"/>
            </a:schemeClr>
          </a:solidFill>
          <a:ln>
            <a:solidFill>
              <a:schemeClr val="tx1"/>
            </a:solidFill>
          </a:ln>
        </p:spPr>
        <p:txBody>
          <a:bodyPr wrap="none" rtlCol="0">
            <a:spAutoFit/>
          </a:bodyPr>
          <a:lstStyle/>
          <a:p>
            <a:r>
              <a:rPr lang="en-US" sz="1000" b="1" dirty="0" err="1" smtClean="0">
                <a:latin typeface="Courier New" pitchFamily="49" charset="0"/>
                <a:cs typeface="Courier New" pitchFamily="49" charset="0"/>
              </a:rPr>
              <a:t>namespacee</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TestApp.Models</a:t>
            </a:r>
            <a:endParaRPr lang="en-US" sz="1000" b="1" dirty="0" smtClean="0">
              <a:latin typeface="Courier New" pitchFamily="49" charset="0"/>
              <a:cs typeface="Courier New" pitchFamily="49" charset="0"/>
            </a:endParaRPr>
          </a:p>
          <a:p>
            <a:r>
              <a:rPr lang="en-US" sz="1000" b="1" dirty="0" smtClean="0">
                <a:latin typeface="Courier New" pitchFamily="49" charset="0"/>
                <a:cs typeface="Courier New" pitchFamily="49" charset="0"/>
              </a:rPr>
              <a:t>{</a:t>
            </a:r>
          </a:p>
          <a:p>
            <a:r>
              <a:rPr lang="en-US" sz="1000" b="1" dirty="0">
                <a:latin typeface="Courier New" pitchFamily="49" charset="0"/>
                <a:cs typeface="Courier New" pitchFamily="49" charset="0"/>
              </a:rPr>
              <a:t> </a:t>
            </a:r>
            <a:r>
              <a:rPr lang="en-US" sz="1000" b="1" dirty="0" smtClean="0">
                <a:latin typeface="Courier New" pitchFamily="49" charset="0"/>
                <a:cs typeface="Courier New" pitchFamily="49" charset="0"/>
              </a:rPr>
              <a:t>  public class </a:t>
            </a:r>
            <a:r>
              <a:rPr lang="en-US" sz="1000" b="1" dirty="0" err="1" smtClean="0">
                <a:latin typeface="Courier New" pitchFamily="49" charset="0"/>
                <a:cs typeface="Courier New" pitchFamily="49" charset="0"/>
              </a:rPr>
              <a:t>MyModel</a:t>
            </a:r>
            <a:r>
              <a:rPr lang="en-US" sz="1000" b="1" dirty="0" smtClean="0">
                <a:latin typeface="Courier New" pitchFamily="49" charset="0"/>
                <a:cs typeface="Courier New" pitchFamily="49" charset="0"/>
              </a:rPr>
              <a:t>: </a:t>
            </a:r>
            <a:r>
              <a:rPr lang="en-US" sz="1000" b="1" dirty="0" err="1" smtClean="0">
                <a:latin typeface="Courier New" pitchFamily="49" charset="0"/>
                <a:cs typeface="Courier New" pitchFamily="49" charset="0"/>
              </a:rPr>
              <a:t>ValidateableModel</a:t>
            </a:r>
            <a:endParaRPr lang="en-US" sz="1000" b="1" dirty="0">
              <a:latin typeface="Courier New" pitchFamily="49" charset="0"/>
              <a:cs typeface="Courier New" pitchFamily="49" charset="0"/>
            </a:endParaRPr>
          </a:p>
        </p:txBody>
      </p:sp>
    </p:spTree>
    <p:extLst>
      <p:ext uri="{BB962C8B-B14F-4D97-AF65-F5344CB8AC3E}">
        <p14:creationId xmlns:p14="http://schemas.microsoft.com/office/powerpoint/2010/main" val="3569010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96039" y="76200"/>
            <a:ext cx="4809586"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Validation Rules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14400"/>
            <a:ext cx="3381375"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810000" y="999530"/>
            <a:ext cx="4876800" cy="3046988"/>
          </a:xfrm>
          <a:prstGeom prst="rect">
            <a:avLst/>
          </a:prstGeom>
          <a:solidFill>
            <a:schemeClr val="bg1">
              <a:lumMod val="95000"/>
            </a:schemeClr>
          </a:solidFill>
          <a:ln>
            <a:solidFill>
              <a:schemeClr val="tx1"/>
            </a:solidFill>
          </a:ln>
        </p:spPr>
        <p:txBody>
          <a:bodyPr wrap="square">
            <a:spAutoFit/>
          </a:bodyPr>
          <a:lstStyle/>
          <a:p>
            <a:r>
              <a:rPr lang="en-US" sz="800" b="1" dirty="0">
                <a:latin typeface="+mj-lt"/>
                <a:cs typeface="Courier New" pitchFamily="49" charset="0"/>
              </a:rPr>
              <a:t>namespace </a:t>
            </a:r>
            <a:r>
              <a:rPr lang="en-US" sz="800" b="1" dirty="0" err="1">
                <a:latin typeface="+mj-lt"/>
                <a:cs typeface="Courier New" pitchFamily="49" charset="0"/>
              </a:rPr>
              <a:t>ValidationEngine.ValidationRules</a:t>
            </a:r>
            <a:endParaRPr lang="en-US" sz="800" b="1" dirty="0">
              <a:latin typeface="+mj-lt"/>
              <a:cs typeface="Courier New" pitchFamily="49" charset="0"/>
            </a:endParaRPr>
          </a:p>
          <a:p>
            <a:r>
              <a:rPr lang="en-US" sz="800" b="1" dirty="0">
                <a:latin typeface="+mj-lt"/>
                <a:cs typeface="Courier New" pitchFamily="49" charset="0"/>
              </a:rPr>
              <a:t>{</a:t>
            </a:r>
          </a:p>
          <a:p>
            <a:r>
              <a:rPr lang="en-US" sz="800" b="1" dirty="0">
                <a:latin typeface="+mj-lt"/>
                <a:cs typeface="Courier New" pitchFamily="49" charset="0"/>
              </a:rPr>
              <a:t>    public class </a:t>
            </a:r>
            <a:r>
              <a:rPr lang="en-US" sz="800" b="1" dirty="0" err="1">
                <a:latin typeface="+mj-lt"/>
                <a:cs typeface="Courier New" pitchFamily="49" charset="0"/>
              </a:rPr>
              <a:t>RequiredRule</a:t>
            </a:r>
            <a:r>
              <a:rPr lang="en-US" sz="800" b="1" dirty="0">
                <a:latin typeface="+mj-lt"/>
                <a:cs typeface="Courier New" pitchFamily="49" charset="0"/>
              </a:rPr>
              <a:t>: </a:t>
            </a:r>
            <a:r>
              <a:rPr lang="en-US" sz="800" b="1" dirty="0" err="1">
                <a:latin typeface="+mj-lt"/>
                <a:cs typeface="Courier New" pitchFamily="49" charset="0"/>
              </a:rPr>
              <a:t>BaseValidationRule</a:t>
            </a:r>
            <a:endParaRPr lang="en-US" sz="800" b="1" dirty="0">
              <a:latin typeface="+mj-lt"/>
              <a:cs typeface="Courier New" pitchFamily="49" charset="0"/>
            </a:endParaRPr>
          </a:p>
          <a:p>
            <a:r>
              <a:rPr lang="en-US" sz="800" b="1" dirty="0">
                <a:latin typeface="+mj-lt"/>
                <a:cs typeface="Courier New" pitchFamily="49" charset="0"/>
              </a:rPr>
              <a:t>    {</a:t>
            </a:r>
          </a:p>
          <a:p>
            <a:r>
              <a:rPr lang="en-US" sz="800" b="1" dirty="0">
                <a:latin typeface="+mj-lt"/>
                <a:cs typeface="Courier New" pitchFamily="49" charset="0"/>
              </a:rPr>
              <a:t>        protected override </a:t>
            </a:r>
            <a:r>
              <a:rPr lang="en-US" sz="800" b="1" dirty="0" err="1">
                <a:latin typeface="+mj-lt"/>
                <a:cs typeface="Courier New" pitchFamily="49" charset="0"/>
              </a:rPr>
              <a:t>IValidationInfo</a:t>
            </a:r>
            <a:r>
              <a:rPr lang="en-US" sz="800" b="1" dirty="0">
                <a:latin typeface="+mj-lt"/>
                <a:cs typeface="Courier New" pitchFamily="49" charset="0"/>
              </a:rPr>
              <a:t> </a:t>
            </a:r>
            <a:r>
              <a:rPr lang="en-US" sz="800" b="1" dirty="0" err="1">
                <a:latin typeface="+mj-lt"/>
                <a:cs typeface="Courier New" pitchFamily="49" charset="0"/>
              </a:rPr>
              <a:t>ApplyRule</a:t>
            </a:r>
            <a:r>
              <a:rPr lang="en-US" sz="800" b="1" dirty="0">
                <a:latin typeface="+mj-lt"/>
                <a:cs typeface="Courier New" pitchFamily="49" charset="0"/>
              </a:rPr>
              <a:t>(</a:t>
            </a:r>
            <a:r>
              <a:rPr lang="en-US" sz="800" b="1" dirty="0" err="1">
                <a:latin typeface="+mj-lt"/>
                <a:cs typeface="Courier New" pitchFamily="49" charset="0"/>
              </a:rPr>
              <a:t>IValidationContext</a:t>
            </a:r>
            <a:r>
              <a:rPr lang="en-US" sz="800" b="1" dirty="0">
                <a:latin typeface="+mj-lt"/>
                <a:cs typeface="Courier New" pitchFamily="49" charset="0"/>
              </a:rPr>
              <a:t> </a:t>
            </a:r>
            <a:r>
              <a:rPr lang="en-US" sz="800" b="1" dirty="0" err="1">
                <a:latin typeface="+mj-lt"/>
                <a:cs typeface="Courier New" pitchFamily="49" charset="0"/>
              </a:rPr>
              <a:t>ctx</a:t>
            </a:r>
            <a:r>
              <a:rPr lang="en-US" sz="800" b="1" dirty="0">
                <a:latin typeface="+mj-lt"/>
                <a:cs typeface="Courier New" pitchFamily="49" charset="0"/>
              </a:rPr>
              <a:t>)</a:t>
            </a:r>
          </a:p>
          <a:p>
            <a:r>
              <a:rPr lang="en-US" sz="800" b="1" dirty="0">
                <a:latin typeface="+mj-lt"/>
                <a:cs typeface="Courier New" pitchFamily="49" charset="0"/>
              </a:rPr>
              <a:t>        {</a:t>
            </a:r>
          </a:p>
          <a:p>
            <a:r>
              <a:rPr lang="en-US" sz="800" b="1" dirty="0">
                <a:latin typeface="+mj-lt"/>
                <a:cs typeface="Courier New" pitchFamily="49" charset="0"/>
              </a:rPr>
              <a:t>            </a:t>
            </a:r>
            <a:r>
              <a:rPr lang="en-US" sz="800" b="1" dirty="0" err="1">
                <a:latin typeface="+mj-lt"/>
                <a:cs typeface="Courier New" pitchFamily="49" charset="0"/>
              </a:rPr>
              <a:t>var</a:t>
            </a:r>
            <a:r>
              <a:rPr lang="en-US" sz="800" b="1" dirty="0">
                <a:latin typeface="+mj-lt"/>
                <a:cs typeface="Courier New" pitchFamily="49" charset="0"/>
              </a:rPr>
              <a:t> </a:t>
            </a:r>
            <a:r>
              <a:rPr lang="en-US" sz="800" b="1" dirty="0" err="1">
                <a:latin typeface="+mj-lt"/>
                <a:cs typeface="Courier New" pitchFamily="49" charset="0"/>
              </a:rPr>
              <a:t>propVal</a:t>
            </a:r>
            <a:r>
              <a:rPr lang="en-US" sz="800" b="1" dirty="0">
                <a:latin typeface="+mj-lt"/>
                <a:cs typeface="Courier New" pitchFamily="49" charset="0"/>
              </a:rPr>
              <a:t> = </a:t>
            </a:r>
            <a:r>
              <a:rPr lang="en-US" sz="800" b="1" dirty="0" err="1">
                <a:latin typeface="+mj-lt"/>
                <a:cs typeface="Courier New" pitchFamily="49" charset="0"/>
              </a:rPr>
              <a:t>ModelHelper.GetPropertyValue</a:t>
            </a:r>
            <a:r>
              <a:rPr lang="en-US" sz="800" b="1" dirty="0">
                <a:latin typeface="+mj-lt"/>
                <a:cs typeface="Courier New" pitchFamily="49" charset="0"/>
              </a:rPr>
              <a:t>(</a:t>
            </a:r>
            <a:r>
              <a:rPr lang="en-US" sz="800" b="1" dirty="0" err="1">
                <a:latin typeface="+mj-lt"/>
                <a:cs typeface="Courier New" pitchFamily="49" charset="0"/>
              </a:rPr>
              <a:t>ctx</a:t>
            </a:r>
            <a:r>
              <a:rPr lang="en-US" sz="800" b="1" dirty="0">
                <a:latin typeface="+mj-lt"/>
                <a:cs typeface="Courier New" pitchFamily="49" charset="0"/>
              </a:rPr>
              <a:t>);</a:t>
            </a:r>
          </a:p>
          <a:p>
            <a:r>
              <a:rPr lang="en-US" sz="800" b="1" dirty="0">
                <a:latin typeface="+mj-lt"/>
                <a:cs typeface="Courier New" pitchFamily="49" charset="0"/>
              </a:rPr>
              <a:t>            </a:t>
            </a:r>
            <a:r>
              <a:rPr lang="en-US" sz="800" b="1" dirty="0" err="1">
                <a:latin typeface="+mj-lt"/>
                <a:cs typeface="Courier New" pitchFamily="49" charset="0"/>
              </a:rPr>
              <a:t>DefResult</a:t>
            </a:r>
            <a:r>
              <a:rPr lang="en-US" sz="800" b="1" dirty="0">
                <a:latin typeface="+mj-lt"/>
                <a:cs typeface="Courier New" pitchFamily="49" charset="0"/>
              </a:rPr>
              <a:t> = (</a:t>
            </a:r>
            <a:r>
              <a:rPr lang="en-US" sz="800" b="1" dirty="0" err="1">
                <a:latin typeface="+mj-lt"/>
                <a:cs typeface="Courier New" pitchFamily="49" charset="0"/>
              </a:rPr>
              <a:t>propVal</a:t>
            </a:r>
            <a:r>
              <a:rPr lang="en-US" sz="800" b="1" dirty="0">
                <a:latin typeface="+mj-lt"/>
                <a:cs typeface="Courier New" pitchFamily="49" charset="0"/>
              </a:rPr>
              <a:t> == null || </a:t>
            </a:r>
            <a:r>
              <a:rPr lang="en-US" sz="800" b="1" dirty="0" err="1">
                <a:latin typeface="+mj-lt"/>
                <a:cs typeface="Courier New" pitchFamily="49" charset="0"/>
              </a:rPr>
              <a:t>propVal.ToString</a:t>
            </a:r>
            <a:r>
              <a:rPr lang="en-US" sz="800" b="1" dirty="0">
                <a:latin typeface="+mj-lt"/>
                <a:cs typeface="Courier New" pitchFamily="49" charset="0"/>
              </a:rPr>
              <a:t>().Trim().Length == 0) ? _</a:t>
            </a:r>
            <a:r>
              <a:rPr lang="en-US" sz="800" b="1" dirty="0" err="1">
                <a:latin typeface="+mj-lt"/>
                <a:cs typeface="Courier New" pitchFamily="49" charset="0"/>
              </a:rPr>
              <a:t>defErrorMsg</a:t>
            </a:r>
            <a:r>
              <a:rPr lang="en-US" sz="800" b="1" dirty="0">
                <a:latin typeface="+mj-lt"/>
                <a:cs typeface="Courier New" pitchFamily="49" charset="0"/>
              </a:rPr>
              <a:t> : null;</a:t>
            </a:r>
          </a:p>
          <a:p>
            <a:r>
              <a:rPr lang="en-US" sz="800" b="1" dirty="0">
                <a:latin typeface="+mj-lt"/>
                <a:cs typeface="Courier New" pitchFamily="49" charset="0"/>
              </a:rPr>
              <a:t>            return Result;</a:t>
            </a:r>
          </a:p>
          <a:p>
            <a:r>
              <a:rPr lang="en-US" sz="800" b="1" dirty="0">
                <a:latin typeface="+mj-lt"/>
                <a:cs typeface="Courier New" pitchFamily="49" charset="0"/>
              </a:rPr>
              <a:t>        }</a:t>
            </a:r>
          </a:p>
          <a:p>
            <a:endParaRPr lang="en-US" sz="800" b="1" dirty="0">
              <a:latin typeface="+mj-lt"/>
              <a:cs typeface="Courier New" pitchFamily="49" charset="0"/>
            </a:endParaRPr>
          </a:p>
          <a:p>
            <a:r>
              <a:rPr lang="en-US" sz="800" b="1" dirty="0">
                <a:latin typeface="+mj-lt"/>
                <a:cs typeface="Courier New" pitchFamily="49" charset="0"/>
              </a:rPr>
              <a:t>        #region </a:t>
            </a:r>
            <a:r>
              <a:rPr lang="en-US" sz="800" b="1" dirty="0" err="1">
                <a:latin typeface="+mj-lt"/>
                <a:cs typeface="Courier New" pitchFamily="49" charset="0"/>
              </a:rPr>
              <a:t>Ctor</a:t>
            </a:r>
            <a:endParaRPr lang="en-US" sz="800" b="1" dirty="0">
              <a:latin typeface="+mj-lt"/>
              <a:cs typeface="Courier New" pitchFamily="49" charset="0"/>
            </a:endParaRPr>
          </a:p>
          <a:p>
            <a:r>
              <a:rPr lang="en-US" sz="800" b="1" dirty="0">
                <a:latin typeface="+mj-lt"/>
                <a:cs typeface="Courier New" pitchFamily="49" charset="0"/>
              </a:rPr>
              <a:t>        public </a:t>
            </a:r>
            <a:r>
              <a:rPr lang="en-US" sz="800" b="1" dirty="0" err="1">
                <a:latin typeface="+mj-lt"/>
                <a:cs typeface="Courier New" pitchFamily="49" charset="0"/>
              </a:rPr>
              <a:t>RequiredRule</a:t>
            </a:r>
            <a:r>
              <a:rPr lang="en-US" sz="800" b="1" dirty="0">
                <a:latin typeface="+mj-lt"/>
                <a:cs typeface="Courier New" pitchFamily="49" charset="0"/>
              </a:rPr>
              <a:t>(</a:t>
            </a:r>
          </a:p>
          <a:p>
            <a:r>
              <a:rPr lang="en-US" sz="800" b="1" dirty="0">
                <a:latin typeface="+mj-lt"/>
                <a:cs typeface="Courier New" pitchFamily="49" charset="0"/>
              </a:rPr>
              <a:t>         string </a:t>
            </a:r>
            <a:r>
              <a:rPr lang="en-US" sz="800" b="1" dirty="0" err="1">
                <a:latin typeface="+mj-lt"/>
                <a:cs typeface="Courier New" pitchFamily="49" charset="0"/>
              </a:rPr>
              <a:t>defErrorText</a:t>
            </a:r>
            <a:r>
              <a:rPr lang="en-US" sz="800" b="1" dirty="0">
                <a:latin typeface="+mj-lt"/>
                <a:cs typeface="Courier New" pitchFamily="49" charset="0"/>
              </a:rPr>
              <a:t> = null,</a:t>
            </a:r>
          </a:p>
          <a:p>
            <a:r>
              <a:rPr lang="en-US" sz="800" b="1" dirty="0">
                <a:latin typeface="+mj-lt"/>
                <a:cs typeface="Courier New" pitchFamily="49" charset="0"/>
              </a:rPr>
              <a:t>         </a:t>
            </a:r>
            <a:r>
              <a:rPr lang="en-US" sz="800" b="1" dirty="0" err="1">
                <a:latin typeface="+mj-lt"/>
                <a:cs typeface="Courier New" pitchFamily="49" charset="0"/>
              </a:rPr>
              <a:t>RuleApplingContext</a:t>
            </a:r>
            <a:r>
              <a:rPr lang="en-US" sz="800" b="1" dirty="0">
                <a:latin typeface="+mj-lt"/>
                <a:cs typeface="Courier New" pitchFamily="49" charset="0"/>
              </a:rPr>
              <a:t> </a:t>
            </a:r>
            <a:r>
              <a:rPr lang="en-US" sz="800" b="1" dirty="0" err="1">
                <a:latin typeface="+mj-lt"/>
                <a:cs typeface="Courier New" pitchFamily="49" charset="0"/>
              </a:rPr>
              <a:t>ruleApplingContext</a:t>
            </a:r>
            <a:r>
              <a:rPr lang="en-US" sz="800" b="1" dirty="0">
                <a:latin typeface="+mj-lt"/>
                <a:cs typeface="Courier New" pitchFamily="49" charset="0"/>
              </a:rPr>
              <a:t> = </a:t>
            </a:r>
            <a:r>
              <a:rPr lang="en-US" sz="800" b="1" dirty="0" err="1">
                <a:latin typeface="+mj-lt"/>
                <a:cs typeface="Courier New" pitchFamily="49" charset="0"/>
              </a:rPr>
              <a:t>RuleApplingContext.Always</a:t>
            </a:r>
            <a:r>
              <a:rPr lang="en-US" sz="800" b="1" dirty="0">
                <a:latin typeface="+mj-lt"/>
                <a:cs typeface="Courier New" pitchFamily="49" charset="0"/>
              </a:rPr>
              <a:t>,</a:t>
            </a:r>
          </a:p>
          <a:p>
            <a:r>
              <a:rPr lang="en-US" sz="800" b="1" dirty="0">
                <a:latin typeface="+mj-lt"/>
                <a:cs typeface="Courier New" pitchFamily="49" charset="0"/>
              </a:rPr>
              <a:t>         </a:t>
            </a:r>
            <a:r>
              <a:rPr lang="en-US" sz="800" b="1" dirty="0" err="1">
                <a:latin typeface="+mj-lt"/>
                <a:cs typeface="Courier New" pitchFamily="49" charset="0"/>
              </a:rPr>
              <a:t>ValidationErrorType</a:t>
            </a:r>
            <a:r>
              <a:rPr lang="en-US" sz="800" b="1" dirty="0">
                <a:latin typeface="+mj-lt"/>
                <a:cs typeface="Courier New" pitchFamily="49" charset="0"/>
              </a:rPr>
              <a:t> </a:t>
            </a:r>
            <a:r>
              <a:rPr lang="en-US" sz="800" b="1" dirty="0" err="1">
                <a:latin typeface="+mj-lt"/>
                <a:cs typeface="Courier New" pitchFamily="49" charset="0"/>
              </a:rPr>
              <a:t>errorType</a:t>
            </a:r>
            <a:r>
              <a:rPr lang="en-US" sz="800" b="1" dirty="0">
                <a:latin typeface="+mj-lt"/>
                <a:cs typeface="Courier New" pitchFamily="49" charset="0"/>
              </a:rPr>
              <a:t> = </a:t>
            </a:r>
            <a:r>
              <a:rPr lang="en-US" sz="800" b="1" dirty="0" err="1">
                <a:latin typeface="+mj-lt"/>
                <a:cs typeface="Courier New" pitchFamily="49" charset="0"/>
              </a:rPr>
              <a:t>ValidationErrorType.Error</a:t>
            </a:r>
            <a:r>
              <a:rPr lang="en-US" sz="800" b="1" dirty="0">
                <a:latin typeface="+mj-lt"/>
                <a:cs typeface="Courier New" pitchFamily="49" charset="0"/>
              </a:rPr>
              <a:t>)</a:t>
            </a:r>
          </a:p>
          <a:p>
            <a:r>
              <a:rPr lang="en-US" sz="800" b="1" dirty="0">
                <a:latin typeface="+mj-lt"/>
                <a:cs typeface="Courier New" pitchFamily="49" charset="0"/>
              </a:rPr>
              <a:t>        {</a:t>
            </a:r>
          </a:p>
          <a:p>
            <a:r>
              <a:rPr lang="en-US" sz="800" b="1" dirty="0">
                <a:latin typeface="+mj-lt"/>
                <a:cs typeface="Courier New" pitchFamily="49" charset="0"/>
              </a:rPr>
              <a:t>            </a:t>
            </a:r>
            <a:r>
              <a:rPr lang="en-US" sz="800" b="1" dirty="0" err="1">
                <a:latin typeface="+mj-lt"/>
                <a:cs typeface="Courier New" pitchFamily="49" charset="0"/>
              </a:rPr>
              <a:t>this.ApplingContext</a:t>
            </a:r>
            <a:r>
              <a:rPr lang="en-US" sz="800" b="1" dirty="0">
                <a:latin typeface="+mj-lt"/>
                <a:cs typeface="Courier New" pitchFamily="49" charset="0"/>
              </a:rPr>
              <a:t> = </a:t>
            </a:r>
            <a:r>
              <a:rPr lang="en-US" sz="800" b="1" dirty="0" err="1">
                <a:latin typeface="+mj-lt"/>
                <a:cs typeface="Courier New" pitchFamily="49" charset="0"/>
              </a:rPr>
              <a:t>ruleApplingContext</a:t>
            </a:r>
            <a:r>
              <a:rPr lang="en-US" sz="800" b="1" dirty="0">
                <a:latin typeface="+mj-lt"/>
                <a:cs typeface="Courier New" pitchFamily="49" charset="0"/>
              </a:rPr>
              <a:t>;</a:t>
            </a:r>
          </a:p>
          <a:p>
            <a:r>
              <a:rPr lang="en-US" sz="800" b="1" dirty="0">
                <a:latin typeface="+mj-lt"/>
                <a:cs typeface="Courier New" pitchFamily="49" charset="0"/>
              </a:rPr>
              <a:t>            this._</a:t>
            </a:r>
            <a:r>
              <a:rPr lang="en-US" sz="800" b="1" dirty="0" err="1">
                <a:latin typeface="+mj-lt"/>
                <a:cs typeface="Courier New" pitchFamily="49" charset="0"/>
              </a:rPr>
              <a:t>defErrorType</a:t>
            </a:r>
            <a:r>
              <a:rPr lang="en-US" sz="800" b="1" dirty="0">
                <a:latin typeface="+mj-lt"/>
                <a:cs typeface="Courier New" pitchFamily="49" charset="0"/>
              </a:rPr>
              <a:t> = </a:t>
            </a:r>
            <a:r>
              <a:rPr lang="en-US" sz="800" b="1" dirty="0" err="1">
                <a:latin typeface="+mj-lt"/>
                <a:cs typeface="Courier New" pitchFamily="49" charset="0"/>
              </a:rPr>
              <a:t>errorType</a:t>
            </a:r>
            <a:r>
              <a:rPr lang="en-US" sz="800" b="1" dirty="0">
                <a:latin typeface="+mj-lt"/>
                <a:cs typeface="Courier New" pitchFamily="49" charset="0"/>
              </a:rPr>
              <a:t>;</a:t>
            </a:r>
          </a:p>
          <a:p>
            <a:r>
              <a:rPr lang="en-US" sz="800" b="1" dirty="0">
                <a:latin typeface="+mj-lt"/>
                <a:cs typeface="Courier New" pitchFamily="49" charset="0"/>
              </a:rPr>
              <a:t>            this._</a:t>
            </a:r>
            <a:r>
              <a:rPr lang="en-US" sz="800" b="1" dirty="0" err="1">
                <a:latin typeface="+mj-lt"/>
                <a:cs typeface="Courier New" pitchFamily="49" charset="0"/>
              </a:rPr>
              <a:t>defErrorMsg</a:t>
            </a:r>
            <a:r>
              <a:rPr lang="en-US" sz="800" b="1" dirty="0">
                <a:latin typeface="+mj-lt"/>
                <a:cs typeface="Courier New" pitchFamily="49" charset="0"/>
              </a:rPr>
              <a:t> = </a:t>
            </a:r>
            <a:r>
              <a:rPr lang="en-US" sz="800" b="1" dirty="0" err="1">
                <a:latin typeface="+mj-lt"/>
                <a:cs typeface="Courier New" pitchFamily="49" charset="0"/>
              </a:rPr>
              <a:t>defErrorText</a:t>
            </a:r>
            <a:r>
              <a:rPr lang="en-US" sz="800" b="1" dirty="0">
                <a:latin typeface="+mj-lt"/>
                <a:cs typeface="Courier New" pitchFamily="49" charset="0"/>
              </a:rPr>
              <a:t> ?? "This field is required.";</a:t>
            </a:r>
          </a:p>
          <a:p>
            <a:r>
              <a:rPr lang="en-US" sz="800" b="1" dirty="0">
                <a:latin typeface="+mj-lt"/>
                <a:cs typeface="Courier New" pitchFamily="49" charset="0"/>
              </a:rPr>
              <a:t>        } </a:t>
            </a:r>
          </a:p>
          <a:p>
            <a:r>
              <a:rPr lang="en-US" sz="800" b="1" dirty="0">
                <a:latin typeface="+mj-lt"/>
                <a:cs typeface="Courier New" pitchFamily="49" charset="0"/>
              </a:rPr>
              <a:t>        #</a:t>
            </a:r>
            <a:r>
              <a:rPr lang="en-US" sz="800" b="1" dirty="0" err="1">
                <a:latin typeface="+mj-lt"/>
                <a:cs typeface="Courier New" pitchFamily="49" charset="0"/>
              </a:rPr>
              <a:t>endregion</a:t>
            </a:r>
            <a:endParaRPr lang="en-US" sz="800" b="1" dirty="0">
              <a:latin typeface="+mj-lt"/>
              <a:cs typeface="Courier New" pitchFamily="49" charset="0"/>
            </a:endParaRPr>
          </a:p>
          <a:p>
            <a:r>
              <a:rPr lang="en-US" sz="800" b="1" dirty="0">
                <a:latin typeface="+mj-lt"/>
                <a:cs typeface="Courier New" pitchFamily="49" charset="0"/>
              </a:rPr>
              <a:t>    }</a:t>
            </a:r>
          </a:p>
          <a:p>
            <a:r>
              <a:rPr lang="en-US" sz="800" b="1" dirty="0">
                <a:latin typeface="+mj-lt"/>
                <a:cs typeface="Courier New" pitchFamily="49" charset="0"/>
              </a:rPr>
              <a:t>}</a:t>
            </a:r>
          </a:p>
        </p:txBody>
      </p:sp>
      <p:sp>
        <p:nvSpPr>
          <p:cNvPr id="6" name="TextBox 5"/>
          <p:cNvSpPr txBox="1"/>
          <p:nvPr/>
        </p:nvSpPr>
        <p:spPr>
          <a:xfrm>
            <a:off x="222566" y="4609237"/>
            <a:ext cx="6015758" cy="1754326"/>
          </a:xfrm>
          <a:prstGeom prst="rect">
            <a:avLst/>
          </a:prstGeom>
          <a:solidFill>
            <a:schemeClr val="accent6">
              <a:lumMod val="40000"/>
              <a:lumOff val="60000"/>
            </a:schemeClr>
          </a:solidFill>
          <a:ln>
            <a:solidFill>
              <a:schemeClr val="tx1"/>
            </a:solidFill>
          </a:ln>
        </p:spPr>
        <p:txBody>
          <a:bodyPr wrap="square" rtlCol="0">
            <a:spAutoFit/>
          </a:bodyPr>
          <a:lstStyle/>
          <a:p>
            <a:r>
              <a:rPr lang="en-US" b="1" dirty="0" err="1" smtClean="0"/>
              <a:t>ValidationRule</a:t>
            </a:r>
            <a:r>
              <a:rPr lang="en-US" dirty="0" smtClean="0"/>
              <a:t> (</a:t>
            </a:r>
            <a:r>
              <a:rPr lang="en-US" b="1" dirty="0" smtClean="0"/>
              <a:t>VR</a:t>
            </a:r>
            <a:r>
              <a:rPr lang="en-US" dirty="0" smtClean="0"/>
              <a:t>) is that piece of code which validates model’s property value. Every </a:t>
            </a:r>
            <a:r>
              <a:rPr lang="en-US" b="1" dirty="0" smtClean="0"/>
              <a:t>VR</a:t>
            </a:r>
            <a:r>
              <a:rPr lang="en-US" dirty="0" smtClean="0"/>
              <a:t> should override </a:t>
            </a:r>
            <a:r>
              <a:rPr lang="en-US" b="1" dirty="0" err="1" smtClean="0"/>
              <a:t>ApplyRule</a:t>
            </a:r>
            <a:r>
              <a:rPr lang="en-US" dirty="0" smtClean="0"/>
              <a:t> method and should has a constructor with next arguments: </a:t>
            </a:r>
            <a:r>
              <a:rPr lang="en-US" b="1" dirty="0" err="1" smtClean="0"/>
              <a:t>RuleApplingContext</a:t>
            </a:r>
            <a:r>
              <a:rPr lang="en-US" dirty="0" smtClean="0"/>
              <a:t> </a:t>
            </a:r>
            <a:r>
              <a:rPr lang="en-US" dirty="0" err="1" smtClean="0"/>
              <a:t>ctx</a:t>
            </a:r>
            <a:r>
              <a:rPr lang="en-US" dirty="0" smtClean="0"/>
              <a:t>, string </a:t>
            </a:r>
            <a:r>
              <a:rPr lang="en-US" dirty="0" err="1" smtClean="0"/>
              <a:t>defErrorText</a:t>
            </a:r>
            <a:r>
              <a:rPr lang="en-US" dirty="0" smtClean="0"/>
              <a:t> and </a:t>
            </a:r>
            <a:r>
              <a:rPr lang="en-US" b="1" dirty="0" err="1" smtClean="0"/>
              <a:t>ValidationErrorType</a:t>
            </a:r>
            <a:r>
              <a:rPr lang="en-US" dirty="0" smtClean="0"/>
              <a:t> </a:t>
            </a:r>
            <a:r>
              <a:rPr lang="en-US" dirty="0" err="1" smtClean="0"/>
              <a:t>errType</a:t>
            </a:r>
            <a:r>
              <a:rPr lang="en-US" dirty="0" smtClean="0"/>
              <a:t>. See at example above. </a:t>
            </a:r>
            <a:r>
              <a:rPr lang="en-US" dirty="0" err="1" smtClean="0"/>
              <a:t>ApplyRule</a:t>
            </a:r>
            <a:r>
              <a:rPr lang="en-US" dirty="0" smtClean="0"/>
              <a:t> method should contain code to validate property value.</a:t>
            </a:r>
            <a:endParaRPr lang="en-US" dirty="0"/>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4114800"/>
            <a:ext cx="246697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5625" y="5486400"/>
            <a:ext cx="17811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2850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85930" y="70016"/>
            <a:ext cx="5621860" cy="923330"/>
          </a:xfrm>
          <a:prstGeom prst="rect">
            <a:avLst/>
          </a:prstGeom>
          <a:noFill/>
        </p:spPr>
        <p:txBody>
          <a:bodyPr wrap="none" lIns="91440" tIns="45720" rIns="91440" bIns="45720">
            <a:spAutoFit/>
          </a:bodyPr>
          <a:lstStyle/>
          <a:p>
            <a:pPr algn="ctr"/>
            <a:r>
              <a:rPr lang="en-US" sz="5400" b="1" cap="none" spc="0"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Validateable</a:t>
            </a:r>
            <a:r>
              <a:rPr lang="en-US" sz="5400" b="1"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Model</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98900"/>
            <a:ext cx="3838575"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303332" y="1905000"/>
            <a:ext cx="4615217" cy="3693319"/>
          </a:xfrm>
          <a:prstGeom prst="rect">
            <a:avLst/>
          </a:prstGeom>
          <a:solidFill>
            <a:schemeClr val="tx2">
              <a:lumMod val="20000"/>
              <a:lumOff val="80000"/>
            </a:schemeClr>
          </a:solidFill>
          <a:ln>
            <a:solidFill>
              <a:schemeClr val="tx1"/>
            </a:solidFill>
          </a:ln>
        </p:spPr>
        <p:txBody>
          <a:bodyPr wrap="square" rtlCol="0">
            <a:spAutoFit/>
          </a:bodyPr>
          <a:lstStyle/>
          <a:p>
            <a:r>
              <a:rPr lang="en-US" b="1" dirty="0" err="1" smtClean="0"/>
              <a:t>ValidateableModel</a:t>
            </a:r>
            <a:r>
              <a:rPr lang="en-US" dirty="0" smtClean="0"/>
              <a:t> (</a:t>
            </a:r>
            <a:r>
              <a:rPr lang="en-US" b="1" dirty="0" smtClean="0"/>
              <a:t>VM</a:t>
            </a:r>
            <a:r>
              <a:rPr lang="en-US" dirty="0" smtClean="0"/>
              <a:t>) implements all necessary interfaces to notify properties changes and to support grids error notification. Also it’s a container for validation results. Errors storage is implemented within </a:t>
            </a:r>
            <a:r>
              <a:rPr lang="en-US" b="1" dirty="0" err="1" smtClean="0"/>
              <a:t>ModelValidationProperties</a:t>
            </a:r>
            <a:r>
              <a:rPr lang="en-US" dirty="0" smtClean="0"/>
              <a:t> member. </a:t>
            </a:r>
            <a:r>
              <a:rPr lang="en-US" b="1" dirty="0" smtClean="0"/>
              <a:t>VM</a:t>
            </a:r>
            <a:r>
              <a:rPr lang="en-US" dirty="0" smtClean="0"/>
              <a:t> properties changes are tracked by </a:t>
            </a:r>
            <a:r>
              <a:rPr lang="en-US" b="1" dirty="0" err="1" smtClean="0"/>
              <a:t>OnChanged</a:t>
            </a:r>
            <a:r>
              <a:rPr lang="en-US" b="1" dirty="0" smtClean="0"/>
              <a:t>()</a:t>
            </a:r>
            <a:r>
              <a:rPr lang="en-US" dirty="0" smtClean="0"/>
              <a:t> method which starts validation process, notifying </a:t>
            </a:r>
            <a:r>
              <a:rPr lang="en-US" b="1" dirty="0" smtClean="0"/>
              <a:t>VE </a:t>
            </a:r>
            <a:r>
              <a:rPr lang="en-US" dirty="0" smtClean="0"/>
              <a:t>than validation is needed. </a:t>
            </a:r>
            <a:r>
              <a:rPr lang="en-US" b="1" dirty="0" smtClean="0"/>
              <a:t>VM</a:t>
            </a:r>
            <a:r>
              <a:rPr lang="en-US" dirty="0" smtClean="0"/>
              <a:t> keeps your model’s class free of all validation implementation code. </a:t>
            </a:r>
            <a:r>
              <a:rPr lang="en-US" b="1" dirty="0" err="1" smtClean="0"/>
              <a:t>IsValid</a:t>
            </a:r>
            <a:r>
              <a:rPr lang="en-US" b="1" dirty="0" smtClean="0"/>
              <a:t> </a:t>
            </a:r>
            <a:r>
              <a:rPr lang="en-US" dirty="0" smtClean="0"/>
              <a:t>property shows model’s status including all internal </a:t>
            </a:r>
            <a:r>
              <a:rPr lang="en-US" dirty="0" err="1" smtClean="0"/>
              <a:t>validateable</a:t>
            </a:r>
            <a:r>
              <a:rPr lang="en-US" dirty="0" smtClean="0"/>
              <a:t> members’ statuses.</a:t>
            </a:r>
            <a:endParaRPr lang="en-US" b="1" dirty="0"/>
          </a:p>
        </p:txBody>
      </p:sp>
    </p:spTree>
    <p:extLst>
      <p:ext uri="{BB962C8B-B14F-4D97-AF65-F5344CB8AC3E}">
        <p14:creationId xmlns:p14="http://schemas.microsoft.com/office/powerpoint/2010/main" val="23709005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1389</TotalTime>
  <Words>1460</Words>
  <Application>Microsoft Office PowerPoint</Application>
  <PresentationFormat>On-screen Show (4:3)</PresentationFormat>
  <Paragraphs>180</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Ivan Bulhakov</dc:creator>
  <cp:lastModifiedBy>Ivan Bulhakov</cp:lastModifiedBy>
  <cp:revision>38</cp:revision>
  <dcterms:created xsi:type="dcterms:W3CDTF">2013-10-21T07:29:37Z</dcterms:created>
  <dcterms:modified xsi:type="dcterms:W3CDTF">2013-10-23T10:45:20Z</dcterms:modified>
</cp:coreProperties>
</file>