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4"/>
    <p:sldMasterId id="2147483756" r:id="rId5"/>
  </p:sldMasterIdLst>
  <p:notesMasterIdLst>
    <p:notesMasterId r:id="rId7"/>
  </p:notesMasterIdLst>
  <p:handoutMasterIdLst>
    <p:handoutMasterId r:id="rId8"/>
  </p:handoutMasterIdLst>
  <p:sldIdLst>
    <p:sldId id="363" r:id="rId6"/>
  </p:sldIdLst>
  <p:sldSz cx="12188825" cy="6858000"/>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tricia Wagner" initials="PNW"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4F96"/>
    <a:srgbClr val="0071BC"/>
    <a:srgbClr val="71BC00"/>
    <a:srgbClr val="FF8A00"/>
    <a:srgbClr val="009999"/>
    <a:srgbClr val="999900"/>
    <a:srgbClr val="FBFBFB"/>
    <a:srgbClr val="FFFFFF"/>
    <a:srgbClr val="000000"/>
    <a:srgbClr val="92929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6750" autoAdjust="0"/>
    <p:restoredTop sz="98246" autoAdjust="0"/>
  </p:normalViewPr>
  <p:slideViewPr>
    <p:cSldViewPr snapToGrid="0">
      <p:cViewPr>
        <p:scale>
          <a:sx n="100" d="100"/>
          <a:sy n="100" d="100"/>
        </p:scale>
        <p:origin x="-558" y="-72"/>
      </p:cViewPr>
      <p:guideLst>
        <p:guide orient="horz" pos="147"/>
        <p:guide orient="horz" pos="4171"/>
        <p:guide orient="horz" pos="2307"/>
        <p:guide orient="horz" pos="3565"/>
        <p:guide orient="horz" pos="3624"/>
        <p:guide orient="horz" pos="912"/>
        <p:guide orient="horz" pos="1057"/>
        <p:guide orient="horz" pos="2375"/>
        <p:guide orient="horz" pos="1114"/>
        <p:guide pos="3806"/>
        <p:guide pos="2557"/>
        <p:guide pos="128"/>
        <p:guide pos="6301"/>
        <p:guide pos="1312"/>
        <p:guide pos="5123"/>
        <p:guide pos="1379"/>
        <p:guide pos="2626"/>
        <p:guide pos="3882"/>
        <p:guide pos="5056"/>
        <p:guide pos="6368"/>
        <p:guide pos="7548"/>
        <p:guide pos="328"/>
      </p:guideLst>
    </p:cSldViewPr>
  </p:slideViewPr>
  <p:notesTextViewPr>
    <p:cViewPr>
      <p:scale>
        <a:sx n="100" d="100"/>
        <a:sy n="100" d="100"/>
      </p:scale>
      <p:origin x="0" y="0"/>
    </p:cViewPr>
  </p:notesTextViewPr>
  <p:sorterViewPr>
    <p:cViewPr>
      <p:scale>
        <a:sx n="100" d="100"/>
        <a:sy n="100" d="100"/>
      </p:scale>
      <p:origin x="0" y="30"/>
    </p:cViewPr>
  </p:sorterViewPr>
  <p:notesViewPr>
    <p:cSldViewPr snapToGrid="0" showGuides="1">
      <p:cViewPr varScale="1">
        <p:scale>
          <a:sx n="99" d="100"/>
          <a:sy n="99" d="100"/>
        </p:scale>
        <p:origin x="-3492" y="-108"/>
      </p:cViewPr>
      <p:guideLst>
        <p:guide orient="horz" pos="2880"/>
        <p:guide pos="2160"/>
      </p:guideLst>
    </p:cSldViewPr>
  </p:notesViewPr>
  <p:gridSpacing cx="90012" cy="90012"/>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Segoe UI" pitchFamily="34" charset="0"/>
              </a:rPr>
              <a:pPr/>
              <a:t>7/18/2012</a:t>
            </a:fld>
            <a:endParaRPr lang="en-US" dirty="0">
              <a:latin typeface="Segoe U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2012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Segoe UI" pitchFamily="34" charset="0"/>
              </a:rPr>
              <a:pPr/>
              <a:t>‹#›</a:t>
            </a:fld>
            <a:endParaRPr lang="en-US" dirty="0">
              <a:latin typeface="Segoe UI" pitchFamily="34" charset="0"/>
            </a:endParaRPr>
          </a:p>
        </p:txBody>
      </p:sp>
      <p:sp>
        <p:nvSpPr>
          <p:cNvPr id="8"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latinLnBrk="0" hangingPunct="1">
              <a:defRPr sz="1400" kern="1200">
                <a:solidFill>
                  <a:schemeClr val="tx1"/>
                </a:solidFill>
                <a:latin typeface="+mn-lt"/>
                <a:ea typeface="+mn-ea"/>
                <a:cs typeface="+mn-cs"/>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r>
              <a:rPr lang="en-US" dirty="0" smtClean="0">
                <a:latin typeface="Segoe UI" pitchFamily="34" charset="0"/>
                <a:ea typeface="Segoe UI" pitchFamily="34" charset="0"/>
                <a:cs typeface="Segoe UI" pitchFamily="34" charset="0"/>
              </a:rPr>
              <a:t>&lt;Event Name&gt;</a:t>
            </a:r>
            <a:endParaRPr lang="en-US" dirty="0">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7C3FBCD4-166E-446F-AF18-7D4A0CF9AEF6}" type="datetimeFigureOut">
              <a:rPr lang="en-US" smtClean="0"/>
              <a:pPr/>
              <a:t>7/18/2012</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latin typeface="Segoe UI" pitchFamily="34" charset="0"/>
              </a:rPr>
              <a:t>© 2012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Segoe UI" pitchFamily="34" charset="0"/>
              </a:defRPr>
            </a:lvl1pPr>
          </a:lstStyle>
          <a:p>
            <a:fld id="{8B263312-38AA-4E1E-B2B5-0F8F122B24FE}" type="slidenum">
              <a:rPr lang="en-US" smtClean="0"/>
              <a:pPr/>
              <a:t>‹#›</a:t>
            </a:fld>
            <a:endParaRPr lang="en-US" dirty="0"/>
          </a:p>
        </p:txBody>
      </p:sp>
      <p:sp>
        <p:nvSpPr>
          <p:cNvPr id="9"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latinLnBrk="0" hangingPunct="1">
              <a:defRPr sz="1400" kern="1200">
                <a:solidFill>
                  <a:schemeClr val="tx1"/>
                </a:solidFill>
                <a:latin typeface="+mn-lt"/>
                <a:ea typeface="+mn-ea"/>
                <a:cs typeface="+mn-cs"/>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r>
              <a:rPr lang="en-US" dirty="0" smtClean="0">
                <a:latin typeface="Segoe UI" pitchFamily="34" charset="0"/>
                <a:ea typeface="Segoe UI" pitchFamily="34" charset="0"/>
                <a:cs typeface="Segoe UI" pitchFamily="34" charset="0"/>
              </a:rPr>
              <a:t>&lt;Event Name&gt;</a:t>
            </a:r>
            <a:endParaRPr lang="en-US" dirty="0">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Segoe UI"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0"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4117153672"/>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Blank Color 1 Layout">
    <p:bg>
      <p:bgPr>
        <a:solidFill>
          <a:schemeClr val="accent3"/>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Click to edit title style</a:t>
            </a:r>
          </a:p>
        </p:txBody>
      </p:sp>
      <p:pic>
        <p:nvPicPr>
          <p:cNvPr id="3" name="Picture 2" descr="Microsoft logo and tagline"/>
          <p:cNvPicPr>
            <a:picLocks noChangeAspect="1" noChangeArrowheads="1"/>
          </p:cNvPicPr>
          <p:nvPr userDrawn="1"/>
        </p:nvPicPr>
        <p:blipFill rotWithShape="1">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rcRect/>
          <a:stretch/>
        </p:blipFill>
        <p:spPr bwMode="black">
          <a:xfrm>
            <a:off x="10120741" y="6307016"/>
            <a:ext cx="1869647" cy="314448"/>
          </a:xfrm>
          <a:prstGeom prst="rect">
            <a:avLst/>
          </a:prstGeom>
          <a:noFill/>
          <a:ln>
            <a:noFill/>
          </a:ln>
        </p:spPr>
      </p:pic>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spTree>
    <p:extLst>
      <p:ext uri="{BB962C8B-B14F-4D97-AF65-F5344CB8AC3E}">
        <p14:creationId xmlns:p14="http://schemas.microsoft.com/office/powerpoint/2010/main" val="1810415580"/>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Blank Color 1 Layout">
    <p:bg>
      <p:bgPr>
        <a:solidFill>
          <a:schemeClr val="accent6"/>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Click to edit title style</a:t>
            </a:r>
          </a:p>
        </p:txBody>
      </p:sp>
      <p:pic>
        <p:nvPicPr>
          <p:cNvPr id="3" name="Picture 2" descr="Microsoft logo and tagline"/>
          <p:cNvPicPr>
            <a:picLocks noChangeAspect="1" noChangeArrowheads="1"/>
          </p:cNvPicPr>
          <p:nvPr userDrawn="1"/>
        </p:nvPicPr>
        <p:blipFill rotWithShape="1">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rcRect/>
          <a:stretch/>
        </p:blipFill>
        <p:spPr bwMode="black">
          <a:xfrm>
            <a:off x="10120741" y="6307016"/>
            <a:ext cx="1869647" cy="314448"/>
          </a:xfrm>
          <a:prstGeom prst="rect">
            <a:avLst/>
          </a:prstGeom>
          <a:noFill/>
          <a:ln>
            <a:noFill/>
          </a:ln>
        </p:spPr>
      </p:pic>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spTree>
    <p:extLst>
      <p:ext uri="{BB962C8B-B14F-4D97-AF65-F5344CB8AC3E}">
        <p14:creationId xmlns:p14="http://schemas.microsoft.com/office/powerpoint/2010/main" val="91624867"/>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Blank Color 1 Layout">
    <p:bg>
      <p:bgPr>
        <a:solidFill>
          <a:schemeClr val="accent5"/>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Click to edit title style</a:t>
            </a:r>
          </a:p>
        </p:txBody>
      </p:sp>
      <p:pic>
        <p:nvPicPr>
          <p:cNvPr id="3" name="Picture 2" descr="Microsoft logo and tagline"/>
          <p:cNvPicPr>
            <a:picLocks noChangeAspect="1" noChangeArrowheads="1"/>
          </p:cNvPicPr>
          <p:nvPr userDrawn="1"/>
        </p:nvPicPr>
        <p:blipFill rotWithShape="1">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rcRect/>
          <a:stretch/>
        </p:blipFill>
        <p:spPr bwMode="black">
          <a:xfrm>
            <a:off x="10120741" y="6307016"/>
            <a:ext cx="1869647" cy="314448"/>
          </a:xfrm>
          <a:prstGeom prst="rect">
            <a:avLst/>
          </a:prstGeom>
          <a:noFill/>
          <a:ln>
            <a:noFill/>
          </a:ln>
        </p:spPr>
      </p:pic>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spTree>
    <p:extLst>
      <p:ext uri="{BB962C8B-B14F-4D97-AF65-F5344CB8AC3E}">
        <p14:creationId xmlns:p14="http://schemas.microsoft.com/office/powerpoint/2010/main" val="21577804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_Blank Color 1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85233938"/>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lank Color 2 Layout">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69930350"/>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Color 3 Layout">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012069"/>
      </p:ext>
    </p:extLst>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Color Layout 4">
    <p:bg>
      <p:bgPr>
        <a:solidFill>
          <a:schemeClr val="accent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39085763"/>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r Layout 5">
    <p:bg>
      <p:bgPr>
        <a:solidFill>
          <a:schemeClr val="accent5"/>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4810701"/>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29373425"/>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519112" y="1447799"/>
            <a:ext cx="11149013" cy="197356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50241686"/>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1217384526"/>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0064348"/>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46410568"/>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6"/>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2629393043"/>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Color 1 Layout">
    <p:bg>
      <p:bgPr>
        <a:solidFill>
          <a:schemeClr val="accent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title style</a:t>
            </a:r>
          </a:p>
        </p:txBody>
      </p:sp>
      <p:pic>
        <p:nvPicPr>
          <p:cNvPr id="7" name="Picture 2" descr="Microsoft logo and tagline"/>
          <p:cNvPicPr>
            <a:picLocks noChangeAspect="1" noChangeArrowheads="1"/>
          </p:cNvPicPr>
          <p:nvPr userDrawn="1"/>
        </p:nvPicPr>
        <p:blipFill rotWithShape="1">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rcRect/>
          <a:stretch/>
        </p:blipFill>
        <p:spPr bwMode="black">
          <a:xfrm>
            <a:off x="10120741" y="6307016"/>
            <a:ext cx="1869647" cy="314448"/>
          </a:xfrm>
          <a:prstGeom prst="rect">
            <a:avLst/>
          </a:prstGeom>
          <a:noFill/>
          <a:ln>
            <a:noFill/>
          </a:ln>
        </p:spPr>
      </p:pic>
      <p:sp>
        <p:nvSpPr>
          <p:cNvPr id="9" name="Text Placeholder 8"/>
          <p:cNvSpPr>
            <a:spLocks noGrp="1"/>
          </p:cNvSpPr>
          <p:nvPr>
            <p:ph type="body" sz="quarter" idx="11" hasCustomPrompt="1"/>
          </p:nvPr>
        </p:nvSpPr>
        <p:spPr>
          <a:xfrm>
            <a:off x="512763" y="3219165"/>
            <a:ext cx="7513637" cy="443198"/>
          </a:xfrm>
        </p:spPr>
        <p:txBody>
          <a:bodyPr/>
          <a:lstStyle>
            <a:lvl1pPr marL="0" indent="0">
              <a:buNone/>
              <a:defRPr spc="-100" baseline="0">
                <a:gradFill>
                  <a:gsLst>
                    <a:gs pos="0">
                      <a:schemeClr val="tx1"/>
                    </a:gs>
                    <a:gs pos="100000">
                      <a:schemeClr val="tx1"/>
                    </a:gs>
                  </a:gsLst>
                  <a:lin ang="5400000" scaled="0"/>
                </a:gradFill>
                <a:latin typeface="Segoe UI Light" pitchFamily="34" charset="0"/>
              </a:defRPr>
            </a:lvl1pPr>
          </a:lstStyle>
          <a:p>
            <a:pPr lvl="0"/>
            <a:r>
              <a:rPr lang="en-US" dirty="0" smtClean="0"/>
              <a:t>Speaker Title</a:t>
            </a:r>
            <a:endParaRPr lang="en-US" dirty="0"/>
          </a:p>
        </p:txBody>
      </p:sp>
    </p:spTree>
    <p:extLst>
      <p:ext uri="{BB962C8B-B14F-4D97-AF65-F5344CB8AC3E}">
        <p14:creationId xmlns:p14="http://schemas.microsoft.com/office/powerpoint/2010/main" val="1995687508"/>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Blank Color 1 Layout">
    <p:bg>
      <p:bgPr>
        <a:solidFill>
          <a:schemeClr val="accent2"/>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title style</a:t>
            </a:r>
          </a:p>
        </p:txBody>
      </p:sp>
      <p:pic>
        <p:nvPicPr>
          <p:cNvPr id="3" name="Picture 2" descr="Microsoft logo and tagline"/>
          <p:cNvPicPr>
            <a:picLocks noChangeAspect="1" noChangeArrowheads="1"/>
          </p:cNvPicPr>
          <p:nvPr userDrawn="1"/>
        </p:nvPicPr>
        <p:blipFill rotWithShape="1">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rcRect/>
          <a:stretch/>
        </p:blipFill>
        <p:spPr bwMode="black">
          <a:xfrm>
            <a:off x="10120741" y="6307016"/>
            <a:ext cx="1869647" cy="314448"/>
          </a:xfrm>
          <a:prstGeom prst="rect">
            <a:avLst/>
          </a:prstGeom>
          <a:noFill/>
          <a:ln>
            <a:noFill/>
          </a:ln>
        </p:spPr>
      </p:pic>
      <p:sp>
        <p:nvSpPr>
          <p:cNvPr id="4" name="Text Placeholder 8"/>
          <p:cNvSpPr>
            <a:spLocks noGrp="1"/>
          </p:cNvSpPr>
          <p:nvPr>
            <p:ph type="body" sz="quarter" idx="11" hasCustomPrompt="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63"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spTree>
    <p:extLst>
      <p:ext uri="{BB962C8B-B14F-4D97-AF65-F5344CB8AC3E}">
        <p14:creationId xmlns:p14="http://schemas.microsoft.com/office/powerpoint/2010/main" val="175552859"/>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theme" Target="../theme/theme2.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BFBF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7478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11149012"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69786927"/>
      </p:ext>
    </p:extLst>
  </p:cSld>
  <p:clrMap bg1="lt1" tx1="dk1" bg2="lt2" tx2="dk2" accent1="accent1" accent2="accent2" accent3="accent3" accent4="accent4" accent5="accent5" accent6="accent6" hlink="hlink" folHlink="folHlink"/>
  <p:sldLayoutIdLst>
    <p:sldLayoutId id="2147483744" r:id="rId1"/>
    <p:sldLayoutId id="2147483735" r:id="rId2"/>
    <p:sldLayoutId id="2147483736" r:id="rId3"/>
    <p:sldLayoutId id="2147483739" r:id="rId4"/>
    <p:sldLayoutId id="2147483740" r:id="rId5"/>
    <p:sldLayoutId id="2147483742" r:id="rId6"/>
    <p:sldLayoutId id="2147483743" r:id="rId7"/>
  </p:sldLayoutIdLst>
  <p:transition>
    <p:fade/>
  </p:transition>
  <p:txStyles>
    <p:titleStyle>
      <a:lvl1pPr algn="l" defTabSz="914363" rtl="0" eaLnBrk="1" latinLnBrk="0" hangingPunct="1">
        <a:lnSpc>
          <a:spcPct val="90000"/>
        </a:lnSpc>
        <a:spcBef>
          <a:spcPct val="0"/>
        </a:spcBef>
        <a:buNone/>
        <a:defRPr lang="en-US" sz="5400" b="0" kern="1200" cap="none" spc="-100" baseline="0" dirty="0" smtClean="0">
          <a:ln w="3175">
            <a:noFill/>
          </a:ln>
          <a:gradFill flip="none" rotWithShape="1">
            <a:gsLst>
              <a:gs pos="0">
                <a:schemeClr val="tx1">
                  <a:lumMod val="65000"/>
                  <a:lumOff val="35000"/>
                </a:schemeClr>
              </a:gs>
              <a:gs pos="86000">
                <a:schemeClr val="tx1">
                  <a:lumMod val="65000"/>
                  <a:lumOff val="35000"/>
                </a:schemeClr>
              </a:gs>
            </a:gsLst>
            <a:lin ang="5400000" scaled="0"/>
            <a:tileRect/>
          </a:gradFill>
          <a:effectLst/>
          <a:latin typeface="Segoe UI Light" pitchFamily="34" charset="0"/>
          <a:ea typeface="+mn-ea"/>
          <a:cs typeface="Arial" charset="0"/>
        </a:defRPr>
      </a:lvl1pPr>
    </p:titleStyle>
    <p:bodyStyle>
      <a:lvl1pPr marL="346075" indent="-346075" algn="l" defTabSz="914363" rtl="0" eaLnBrk="1" latinLnBrk="0" hangingPunct="1">
        <a:lnSpc>
          <a:spcPct val="90000"/>
        </a:lnSpc>
        <a:spcBef>
          <a:spcPct val="20000"/>
        </a:spcBef>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1pPr>
      <a:lvl2pPr marL="630238" indent="-284163" algn="l" defTabSz="914363" rtl="0" eaLnBrk="1" latinLnBrk="0" hangingPunct="1">
        <a:lnSpc>
          <a:spcPct val="90000"/>
        </a:lnSpc>
        <a:spcBef>
          <a:spcPct val="20000"/>
        </a:spcBef>
        <a:buSzPct val="90000"/>
        <a:buFont typeface="Arial" pitchFamily="34" charset="0"/>
        <a:buChar char="•"/>
        <a:tabLst>
          <a:tab pos="630238" algn="l"/>
        </a:tabLst>
        <a:defRPr sz="28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914400" indent="-284163" algn="l" defTabSz="914363" rtl="0" eaLnBrk="1" latinLnBrk="0" hangingPunct="1">
        <a:lnSpc>
          <a:spcPct val="90000"/>
        </a:lnSpc>
        <a:spcBef>
          <a:spcPct val="20000"/>
        </a:spcBef>
        <a:buSzPct val="90000"/>
        <a:buFont typeface="Arial" pitchFamily="34" charset="0"/>
        <a:buChar char="•"/>
        <a:defRPr sz="24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482725" indent="-223838" algn="l" defTabSz="914363" rtl="0" eaLnBrk="1" latinLnBrk="0" hangingPunct="1">
        <a:lnSpc>
          <a:spcPct val="90000"/>
        </a:lnSpc>
        <a:spcBef>
          <a:spcPct val="20000"/>
        </a:spcBef>
        <a:buSzPct val="90000"/>
        <a:buFont typeface="Arial" pitchFamily="34" charset="0"/>
        <a:buChar char="•"/>
        <a:tabLst>
          <a:tab pos="914400"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712913" indent="-230188" algn="l" defTabSz="914363" rtl="0" eaLnBrk="1" latinLnBrk="0" hangingPunct="1">
        <a:lnSpc>
          <a:spcPct val="90000"/>
        </a:lnSpc>
        <a:spcBef>
          <a:spcPct val="20000"/>
        </a:spcBef>
        <a:buSzPct val="90000"/>
        <a:buFont typeface="Arial" pitchFamily="34" charset="0"/>
        <a:buChar char="•"/>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7478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2000548"/>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25013393"/>
      </p:ext>
    </p:extLst>
  </p:cSld>
  <p:clrMap bg1="dk1" tx1="lt1" bg2="dk2" tx2="lt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Lst>
  <p:transition>
    <p:fade/>
  </p:transition>
  <p:txStyles>
    <p:titleStyle>
      <a:lvl1pPr algn="l" defTabSz="914363" rtl="0" eaLnBrk="1" latinLnBrk="0" hangingPunct="1">
        <a:lnSpc>
          <a:spcPct val="90000"/>
        </a:lnSpc>
        <a:spcBef>
          <a:spcPct val="0"/>
        </a:spcBef>
        <a:buNone/>
        <a:defRPr lang="en-US" sz="5400" b="0" kern="1200" cap="none" spc="-100" baseline="0" dirty="0" smtClean="0">
          <a:ln w="3175">
            <a:noFill/>
          </a:ln>
          <a:gradFill flip="none" rotWithShape="1">
            <a:gsLst>
              <a:gs pos="0">
                <a:schemeClr val="tx1">
                  <a:lumMod val="75000"/>
                  <a:lumOff val="25000"/>
                </a:schemeClr>
              </a:gs>
              <a:gs pos="86000">
                <a:schemeClr val="tx1">
                  <a:lumMod val="75000"/>
                  <a:lumOff val="25000"/>
                </a:schemeClr>
              </a:gs>
            </a:gsLst>
            <a:lin ang="5400000" scaled="0"/>
            <a:tileRect/>
          </a:gradFill>
          <a:effectLst/>
          <a:latin typeface="Segoe UI Light" pitchFamily="34" charset="0"/>
          <a:ea typeface="+mn-ea"/>
          <a:cs typeface="Arial" charset="0"/>
        </a:defRPr>
      </a:lvl1pPr>
    </p:titleStyle>
    <p:bodyStyle>
      <a:lvl1pPr marL="346075" indent="-346075" algn="l" defTabSz="914363" rtl="0" eaLnBrk="1" latinLnBrk="0" hangingPunct="1">
        <a:lnSpc>
          <a:spcPct val="90000"/>
        </a:lnSpc>
        <a:spcBef>
          <a:spcPct val="20000"/>
        </a:spcBef>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1pPr>
      <a:lvl2pPr marL="630238" indent="-284163" algn="l" defTabSz="914363" rtl="0" eaLnBrk="1" latinLnBrk="0" hangingPunct="1">
        <a:lnSpc>
          <a:spcPct val="90000"/>
        </a:lnSpc>
        <a:spcBef>
          <a:spcPct val="20000"/>
        </a:spcBef>
        <a:buSzPct val="90000"/>
        <a:buFont typeface="Arial" pitchFamily="34" charset="0"/>
        <a:buChar char="•"/>
        <a:tabLst>
          <a:tab pos="630238" algn="l"/>
        </a:tabLst>
        <a:defRPr sz="28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4363" rtl="0" eaLnBrk="1" latinLnBrk="0" hangingPunct="1">
        <a:lnSpc>
          <a:spcPct val="90000"/>
        </a:lnSpc>
        <a:spcBef>
          <a:spcPct val="20000"/>
        </a:spcBef>
        <a:buSzPct val="90000"/>
        <a:buFont typeface="Arial" pitchFamily="34" charset="0"/>
        <a:buChar char="•"/>
        <a:defRPr sz="24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4363" rtl="0" eaLnBrk="1" latinLnBrk="0" hangingPunct="1">
        <a:lnSpc>
          <a:spcPct val="90000"/>
        </a:lnSpc>
        <a:spcBef>
          <a:spcPct val="20000"/>
        </a:spcBef>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4363" rtl="0" eaLnBrk="1" latinLnBrk="0" hangingPunct="1">
        <a:lnSpc>
          <a:spcPct val="90000"/>
        </a:lnSpc>
        <a:spcBef>
          <a:spcPct val="20000"/>
        </a:spcBef>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10.png"/><Relationship Id="rId3" Type="http://schemas.openxmlformats.org/officeDocument/2006/relationships/hyperlink" Target="http://rangersvsvmfactory.codeplex.com/" TargetMode="External"/><Relationship Id="rId7" Type="http://schemas.openxmlformats.org/officeDocument/2006/relationships/image" Target="../media/image4.png"/><Relationship Id="rId12" Type="http://schemas.openxmlformats.org/officeDocument/2006/relationships/image" Target="../media/image9.png"/><Relationship Id="rId2" Type="http://schemas.openxmlformats.org/officeDocument/2006/relationships/hyperlink" Target="http://go.microsoft.com/fwlink/?LinkID=206935&amp;clcid=0x409" TargetMode="External"/><Relationship Id="rId1" Type="http://schemas.openxmlformats.org/officeDocument/2006/relationships/slideLayout" Target="../slideLayouts/slideLayout1.xml"/><Relationship Id="rId6" Type="http://schemas.openxmlformats.org/officeDocument/2006/relationships/image" Target="../media/image3.png"/><Relationship Id="rId11" Type="http://schemas.openxmlformats.org/officeDocument/2006/relationships/image" Target="../media/image8.png"/><Relationship Id="rId5" Type="http://schemas.openxmlformats.org/officeDocument/2006/relationships/image" Target="../media/image2.png"/><Relationship Id="rId10" Type="http://schemas.openxmlformats.org/officeDocument/2006/relationships/image" Target="../media/image7.png"/><Relationship Id="rId4" Type="http://schemas.openxmlformats.org/officeDocument/2006/relationships/hyperlink" Target="http://vs2010quickref.codeplex.com/" TargetMode="External"/><Relationship Id="rId9" Type="http://schemas.openxmlformats.org/officeDocument/2006/relationships/image" Target="../media/image6.png"/><Relationship Id="rId1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223" y="228600"/>
            <a:ext cx="11396721" cy="387798"/>
          </a:xfrm>
        </p:spPr>
        <p:txBody>
          <a:bodyPr/>
          <a:lstStyle/>
          <a:p>
            <a:pPr algn="r">
              <a:tabLst>
                <a:tab pos="111125" algn="l"/>
                <a:tab pos="11314113" algn="r"/>
              </a:tabLst>
            </a:pPr>
            <a:r>
              <a:rPr lang="en-US" sz="2800" dirty="0">
                <a:solidFill>
                  <a:srgbClr val="9B4F96"/>
                </a:solidFill>
              </a:rPr>
              <a:t>VISUAL STUDIO </a:t>
            </a:r>
            <a:r>
              <a:rPr lang="en-US" sz="2800" dirty="0" smtClean="0">
                <a:solidFill>
                  <a:srgbClr val="9B4F96"/>
                </a:solidFill>
              </a:rPr>
              <a:t>2012 READINESS 	</a:t>
            </a:r>
            <a:r>
              <a:rPr lang="en-US" sz="2000" dirty="0" smtClean="0">
                <a:solidFill>
                  <a:srgbClr val="9B4F96"/>
                </a:solidFill>
              </a:rPr>
              <a:t>Lab Management Infrastructure</a:t>
            </a:r>
            <a:endParaRPr lang="en-US" sz="2000" dirty="0">
              <a:solidFill>
                <a:srgbClr val="9B4F96"/>
              </a:solidFill>
            </a:endParaRPr>
          </a:p>
        </p:txBody>
      </p:sp>
      <p:grpSp>
        <p:nvGrpSpPr>
          <p:cNvPr id="11" name="Group 10"/>
          <p:cNvGrpSpPr>
            <a:grpSpLocks/>
          </p:cNvGrpSpPr>
          <p:nvPr/>
        </p:nvGrpSpPr>
        <p:grpSpPr bwMode="auto">
          <a:xfrm>
            <a:off x="324223" y="632659"/>
            <a:ext cx="11396721" cy="82550"/>
            <a:chOff x="184343" y="201168"/>
            <a:chExt cx="84856" cy="822"/>
          </a:xfrm>
        </p:grpSpPr>
        <p:sp>
          <p:nvSpPr>
            <p:cNvPr id="15" name="Rectangle 14" descr="Level bars"/>
            <p:cNvSpPr>
              <a:spLocks noChangeArrowheads="1" noChangeShapeType="1"/>
            </p:cNvSpPr>
            <p:nvPr/>
          </p:nvSpPr>
          <p:spPr bwMode="auto">
            <a:xfrm>
              <a:off x="184343" y="201168"/>
              <a:ext cx="28285" cy="822"/>
            </a:xfrm>
            <a:prstGeom prst="rect">
              <a:avLst/>
            </a:prstGeom>
            <a:solidFill>
              <a:srgbClr val="9B4F96"/>
            </a:solidFill>
            <a:ln>
              <a:noFill/>
            </a:ln>
            <a:effectLst/>
            <a:extLs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rot="0" vert="horz" wrap="square" lIns="36576" tIns="36576" rIns="36576" bIns="36576" anchor="t" anchorCtr="0" upright="1">
              <a:noAutofit/>
            </a:bodyPr>
            <a:lstStyle/>
            <a:p>
              <a:endParaRPr lang="en-US"/>
            </a:p>
          </p:txBody>
        </p:sp>
        <p:sp>
          <p:nvSpPr>
            <p:cNvPr id="17" name="Rectangle 16" descr="level bars"/>
            <p:cNvSpPr>
              <a:spLocks noChangeArrowheads="1" noChangeShapeType="1"/>
            </p:cNvSpPr>
            <p:nvPr/>
          </p:nvSpPr>
          <p:spPr bwMode="auto">
            <a:xfrm>
              <a:off x="212628" y="201168"/>
              <a:ext cx="28285" cy="822"/>
            </a:xfrm>
            <a:prstGeom prst="rect">
              <a:avLst/>
            </a:prstGeom>
            <a:solidFill>
              <a:srgbClr val="9B4F96"/>
            </a:solidFill>
            <a:ln>
              <a:noFill/>
            </a:ln>
            <a:effectLst/>
            <a:extLs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rot="0" vert="horz" wrap="square" lIns="36576" tIns="36576" rIns="36576" bIns="36576" anchor="t" anchorCtr="0" upright="1">
              <a:noAutofit/>
            </a:bodyPr>
            <a:lstStyle/>
            <a:p>
              <a:endParaRPr lang="en-US"/>
            </a:p>
          </p:txBody>
        </p:sp>
        <p:sp>
          <p:nvSpPr>
            <p:cNvPr id="18" name="Rectangle 17" descr="level bars"/>
            <p:cNvSpPr>
              <a:spLocks noChangeArrowheads="1" noChangeShapeType="1"/>
            </p:cNvSpPr>
            <p:nvPr/>
          </p:nvSpPr>
          <p:spPr bwMode="auto">
            <a:xfrm>
              <a:off x="240913" y="201168"/>
              <a:ext cx="28286" cy="822"/>
            </a:xfrm>
            <a:prstGeom prst="rect">
              <a:avLst/>
            </a:prstGeom>
            <a:solidFill>
              <a:srgbClr val="9B4F96"/>
            </a:solidFill>
            <a:ln>
              <a:noFill/>
            </a:ln>
            <a:effectLst/>
            <a:extLs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rot="0" vert="horz" wrap="square" lIns="36576" tIns="36576" rIns="36576" bIns="36576" anchor="t" anchorCtr="0" upright="1">
              <a:noAutofit/>
            </a:bodyPr>
            <a:lstStyle/>
            <a:p>
              <a:endParaRPr lang="en-US"/>
            </a:p>
          </p:txBody>
        </p:sp>
      </p:grpSp>
      <p:sp>
        <p:nvSpPr>
          <p:cNvPr id="22" name="Content Placeholder 2"/>
          <p:cNvSpPr txBox="1">
            <a:spLocks/>
          </p:cNvSpPr>
          <p:nvPr/>
        </p:nvSpPr>
        <p:spPr>
          <a:xfrm>
            <a:off x="324221" y="837322"/>
            <a:ext cx="3798864" cy="4624343"/>
          </a:xfrm>
          <a:prstGeom prst="rect">
            <a:avLst/>
          </a:prstGeom>
        </p:spPr>
        <p:txBody>
          <a:bodyPr vert="horz" wrap="square" lIns="0" tIns="0" rIns="0" bIns="0" rtlCol="0">
            <a:spAutoFit/>
          </a:bodyPr>
          <a:lstStyle>
            <a:lvl1pPr marL="0" indent="0" algn="l" defTabSz="914363" rtl="0" eaLnBrk="1" latinLnBrk="0" hangingPunct="1">
              <a:lnSpc>
                <a:spcPct val="90000"/>
              </a:lnSpc>
              <a:spcBef>
                <a:spcPts val="0"/>
              </a:spcBef>
              <a:spcAft>
                <a:spcPts val="900"/>
              </a:spcAft>
              <a:buSzPct val="90000"/>
              <a:buFont typeface="Arial" pitchFamily="34" charset="0"/>
              <a:buNone/>
              <a:defRPr sz="4000" kern="1200" spc="-100" baseline="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vl2pPr marL="0" indent="0" algn="l" defTabSz="914363" rtl="0" eaLnBrk="1" latinLnBrk="0" hangingPunct="1">
              <a:lnSpc>
                <a:spcPct val="90000"/>
              </a:lnSpc>
              <a:spcBef>
                <a:spcPts val="0"/>
              </a:spcBef>
              <a:spcAft>
                <a:spcPts val="400"/>
              </a:spcAft>
              <a:buSzPct val="90000"/>
              <a:buFont typeface="Arial" pitchFamily="34" charset="0"/>
              <a:buNone/>
              <a:tabLst>
                <a:tab pos="630238" algn="l"/>
              </a:tabLst>
              <a:defRPr sz="2000" kern="1200" spc="-50" baseline="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0" indent="0" algn="l" defTabSz="914363" rtl="0" eaLnBrk="1" latinLnBrk="0" hangingPunct="1">
              <a:lnSpc>
                <a:spcPct val="90000"/>
              </a:lnSpc>
              <a:spcBef>
                <a:spcPts val="0"/>
              </a:spcBef>
              <a:spcAft>
                <a:spcPts val="400"/>
              </a:spcAft>
              <a:buSzPct val="90000"/>
              <a:buFont typeface="Arial" pitchFamily="34" charset="0"/>
              <a:buNone/>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0" indent="0" algn="l" defTabSz="914363" rtl="0" eaLnBrk="1" latinLnBrk="0" hangingPunct="1">
              <a:lnSpc>
                <a:spcPct val="90000"/>
              </a:lnSpc>
              <a:spcBef>
                <a:spcPts val="0"/>
              </a:spcBef>
              <a:spcAft>
                <a:spcPts val="400"/>
              </a:spcAft>
              <a:buSzPct val="90000"/>
              <a:buFont typeface="Arial" pitchFamily="34" charset="0"/>
              <a:buNone/>
              <a:tabLst>
                <a:tab pos="914400"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0" indent="0" algn="l" defTabSz="914363" rtl="0" eaLnBrk="1" latinLnBrk="0" hangingPunct="1">
              <a:lnSpc>
                <a:spcPct val="90000"/>
              </a:lnSpc>
              <a:spcBef>
                <a:spcPts val="0"/>
              </a:spcBef>
              <a:spcAft>
                <a:spcPts val="400"/>
              </a:spcAft>
              <a:buSzPct val="90000"/>
              <a:buFont typeface="Arial" pitchFamily="34" charset="0"/>
              <a:buNone/>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dirty="0" smtClean="0">
                <a:solidFill>
                  <a:srgbClr val="0071BC"/>
                </a:solidFill>
                <a:latin typeface="+mn-lt"/>
              </a:rPr>
              <a:t>Prerequisites</a:t>
            </a:r>
          </a:p>
          <a:p>
            <a:pPr defTabSz="542925">
              <a:lnSpc>
                <a:spcPct val="100000"/>
              </a:lnSpc>
              <a:spcAft>
                <a:spcPts val="200"/>
              </a:spcAft>
            </a:pPr>
            <a:r>
              <a:rPr lang="en-US" sz="800" spc="0" dirty="0" smtClean="0">
                <a:solidFill>
                  <a:schemeClr val="tx1"/>
                </a:solidFill>
                <a:latin typeface="+mn-lt"/>
              </a:rPr>
              <a:t>Unless stated each component is supported by the following platforms:</a:t>
            </a:r>
          </a:p>
          <a:p>
            <a:pPr marL="457200" lvl="1" defTabSz="542925">
              <a:lnSpc>
                <a:spcPct val="100000"/>
              </a:lnSpc>
              <a:spcAft>
                <a:spcPts val="200"/>
              </a:spcAft>
              <a:tabLst>
                <a:tab pos="1343025" algn="l"/>
                <a:tab pos="2419350" algn="l"/>
                <a:tab pos="3048000" algn="l"/>
              </a:tabLst>
            </a:pPr>
            <a:r>
              <a:rPr lang="en-CA" sz="800" kern="800" spc="0" dirty="0">
                <a:solidFill>
                  <a:schemeClr val="tx1"/>
                </a:solidFill>
              </a:rPr>
              <a:t>Windows Server 2003 SP2, 2003 R2, 2008 SP2, 2008 R2</a:t>
            </a:r>
          </a:p>
          <a:p>
            <a:pPr marL="457200" lvl="1" defTabSz="542925">
              <a:lnSpc>
                <a:spcPct val="100000"/>
              </a:lnSpc>
              <a:spcAft>
                <a:spcPts val="200"/>
              </a:spcAft>
              <a:tabLst>
                <a:tab pos="1343025" algn="l"/>
                <a:tab pos="2419350" algn="l"/>
                <a:tab pos="3048000" algn="l"/>
              </a:tabLst>
            </a:pPr>
            <a:r>
              <a:rPr lang="en-CA" sz="800" kern="800" spc="0" dirty="0">
                <a:solidFill>
                  <a:schemeClr val="tx1"/>
                </a:solidFill>
              </a:rPr>
              <a:t>Windows XP SP2, Vista, </a:t>
            </a:r>
            <a:r>
              <a:rPr lang="en-CA" sz="800" kern="800" spc="0" dirty="0" smtClean="0">
                <a:solidFill>
                  <a:schemeClr val="tx1"/>
                </a:solidFill>
              </a:rPr>
              <a:t>7</a:t>
            </a:r>
            <a:endParaRPr lang="en-US" sz="800" dirty="0" smtClean="0">
              <a:solidFill>
                <a:schemeClr val="tx1"/>
              </a:solidFill>
            </a:endParaRPr>
          </a:p>
          <a:p>
            <a:pPr marL="228600" indent="-228600" defTabSz="542925">
              <a:lnSpc>
                <a:spcPct val="100000"/>
              </a:lnSpc>
              <a:spcAft>
                <a:spcPts val="200"/>
              </a:spcAft>
              <a:buFont typeface="+mj-lt"/>
              <a:buAutoNum type="arabicPeriod"/>
              <a:tabLst>
                <a:tab pos="1343025" algn="l"/>
                <a:tab pos="2419350" algn="l"/>
                <a:tab pos="3048000" algn="l"/>
              </a:tabLst>
            </a:pPr>
            <a:r>
              <a:rPr lang="en-CA" sz="800" kern="800" spc="0" dirty="0">
                <a:solidFill>
                  <a:schemeClr val="tx1"/>
                </a:solidFill>
                <a:latin typeface="+mn-lt"/>
              </a:rPr>
              <a:t>Team Foundation Server Application Tier (AT)</a:t>
            </a:r>
          </a:p>
          <a:p>
            <a:pPr marL="457200" lvl="2" defTabSz="542925">
              <a:lnSpc>
                <a:spcPct val="100000"/>
              </a:lnSpc>
              <a:spcAft>
                <a:spcPts val="200"/>
              </a:spcAft>
              <a:tabLst>
                <a:tab pos="1343025" algn="l"/>
                <a:tab pos="2419350" algn="l"/>
                <a:tab pos="3048000" algn="l"/>
              </a:tabLst>
            </a:pPr>
            <a:r>
              <a:rPr lang="en-CA" sz="800" kern="800" dirty="0" smtClean="0">
                <a:solidFill>
                  <a:schemeClr val="tx1"/>
                </a:solidFill>
              </a:rPr>
              <a:t>Ports  </a:t>
            </a:r>
            <a:r>
              <a:rPr lang="en-CA" sz="800" kern="800" dirty="0">
                <a:solidFill>
                  <a:schemeClr val="tx1"/>
                </a:solidFill>
              </a:rPr>
              <a:t>used by services 	8443  	team web access</a:t>
            </a:r>
            <a:br>
              <a:rPr lang="en-CA" sz="800" kern="800" dirty="0">
                <a:solidFill>
                  <a:schemeClr val="tx1"/>
                </a:solidFill>
              </a:rPr>
            </a:br>
            <a:r>
              <a:rPr lang="en-CA" sz="800" kern="800" dirty="0">
                <a:solidFill>
                  <a:schemeClr val="tx1"/>
                </a:solidFill>
              </a:rPr>
              <a:t>	</a:t>
            </a:r>
            <a:r>
              <a:rPr lang="en-CA" sz="800" kern="800" dirty="0" smtClean="0">
                <a:solidFill>
                  <a:schemeClr val="tx1"/>
                </a:solidFill>
              </a:rPr>
              <a:t>	8080 </a:t>
            </a:r>
            <a:r>
              <a:rPr lang="en-CA" sz="800" kern="800" dirty="0">
                <a:solidFill>
                  <a:schemeClr val="tx1"/>
                </a:solidFill>
              </a:rPr>
              <a:t>	server</a:t>
            </a:r>
          </a:p>
          <a:p>
            <a:pPr marL="228600" indent="-228600" defTabSz="542925">
              <a:lnSpc>
                <a:spcPct val="100000"/>
              </a:lnSpc>
              <a:spcAft>
                <a:spcPts val="200"/>
              </a:spcAft>
              <a:buFont typeface="+mj-lt"/>
              <a:buAutoNum type="arabicPeriod"/>
              <a:tabLst>
                <a:tab pos="1343025" algn="l"/>
                <a:tab pos="2419350" algn="l"/>
                <a:tab pos="3048000" algn="l"/>
              </a:tabLst>
            </a:pPr>
            <a:r>
              <a:rPr lang="en-CA" sz="800" kern="800" spc="0" dirty="0">
                <a:solidFill>
                  <a:schemeClr val="tx1"/>
                </a:solidFill>
                <a:latin typeface="+mn-lt"/>
              </a:rPr>
              <a:t>Team Foundation Server Data Tier (DT)</a:t>
            </a:r>
          </a:p>
          <a:p>
            <a:pPr marL="457200" lvl="2" defTabSz="542925">
              <a:lnSpc>
                <a:spcPct val="100000"/>
              </a:lnSpc>
              <a:spcAft>
                <a:spcPts val="200"/>
              </a:spcAft>
              <a:tabLst>
                <a:tab pos="1343025" algn="l"/>
                <a:tab pos="2419350" algn="l"/>
                <a:tab pos="3048000" algn="l"/>
              </a:tabLst>
            </a:pPr>
            <a:r>
              <a:rPr lang="en-CA" sz="800" kern="800" dirty="0" smtClean="0">
                <a:solidFill>
                  <a:schemeClr val="tx1"/>
                </a:solidFill>
              </a:rPr>
              <a:t>Ports  </a:t>
            </a:r>
            <a:r>
              <a:rPr lang="en-CA" sz="800" kern="800" dirty="0">
                <a:solidFill>
                  <a:schemeClr val="tx1"/>
                </a:solidFill>
              </a:rPr>
              <a:t>used by services 	1433 	</a:t>
            </a:r>
            <a:r>
              <a:rPr lang="en-CA" sz="800" kern="800" dirty="0" smtClean="0">
                <a:solidFill>
                  <a:schemeClr val="tx1"/>
                </a:solidFill>
              </a:rPr>
              <a:t>SQL</a:t>
            </a:r>
            <a:endParaRPr lang="en-CA" sz="800" kern="800" dirty="0">
              <a:solidFill>
                <a:schemeClr val="tx1"/>
              </a:solidFill>
            </a:endParaRPr>
          </a:p>
          <a:p>
            <a:pPr marL="228600" indent="-228600" defTabSz="542925">
              <a:lnSpc>
                <a:spcPct val="100000"/>
              </a:lnSpc>
              <a:spcAft>
                <a:spcPts val="200"/>
              </a:spcAft>
              <a:buFont typeface="+mj-lt"/>
              <a:buAutoNum type="arabicPeriod"/>
              <a:tabLst>
                <a:tab pos="1343025" algn="l"/>
                <a:tab pos="2419350" algn="l"/>
                <a:tab pos="3048000" algn="l"/>
              </a:tabLst>
            </a:pPr>
            <a:r>
              <a:rPr lang="en-CA" sz="800" kern="800" spc="0" dirty="0">
                <a:solidFill>
                  <a:schemeClr val="tx1"/>
                </a:solidFill>
                <a:latin typeface="+mn-lt"/>
              </a:rPr>
              <a:t>Team Foundation Server Build Controller</a:t>
            </a:r>
          </a:p>
          <a:p>
            <a:pPr marL="457200" lvl="2" defTabSz="542925">
              <a:lnSpc>
                <a:spcPct val="100000"/>
              </a:lnSpc>
              <a:spcAft>
                <a:spcPts val="200"/>
              </a:spcAft>
              <a:tabLst>
                <a:tab pos="1343025" algn="l"/>
                <a:tab pos="2419350" algn="l"/>
                <a:tab pos="3048000" algn="l"/>
              </a:tabLst>
            </a:pPr>
            <a:r>
              <a:rPr lang="en-CA" sz="800" kern="800" dirty="0" smtClean="0">
                <a:solidFill>
                  <a:schemeClr val="tx1"/>
                </a:solidFill>
              </a:rPr>
              <a:t>Ports  </a:t>
            </a:r>
            <a:r>
              <a:rPr lang="en-CA" sz="800" kern="800" dirty="0">
                <a:solidFill>
                  <a:schemeClr val="tx1"/>
                </a:solidFill>
              </a:rPr>
              <a:t>used by services  </a:t>
            </a:r>
            <a:r>
              <a:rPr lang="en-CA" sz="800" kern="800" dirty="0" smtClean="0">
                <a:solidFill>
                  <a:schemeClr val="tx1"/>
                </a:solidFill>
              </a:rPr>
              <a:t>   	9191 </a:t>
            </a:r>
            <a:r>
              <a:rPr lang="en-CA" sz="800" kern="800" dirty="0">
                <a:solidFill>
                  <a:schemeClr val="tx1"/>
                </a:solidFill>
              </a:rPr>
              <a:t>	</a:t>
            </a:r>
            <a:r>
              <a:rPr lang="en-CA" sz="800" kern="800" dirty="0" smtClean="0">
                <a:solidFill>
                  <a:schemeClr val="tx1"/>
                </a:solidFill>
              </a:rPr>
              <a:t>controller</a:t>
            </a:r>
          </a:p>
          <a:p>
            <a:pPr marL="228600" indent="-228600" defTabSz="542925">
              <a:lnSpc>
                <a:spcPct val="100000"/>
              </a:lnSpc>
              <a:spcAft>
                <a:spcPts val="200"/>
              </a:spcAft>
              <a:buFont typeface="+mj-lt"/>
              <a:buAutoNum type="arabicPeriod"/>
              <a:tabLst>
                <a:tab pos="1343025" algn="l"/>
                <a:tab pos="2419350" algn="l"/>
                <a:tab pos="3048000" algn="l"/>
              </a:tabLst>
            </a:pPr>
            <a:r>
              <a:rPr lang="en-CA" sz="800" spc="0" dirty="0">
                <a:solidFill>
                  <a:schemeClr val="tx1"/>
                </a:solidFill>
                <a:latin typeface="+mn-lt"/>
              </a:rPr>
              <a:t>Team Foundation Server </a:t>
            </a:r>
            <a:r>
              <a:rPr lang="en-CA" sz="800" spc="0" dirty="0" smtClean="0">
                <a:solidFill>
                  <a:schemeClr val="tx1"/>
                </a:solidFill>
                <a:latin typeface="+mn-lt"/>
              </a:rPr>
              <a:t>Clients</a:t>
            </a:r>
            <a:endParaRPr lang="en-CA" sz="800" kern="800" spc="0" dirty="0" smtClean="0">
              <a:solidFill>
                <a:schemeClr val="tx1"/>
              </a:solidFill>
              <a:latin typeface="+mn-lt"/>
            </a:endParaRPr>
          </a:p>
          <a:p>
            <a:pPr marL="228600" indent="-228600" defTabSz="542925">
              <a:lnSpc>
                <a:spcPct val="100000"/>
              </a:lnSpc>
              <a:spcAft>
                <a:spcPts val="200"/>
              </a:spcAft>
              <a:buFont typeface="+mj-lt"/>
              <a:buAutoNum type="arabicPeriod"/>
              <a:tabLst>
                <a:tab pos="1343025" algn="l"/>
                <a:tab pos="2419350" algn="l"/>
                <a:tab pos="3048000" algn="l"/>
              </a:tabLst>
            </a:pPr>
            <a:r>
              <a:rPr lang="en-CA" sz="800" kern="800" spc="0" dirty="0" smtClean="0">
                <a:solidFill>
                  <a:schemeClr val="tx1"/>
                </a:solidFill>
                <a:latin typeface="+mn-lt"/>
              </a:rPr>
              <a:t>VM </a:t>
            </a:r>
            <a:r>
              <a:rPr lang="en-CA" sz="800" kern="800" spc="0" dirty="0">
                <a:solidFill>
                  <a:schemeClr val="tx1"/>
                </a:solidFill>
                <a:latin typeface="+mn-lt"/>
              </a:rPr>
              <a:t>Factory</a:t>
            </a:r>
          </a:p>
          <a:p>
            <a:pPr marL="457200" lvl="2" defTabSz="542925">
              <a:lnSpc>
                <a:spcPct val="100000"/>
              </a:lnSpc>
              <a:spcAft>
                <a:spcPts val="200"/>
              </a:spcAft>
              <a:tabLst>
                <a:tab pos="1343025" algn="l"/>
                <a:tab pos="2419350" algn="l"/>
                <a:tab pos="3048000" algn="l"/>
              </a:tabLst>
            </a:pPr>
            <a:r>
              <a:rPr lang="en-CA" sz="800" kern="800" dirty="0" smtClean="0">
                <a:solidFill>
                  <a:schemeClr val="tx1"/>
                </a:solidFill>
              </a:rPr>
              <a:t>Ports  </a:t>
            </a:r>
            <a:r>
              <a:rPr lang="en-CA" sz="800" kern="800" dirty="0">
                <a:solidFill>
                  <a:schemeClr val="tx1"/>
                </a:solidFill>
              </a:rPr>
              <a:t>used by services 	3389 	RDP</a:t>
            </a:r>
            <a:br>
              <a:rPr lang="en-CA" sz="800" kern="800" dirty="0">
                <a:solidFill>
                  <a:schemeClr val="tx1"/>
                </a:solidFill>
              </a:rPr>
            </a:br>
            <a:r>
              <a:rPr lang="en-CA" sz="800" kern="800" dirty="0">
                <a:solidFill>
                  <a:schemeClr val="tx1"/>
                </a:solidFill>
              </a:rPr>
              <a:t>	</a:t>
            </a:r>
            <a:r>
              <a:rPr lang="en-CA" sz="800" kern="800" dirty="0" smtClean="0">
                <a:solidFill>
                  <a:schemeClr val="tx1"/>
                </a:solidFill>
              </a:rPr>
              <a:t>	137</a:t>
            </a:r>
            <a:r>
              <a:rPr lang="en-CA" sz="800" kern="800" dirty="0">
                <a:solidFill>
                  <a:schemeClr val="tx1"/>
                </a:solidFill>
              </a:rPr>
              <a:t>	UDP</a:t>
            </a:r>
            <a:br>
              <a:rPr lang="en-CA" sz="800" kern="800" dirty="0">
                <a:solidFill>
                  <a:schemeClr val="tx1"/>
                </a:solidFill>
              </a:rPr>
            </a:br>
            <a:r>
              <a:rPr lang="en-CA" sz="800" kern="800" dirty="0">
                <a:solidFill>
                  <a:schemeClr val="tx1"/>
                </a:solidFill>
              </a:rPr>
              <a:t>	</a:t>
            </a:r>
            <a:r>
              <a:rPr lang="en-CA" sz="800" kern="800" dirty="0" smtClean="0">
                <a:solidFill>
                  <a:schemeClr val="tx1"/>
                </a:solidFill>
              </a:rPr>
              <a:t>	139</a:t>
            </a:r>
            <a:r>
              <a:rPr lang="en-CA" sz="800" kern="800" dirty="0">
                <a:solidFill>
                  <a:schemeClr val="tx1"/>
                </a:solidFill>
              </a:rPr>
              <a:t>	TCP</a:t>
            </a:r>
          </a:p>
          <a:p>
            <a:pPr marL="228600" indent="-228600" defTabSz="542925">
              <a:lnSpc>
                <a:spcPct val="100000"/>
              </a:lnSpc>
              <a:spcAft>
                <a:spcPts val="200"/>
              </a:spcAft>
              <a:buFont typeface="+mj-lt"/>
              <a:buAutoNum type="arabicPeriod"/>
              <a:tabLst>
                <a:tab pos="1343025" algn="l"/>
                <a:tab pos="2419350" algn="l"/>
                <a:tab pos="3048000" algn="l"/>
              </a:tabLst>
            </a:pPr>
            <a:r>
              <a:rPr lang="en-CA" sz="800" kern="800" spc="0" dirty="0" smtClean="0">
                <a:solidFill>
                  <a:schemeClr val="tx1"/>
                </a:solidFill>
                <a:latin typeface="+mn-lt"/>
              </a:rPr>
              <a:t>VMM </a:t>
            </a:r>
            <a:r>
              <a:rPr lang="en-CA" sz="800" kern="800" spc="0" dirty="0">
                <a:solidFill>
                  <a:schemeClr val="tx1"/>
                </a:solidFill>
                <a:latin typeface="+mn-lt"/>
              </a:rPr>
              <a:t>Server</a:t>
            </a:r>
          </a:p>
          <a:p>
            <a:pPr marL="457200" lvl="2" defTabSz="542925">
              <a:lnSpc>
                <a:spcPct val="100000"/>
              </a:lnSpc>
              <a:spcAft>
                <a:spcPts val="200"/>
              </a:spcAft>
              <a:tabLst>
                <a:tab pos="1343025" algn="l"/>
                <a:tab pos="2419350" algn="l"/>
                <a:tab pos="3048000" algn="l"/>
              </a:tabLst>
            </a:pPr>
            <a:r>
              <a:rPr lang="en-CA" sz="800" kern="800" dirty="0">
                <a:solidFill>
                  <a:schemeClr val="tx1"/>
                </a:solidFill>
              </a:rPr>
              <a:t>Windows Server 2008 or 2008 R2.  R2 is recommended.</a:t>
            </a:r>
          </a:p>
          <a:p>
            <a:pPr marL="457200" lvl="2" defTabSz="542925">
              <a:lnSpc>
                <a:spcPct val="100000"/>
              </a:lnSpc>
              <a:spcAft>
                <a:spcPts val="200"/>
              </a:spcAft>
              <a:tabLst>
                <a:tab pos="1343025" algn="l"/>
                <a:tab pos="2419350" algn="l"/>
                <a:tab pos="3048000" algn="l"/>
              </a:tabLst>
            </a:pPr>
            <a:r>
              <a:rPr lang="en-CA" sz="800" kern="800" dirty="0">
                <a:solidFill>
                  <a:schemeClr val="tx1"/>
                </a:solidFill>
              </a:rPr>
              <a:t>Ports  used by services 	8100 	VMM Agent</a:t>
            </a:r>
            <a:br>
              <a:rPr lang="en-CA" sz="800" kern="800" dirty="0">
                <a:solidFill>
                  <a:schemeClr val="tx1"/>
                </a:solidFill>
              </a:rPr>
            </a:br>
            <a:r>
              <a:rPr lang="en-CA" sz="800" kern="800" dirty="0">
                <a:solidFill>
                  <a:schemeClr val="tx1"/>
                </a:solidFill>
              </a:rPr>
              <a:t>	135 	WMI (49152-65535) </a:t>
            </a:r>
            <a:br>
              <a:rPr lang="en-CA" sz="800" kern="800" dirty="0">
                <a:solidFill>
                  <a:schemeClr val="tx1"/>
                </a:solidFill>
              </a:rPr>
            </a:br>
            <a:r>
              <a:rPr lang="en-CA" sz="800" kern="800" dirty="0">
                <a:solidFill>
                  <a:schemeClr val="tx1"/>
                </a:solidFill>
              </a:rPr>
              <a:t>	3389 	RDP</a:t>
            </a:r>
          </a:p>
          <a:p>
            <a:pPr marL="228600" indent="-228600" defTabSz="542925">
              <a:lnSpc>
                <a:spcPct val="100000"/>
              </a:lnSpc>
              <a:spcAft>
                <a:spcPts val="200"/>
              </a:spcAft>
              <a:buFont typeface="+mj-lt"/>
              <a:buAutoNum type="arabicPeriod"/>
              <a:tabLst>
                <a:tab pos="1343025" algn="l"/>
                <a:tab pos="2419350" algn="l"/>
                <a:tab pos="3048000" algn="l"/>
              </a:tabLst>
            </a:pPr>
            <a:r>
              <a:rPr lang="en-CA" sz="800" kern="800" spc="0" dirty="0">
                <a:solidFill>
                  <a:schemeClr val="tx1"/>
                </a:solidFill>
                <a:latin typeface="+mn-lt"/>
              </a:rPr>
              <a:t>VMM Hyper-V Host</a:t>
            </a:r>
          </a:p>
          <a:p>
            <a:pPr marL="457200" lvl="2" defTabSz="542925">
              <a:lnSpc>
                <a:spcPct val="100000"/>
              </a:lnSpc>
              <a:spcAft>
                <a:spcPts val="200"/>
              </a:spcAft>
              <a:tabLst>
                <a:tab pos="1343025" algn="l"/>
                <a:tab pos="2419350" algn="l"/>
                <a:tab pos="3048000" algn="l"/>
              </a:tabLst>
            </a:pPr>
            <a:r>
              <a:rPr lang="en-CA" sz="800" kern="800" dirty="0">
                <a:solidFill>
                  <a:schemeClr val="tx1"/>
                </a:solidFill>
              </a:rPr>
              <a:t>Windows Server 2008, 2008R2.  R2 is recommended</a:t>
            </a:r>
            <a:r>
              <a:rPr lang="en-CA" sz="800" kern="800" dirty="0" smtClean="0">
                <a:solidFill>
                  <a:schemeClr val="tx1"/>
                </a:solidFill>
              </a:rPr>
              <a:t>.</a:t>
            </a:r>
            <a:r>
              <a:rPr lang="en-CA" sz="800" kern="800" dirty="0">
                <a:solidFill>
                  <a:schemeClr val="tx1"/>
                </a:solidFill>
              </a:rPr>
              <a:t>	</a:t>
            </a:r>
          </a:p>
          <a:p>
            <a:pPr marL="228600" indent="-228600" defTabSz="542925">
              <a:lnSpc>
                <a:spcPct val="100000"/>
              </a:lnSpc>
              <a:spcAft>
                <a:spcPts val="200"/>
              </a:spcAft>
              <a:buFont typeface="+mj-lt"/>
              <a:buAutoNum type="arabicPeriod"/>
              <a:tabLst>
                <a:tab pos="1343025" algn="l"/>
                <a:tab pos="2419350" algn="l"/>
                <a:tab pos="3048000" algn="l"/>
              </a:tabLst>
            </a:pPr>
            <a:r>
              <a:rPr lang="en-CA" sz="800" kern="800" spc="0" dirty="0">
                <a:solidFill>
                  <a:schemeClr val="tx1"/>
                </a:solidFill>
                <a:latin typeface="+mn-lt"/>
              </a:rPr>
              <a:t>Test Controller</a:t>
            </a:r>
          </a:p>
          <a:p>
            <a:pPr marL="457200" lvl="2" defTabSz="542925">
              <a:lnSpc>
                <a:spcPct val="100000"/>
              </a:lnSpc>
              <a:spcAft>
                <a:spcPts val="200"/>
              </a:spcAft>
              <a:tabLst>
                <a:tab pos="1343025" algn="l"/>
                <a:tab pos="2419350" algn="l"/>
                <a:tab pos="3048000" algn="l"/>
              </a:tabLst>
            </a:pPr>
            <a:r>
              <a:rPr lang="en-CA" sz="800" kern="800" dirty="0" smtClean="0">
                <a:solidFill>
                  <a:schemeClr val="tx1"/>
                </a:solidFill>
              </a:rPr>
              <a:t>Ports  </a:t>
            </a:r>
            <a:r>
              <a:rPr lang="en-CA" sz="800" kern="800" dirty="0">
                <a:solidFill>
                  <a:schemeClr val="tx1"/>
                </a:solidFill>
              </a:rPr>
              <a:t>used by services 	6901 	Test Controller</a:t>
            </a:r>
            <a:br>
              <a:rPr lang="en-CA" sz="800" kern="800" dirty="0">
                <a:solidFill>
                  <a:schemeClr val="tx1"/>
                </a:solidFill>
              </a:rPr>
            </a:br>
            <a:r>
              <a:rPr lang="en-CA" sz="800" kern="800" dirty="0">
                <a:solidFill>
                  <a:schemeClr val="tx1"/>
                </a:solidFill>
              </a:rPr>
              <a:t>	</a:t>
            </a:r>
            <a:r>
              <a:rPr lang="en-CA" sz="800" kern="800" dirty="0" smtClean="0">
                <a:solidFill>
                  <a:schemeClr val="tx1"/>
                </a:solidFill>
              </a:rPr>
              <a:t>	6910</a:t>
            </a:r>
            <a:r>
              <a:rPr lang="en-CA" sz="800" kern="800" dirty="0">
                <a:solidFill>
                  <a:schemeClr val="tx1"/>
                </a:solidFill>
              </a:rPr>
              <a:t>	Test Agent</a:t>
            </a:r>
          </a:p>
          <a:p>
            <a:pPr marL="228600" indent="-228600" defTabSz="542925">
              <a:lnSpc>
                <a:spcPct val="100000"/>
              </a:lnSpc>
              <a:spcAft>
                <a:spcPts val="200"/>
              </a:spcAft>
              <a:buFont typeface="+mj-lt"/>
              <a:buAutoNum type="arabicPeriod"/>
              <a:tabLst>
                <a:tab pos="1343025" algn="l"/>
                <a:tab pos="2419350" algn="l"/>
                <a:tab pos="3048000" algn="l"/>
              </a:tabLst>
            </a:pPr>
            <a:r>
              <a:rPr lang="en-CA" sz="800" kern="800" spc="0" dirty="0">
                <a:solidFill>
                  <a:schemeClr val="tx1"/>
                </a:solidFill>
                <a:latin typeface="+mn-lt"/>
              </a:rPr>
              <a:t>VMM Library</a:t>
            </a:r>
          </a:p>
          <a:p>
            <a:pPr marL="457200" lvl="2" defTabSz="542925">
              <a:lnSpc>
                <a:spcPct val="100000"/>
              </a:lnSpc>
              <a:spcAft>
                <a:spcPts val="200"/>
              </a:spcAft>
              <a:tabLst>
                <a:tab pos="1343025" algn="l"/>
                <a:tab pos="2419350" algn="l"/>
                <a:tab pos="3048000" algn="l"/>
              </a:tabLst>
            </a:pPr>
            <a:r>
              <a:rPr lang="en-CA" sz="800" kern="800" dirty="0">
                <a:solidFill>
                  <a:schemeClr val="tx1"/>
                </a:solidFill>
              </a:rPr>
              <a:t>Windows Server 2008 or 2008 R2.  R2 is recommended.</a:t>
            </a:r>
          </a:p>
          <a:p>
            <a:pPr marL="457200" lvl="2" defTabSz="542925">
              <a:lnSpc>
                <a:spcPct val="100000"/>
              </a:lnSpc>
              <a:spcAft>
                <a:spcPts val="200"/>
              </a:spcAft>
              <a:tabLst>
                <a:tab pos="1343025" algn="l"/>
                <a:tab pos="2419350" algn="l"/>
                <a:tab pos="3048000" algn="l"/>
              </a:tabLst>
            </a:pPr>
            <a:r>
              <a:rPr lang="en-CA" sz="800" kern="800" dirty="0">
                <a:solidFill>
                  <a:schemeClr val="tx1"/>
                </a:solidFill>
              </a:rPr>
              <a:t>Ports  used by services 	443 	BITS</a:t>
            </a:r>
            <a:br>
              <a:rPr lang="en-CA" sz="800" kern="800" dirty="0">
                <a:solidFill>
                  <a:schemeClr val="tx1"/>
                </a:solidFill>
              </a:rPr>
            </a:br>
            <a:r>
              <a:rPr lang="en-CA" sz="800" kern="800" dirty="0">
                <a:solidFill>
                  <a:schemeClr val="tx1"/>
                </a:solidFill>
              </a:rPr>
              <a:t>	</a:t>
            </a:r>
            <a:r>
              <a:rPr lang="en-CA" sz="800" kern="800" dirty="0" smtClean="0">
                <a:solidFill>
                  <a:schemeClr val="tx1"/>
                </a:solidFill>
              </a:rPr>
              <a:t>	80 </a:t>
            </a:r>
            <a:r>
              <a:rPr lang="en-CA" sz="800" kern="800" dirty="0">
                <a:solidFill>
                  <a:schemeClr val="tx1"/>
                </a:solidFill>
              </a:rPr>
              <a:t>	</a:t>
            </a:r>
            <a:r>
              <a:rPr lang="en-CA" sz="800" kern="800" dirty="0" err="1" smtClean="0">
                <a:solidFill>
                  <a:schemeClr val="tx1"/>
                </a:solidFill>
              </a:rPr>
              <a:t>WinRm</a:t>
            </a:r>
            <a:endParaRPr lang="en-CA" sz="800" kern="800" dirty="0">
              <a:solidFill>
                <a:schemeClr val="tx1"/>
              </a:solidFill>
            </a:endParaRPr>
          </a:p>
        </p:txBody>
      </p:sp>
      <p:sp>
        <p:nvSpPr>
          <p:cNvPr id="9" name="TextBox 8"/>
          <p:cNvSpPr txBox="1"/>
          <p:nvPr/>
        </p:nvSpPr>
        <p:spPr>
          <a:xfrm>
            <a:off x="3726802" y="5670434"/>
            <a:ext cx="4521847" cy="754053"/>
          </a:xfrm>
          <a:prstGeom prst="rect">
            <a:avLst/>
          </a:prstGeom>
          <a:noFill/>
        </p:spPr>
        <p:txBody>
          <a:bodyPr wrap="square" lIns="0" tIns="0" rIns="0" bIns="0" rtlCol="0">
            <a:spAutoFit/>
          </a:bodyPr>
          <a:lstStyle/>
          <a:p>
            <a:r>
              <a:rPr lang="en-GB" sz="1400" dirty="0" smtClean="0">
                <a:gradFill>
                  <a:gsLst>
                    <a:gs pos="0">
                      <a:schemeClr val="tx1">
                        <a:lumMod val="75000"/>
                        <a:lumOff val="25000"/>
                      </a:schemeClr>
                    </a:gs>
                    <a:gs pos="80000">
                      <a:schemeClr val="tx1">
                        <a:lumMod val="65000"/>
                        <a:lumOff val="35000"/>
                      </a:schemeClr>
                    </a:gs>
                  </a:gsLst>
                  <a:lin ang="16200000" scaled="0"/>
                </a:gradFill>
              </a:rPr>
              <a:t>References</a:t>
            </a:r>
          </a:p>
          <a:p>
            <a:pPr marL="0" lvl="1"/>
            <a:endParaRPr lang="en-CA" sz="700" dirty="0" smtClean="0"/>
          </a:p>
          <a:p>
            <a:pPr marL="0" lvl="1"/>
            <a:r>
              <a:rPr lang="en-CA" sz="700" dirty="0" smtClean="0"/>
              <a:t>Visual </a:t>
            </a:r>
            <a:r>
              <a:rPr lang="en-CA" sz="700" dirty="0"/>
              <a:t>Studio 2010 Lab Management </a:t>
            </a:r>
            <a:r>
              <a:rPr lang="en-CA" sz="700" dirty="0" smtClean="0"/>
              <a:t>Guide </a:t>
            </a:r>
            <a:r>
              <a:rPr lang="en-CA" sz="700" dirty="0" smtClean="0">
                <a:hlinkClick r:id="rId2"/>
              </a:rPr>
              <a:t>http</a:t>
            </a:r>
            <a:r>
              <a:rPr lang="en-CA" sz="700" dirty="0">
                <a:hlinkClick r:id="rId2"/>
              </a:rPr>
              <a:t>://go.microsoft.com/fwlink/?LinkID=206935&amp;clcid=0x409</a:t>
            </a:r>
            <a:r>
              <a:rPr lang="en-CA" sz="700" dirty="0"/>
              <a:t> </a:t>
            </a:r>
          </a:p>
          <a:p>
            <a:pPr marL="0" lvl="1"/>
            <a:r>
              <a:rPr lang="en-CA" sz="700" dirty="0"/>
              <a:t>Visual Studio ALM Rangers VM Factory </a:t>
            </a:r>
            <a:r>
              <a:rPr lang="en-CA" sz="700" dirty="0" smtClean="0"/>
              <a:t>Guidance </a:t>
            </a:r>
            <a:r>
              <a:rPr lang="en-CA" sz="700" dirty="0" smtClean="0">
                <a:hlinkClick r:id="rId3"/>
              </a:rPr>
              <a:t>http</a:t>
            </a:r>
            <a:r>
              <a:rPr lang="en-CA" sz="700" dirty="0">
                <a:hlinkClick r:id="rId3"/>
              </a:rPr>
              <a:t>://rangersvsvmfactory.codeplex.com/</a:t>
            </a:r>
            <a:endParaRPr lang="en-CA" sz="700" dirty="0"/>
          </a:p>
          <a:p>
            <a:r>
              <a:rPr lang="en-CA" sz="700" dirty="0"/>
              <a:t>Capacity Planning Quick Reference Poster</a:t>
            </a:r>
            <a:br>
              <a:rPr lang="en-CA" sz="700" dirty="0"/>
            </a:br>
            <a:r>
              <a:rPr lang="en-CA" sz="700" dirty="0"/>
              <a:t>Team Project Collection Planning Quick Reference </a:t>
            </a:r>
            <a:r>
              <a:rPr lang="en-CA" sz="700" dirty="0" smtClean="0"/>
              <a:t>Poster </a:t>
            </a:r>
            <a:r>
              <a:rPr lang="en-CA" sz="700" dirty="0" smtClean="0">
                <a:hlinkClick r:id="rId4"/>
              </a:rPr>
              <a:t>http</a:t>
            </a:r>
            <a:r>
              <a:rPr lang="en-CA" sz="700" dirty="0">
                <a:hlinkClick r:id="rId4"/>
              </a:rPr>
              <a:t>://vs2010quickref.codeplex.com</a:t>
            </a:r>
            <a:r>
              <a:rPr lang="en-CA" sz="700" dirty="0" smtClean="0">
                <a:hlinkClick r:id="rId4"/>
              </a:rPr>
              <a:t>/</a:t>
            </a:r>
            <a:endParaRPr lang="en-GB" sz="1400" dirty="0" smtClean="0">
              <a:gradFill>
                <a:gsLst>
                  <a:gs pos="0">
                    <a:schemeClr val="tx1">
                      <a:lumMod val="75000"/>
                      <a:lumOff val="25000"/>
                    </a:schemeClr>
                  </a:gs>
                  <a:gs pos="80000">
                    <a:schemeClr val="tx1">
                      <a:lumMod val="65000"/>
                      <a:lumOff val="35000"/>
                    </a:schemeClr>
                  </a:gs>
                </a:gsLst>
                <a:lin ang="16200000" scaled="0"/>
              </a:gradFill>
            </a:endParaRPr>
          </a:p>
        </p:txBody>
      </p:sp>
      <p:grpSp>
        <p:nvGrpSpPr>
          <p:cNvPr id="204" name="Group 203"/>
          <p:cNvGrpSpPr/>
          <p:nvPr/>
        </p:nvGrpSpPr>
        <p:grpSpPr>
          <a:xfrm>
            <a:off x="4261321" y="943279"/>
            <a:ext cx="7495800" cy="4725484"/>
            <a:chOff x="236571" y="22899"/>
            <a:chExt cx="5810932" cy="6411627"/>
          </a:xfrm>
        </p:grpSpPr>
        <p:sp>
          <p:nvSpPr>
            <p:cNvPr id="205" name="Rectangle 204"/>
            <p:cNvSpPr/>
            <p:nvPr/>
          </p:nvSpPr>
          <p:spPr>
            <a:xfrm>
              <a:off x="236571" y="94061"/>
              <a:ext cx="2791817" cy="6306739"/>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6" name="Rectangle 205"/>
            <p:cNvSpPr/>
            <p:nvPr/>
          </p:nvSpPr>
          <p:spPr>
            <a:xfrm>
              <a:off x="3073731" y="58769"/>
              <a:ext cx="2963691" cy="6306739"/>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7" name="Rectangle 206"/>
            <p:cNvSpPr/>
            <p:nvPr/>
          </p:nvSpPr>
          <p:spPr>
            <a:xfrm>
              <a:off x="3086298" y="85124"/>
              <a:ext cx="2961205" cy="111076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8" name="Rectangle 207"/>
            <p:cNvSpPr/>
            <p:nvPr/>
          </p:nvSpPr>
          <p:spPr>
            <a:xfrm>
              <a:off x="2257507" y="4343400"/>
              <a:ext cx="1649997" cy="1259473"/>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9" name="Rectangle 208"/>
            <p:cNvSpPr/>
            <p:nvPr/>
          </p:nvSpPr>
          <p:spPr>
            <a:xfrm>
              <a:off x="1307192" y="85124"/>
              <a:ext cx="1706821" cy="123713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0" name="TextBox 209"/>
            <p:cNvSpPr txBox="1"/>
            <p:nvPr/>
          </p:nvSpPr>
          <p:spPr>
            <a:xfrm>
              <a:off x="236571" y="6121329"/>
              <a:ext cx="2791819" cy="313197"/>
            </a:xfrm>
            <a:prstGeom prst="rect">
              <a:avLst/>
            </a:prstGeom>
            <a:noFill/>
          </p:spPr>
          <p:txBody>
            <a:bodyPr wrap="square" rtlCol="0">
              <a:spAutoFit/>
            </a:bodyPr>
            <a:lstStyle/>
            <a:p>
              <a:r>
                <a:rPr lang="en-CA" sz="900" b="1" cap="small" dirty="0" smtClean="0"/>
                <a:t>Corp Infrastructure</a:t>
              </a:r>
              <a:endParaRPr lang="en-US" sz="900" cap="small" dirty="0"/>
            </a:p>
          </p:txBody>
        </p:sp>
        <p:sp>
          <p:nvSpPr>
            <p:cNvPr id="211" name="TextBox 210"/>
            <p:cNvSpPr txBox="1"/>
            <p:nvPr/>
          </p:nvSpPr>
          <p:spPr>
            <a:xfrm>
              <a:off x="2277572" y="5224075"/>
              <a:ext cx="1626078" cy="230832"/>
            </a:xfrm>
            <a:prstGeom prst="rect">
              <a:avLst/>
            </a:prstGeom>
            <a:noFill/>
          </p:spPr>
          <p:txBody>
            <a:bodyPr wrap="square" rtlCol="0">
              <a:spAutoFit/>
            </a:bodyPr>
            <a:lstStyle/>
            <a:p>
              <a:pPr algn="r"/>
              <a:r>
                <a:rPr lang="en-CA" sz="900" b="1" cap="small" dirty="0" smtClean="0"/>
                <a:t>VM Factories</a:t>
              </a:r>
              <a:endParaRPr lang="en-US" sz="900" cap="small" dirty="0"/>
            </a:p>
          </p:txBody>
        </p:sp>
        <p:sp>
          <p:nvSpPr>
            <p:cNvPr id="212" name="TextBox 211"/>
            <p:cNvSpPr txBox="1"/>
            <p:nvPr/>
          </p:nvSpPr>
          <p:spPr>
            <a:xfrm>
              <a:off x="4002852" y="5210450"/>
              <a:ext cx="2032760" cy="230832"/>
            </a:xfrm>
            <a:prstGeom prst="rect">
              <a:avLst/>
            </a:prstGeom>
            <a:noFill/>
          </p:spPr>
          <p:txBody>
            <a:bodyPr wrap="square" rtlCol="0">
              <a:spAutoFit/>
            </a:bodyPr>
            <a:lstStyle/>
            <a:p>
              <a:pPr algn="r"/>
              <a:r>
                <a:rPr lang="en-CA" sz="900" b="1" cap="small" dirty="0" smtClean="0"/>
                <a:t>Lab Management</a:t>
              </a:r>
              <a:endParaRPr lang="en-US" sz="900" cap="small" dirty="0"/>
            </a:p>
          </p:txBody>
        </p:sp>
        <p:sp>
          <p:nvSpPr>
            <p:cNvPr id="213" name="TextBox 212"/>
            <p:cNvSpPr txBox="1"/>
            <p:nvPr/>
          </p:nvSpPr>
          <p:spPr>
            <a:xfrm>
              <a:off x="1567520" y="76200"/>
              <a:ext cx="1626078" cy="230832"/>
            </a:xfrm>
            <a:prstGeom prst="rect">
              <a:avLst/>
            </a:prstGeom>
            <a:noFill/>
          </p:spPr>
          <p:txBody>
            <a:bodyPr wrap="square" rtlCol="0">
              <a:spAutoFit/>
            </a:bodyPr>
            <a:lstStyle/>
            <a:p>
              <a:r>
                <a:rPr lang="en-CA" sz="900" b="1" cap="small" dirty="0" smtClean="0"/>
                <a:t>Internet</a:t>
              </a:r>
              <a:endParaRPr lang="en-US" sz="900" cap="small" dirty="0"/>
            </a:p>
          </p:txBody>
        </p:sp>
        <p:pic>
          <p:nvPicPr>
            <p:cNvPr id="214" name="Picture 2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81400" y="2929504"/>
              <a:ext cx="347409" cy="493222"/>
            </a:xfrm>
            <a:prstGeom prst="rect">
              <a:avLst/>
            </a:prstGeom>
          </p:spPr>
        </p:pic>
        <p:pic>
          <p:nvPicPr>
            <p:cNvPr id="215" name="Picture 2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193388" y="4301901"/>
              <a:ext cx="360586" cy="492114"/>
            </a:xfrm>
            <a:prstGeom prst="rect">
              <a:avLst/>
            </a:prstGeom>
          </p:spPr>
        </p:pic>
        <p:cxnSp>
          <p:nvCxnSpPr>
            <p:cNvPr id="216" name="Elbow Connector 215"/>
            <p:cNvCxnSpPr>
              <a:stCxn id="251" idx="4"/>
              <a:endCxn id="252" idx="0"/>
            </p:cNvCxnSpPr>
            <p:nvPr/>
          </p:nvCxnSpPr>
          <p:spPr>
            <a:xfrm rot="16200000" flipH="1">
              <a:off x="1011123" y="2620774"/>
              <a:ext cx="351807" cy="502643"/>
            </a:xfrm>
            <a:prstGeom prst="bentConnector3">
              <a:avLst>
                <a:gd name="adj1" fmla="val 50000"/>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flipV="1">
              <a:off x="1835840" y="5827125"/>
              <a:ext cx="0" cy="55763"/>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a:stCxn id="269" idx="4"/>
            </p:cNvCxnSpPr>
            <p:nvPr/>
          </p:nvCxnSpPr>
          <p:spPr>
            <a:xfrm flipH="1">
              <a:off x="2157382" y="2704732"/>
              <a:ext cx="2402" cy="270924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a:off x="2574748" y="5123951"/>
              <a:ext cx="0" cy="51857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0" name="Straight Connector 219"/>
            <p:cNvCxnSpPr>
              <a:endCxn id="283" idx="4"/>
            </p:cNvCxnSpPr>
            <p:nvPr/>
          </p:nvCxnSpPr>
          <p:spPr>
            <a:xfrm flipV="1">
              <a:off x="3404997" y="1101864"/>
              <a:ext cx="0" cy="351636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a:stCxn id="261" idx="4"/>
              <a:endCxn id="264" idx="0"/>
            </p:cNvCxnSpPr>
            <p:nvPr/>
          </p:nvCxnSpPr>
          <p:spPr>
            <a:xfrm>
              <a:off x="1638300" y="3860777"/>
              <a:ext cx="0" cy="174209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22" name="Straight Connector 221"/>
            <p:cNvCxnSpPr>
              <a:stCxn id="262" idx="4"/>
              <a:endCxn id="263" idx="0"/>
            </p:cNvCxnSpPr>
            <p:nvPr/>
          </p:nvCxnSpPr>
          <p:spPr>
            <a:xfrm>
              <a:off x="982603" y="4572000"/>
              <a:ext cx="3502" cy="1030873"/>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a:endCxn id="284" idx="4"/>
            </p:cNvCxnSpPr>
            <p:nvPr/>
          </p:nvCxnSpPr>
          <p:spPr>
            <a:xfrm flipH="1" flipV="1">
              <a:off x="3755104" y="1092442"/>
              <a:ext cx="2" cy="182678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a:endCxn id="285" idx="4"/>
            </p:cNvCxnSpPr>
            <p:nvPr/>
          </p:nvCxnSpPr>
          <p:spPr>
            <a:xfrm flipV="1">
              <a:off x="4332448" y="1098530"/>
              <a:ext cx="0" cy="66290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25" name="Straight Connector 224"/>
            <p:cNvCxnSpPr>
              <a:endCxn id="286" idx="4"/>
            </p:cNvCxnSpPr>
            <p:nvPr/>
          </p:nvCxnSpPr>
          <p:spPr>
            <a:xfrm flipH="1" flipV="1">
              <a:off x="4844594" y="1107130"/>
              <a:ext cx="3714" cy="120654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26" name="Straight Connector 225"/>
            <p:cNvCxnSpPr>
              <a:stCxn id="297" idx="0"/>
              <a:endCxn id="291" idx="4"/>
            </p:cNvCxnSpPr>
            <p:nvPr/>
          </p:nvCxnSpPr>
          <p:spPr>
            <a:xfrm flipV="1">
              <a:off x="5667114" y="1095704"/>
              <a:ext cx="0" cy="3358597"/>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27" name="Straight Connector 226"/>
            <p:cNvCxnSpPr>
              <a:stCxn id="288" idx="4"/>
              <a:endCxn id="287" idx="0"/>
            </p:cNvCxnSpPr>
            <p:nvPr/>
          </p:nvCxnSpPr>
          <p:spPr>
            <a:xfrm>
              <a:off x="4704604" y="784208"/>
              <a:ext cx="0" cy="10215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a:stCxn id="289" idx="4"/>
              <a:endCxn id="290" idx="0"/>
            </p:cNvCxnSpPr>
            <p:nvPr/>
          </p:nvCxnSpPr>
          <p:spPr>
            <a:xfrm>
              <a:off x="5640381" y="726342"/>
              <a:ext cx="0" cy="152131"/>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29" name="Straight Arrow Connector 228"/>
            <p:cNvCxnSpPr/>
            <p:nvPr/>
          </p:nvCxnSpPr>
          <p:spPr>
            <a:xfrm flipV="1">
              <a:off x="3657600" y="4226620"/>
              <a:ext cx="376882" cy="530630"/>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230" name="Straight Arrow Connector 229"/>
            <p:cNvCxnSpPr/>
            <p:nvPr/>
          </p:nvCxnSpPr>
          <p:spPr>
            <a:xfrm flipH="1" flipV="1">
              <a:off x="2529251" y="2891252"/>
              <a:ext cx="1" cy="1715450"/>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231" name="Straight Arrow Connector 230"/>
            <p:cNvCxnSpPr/>
            <p:nvPr/>
          </p:nvCxnSpPr>
          <p:spPr>
            <a:xfrm>
              <a:off x="5029200" y="3033006"/>
              <a:ext cx="303452" cy="123820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32" name="Rectangle 231"/>
            <p:cNvSpPr/>
            <p:nvPr/>
          </p:nvSpPr>
          <p:spPr>
            <a:xfrm>
              <a:off x="3293733" y="312895"/>
              <a:ext cx="2075192" cy="3629415"/>
            </a:xfrm>
            <a:prstGeom prst="rect">
              <a:avLst/>
            </a:prstGeom>
            <a:noFill/>
            <a:ln w="15875">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3" name="TextBox 232"/>
            <p:cNvSpPr txBox="1"/>
            <p:nvPr/>
          </p:nvSpPr>
          <p:spPr>
            <a:xfrm>
              <a:off x="3090611" y="22899"/>
              <a:ext cx="1121693" cy="230832"/>
            </a:xfrm>
            <a:prstGeom prst="rect">
              <a:avLst/>
            </a:prstGeom>
            <a:noFill/>
          </p:spPr>
          <p:txBody>
            <a:bodyPr wrap="square" rtlCol="0">
              <a:spAutoFit/>
            </a:bodyPr>
            <a:lstStyle/>
            <a:p>
              <a:r>
                <a:rPr lang="en-CA" sz="900" b="1" cap="small" dirty="0" smtClean="0"/>
                <a:t>Lab Infrastructure</a:t>
              </a:r>
              <a:endParaRPr lang="en-US" sz="900" cap="small" dirty="0"/>
            </a:p>
          </p:txBody>
        </p:sp>
        <p:sp>
          <p:nvSpPr>
            <p:cNvPr id="234" name="TextBox 233"/>
            <p:cNvSpPr txBox="1"/>
            <p:nvPr/>
          </p:nvSpPr>
          <p:spPr>
            <a:xfrm rot="16200000">
              <a:off x="4876930" y="1814544"/>
              <a:ext cx="1032655" cy="369332"/>
            </a:xfrm>
            <a:prstGeom prst="rect">
              <a:avLst/>
            </a:prstGeom>
            <a:noFill/>
          </p:spPr>
          <p:txBody>
            <a:bodyPr wrap="none" rtlCol="0">
              <a:spAutoFit/>
            </a:bodyPr>
            <a:lstStyle/>
            <a:p>
              <a:r>
                <a:rPr lang="en-CA" sz="900" dirty="0" smtClean="0">
                  <a:solidFill>
                    <a:srgbClr val="C00000"/>
                  </a:solidFill>
                </a:rPr>
                <a:t>Lab Management </a:t>
              </a:r>
            </a:p>
            <a:p>
              <a:r>
                <a:rPr lang="en-CA" sz="900" dirty="0" smtClean="0">
                  <a:solidFill>
                    <a:srgbClr val="C00000"/>
                  </a:solidFill>
                </a:rPr>
                <a:t>Walkthrough VHD</a:t>
              </a:r>
              <a:endParaRPr lang="en-US" sz="900" dirty="0">
                <a:solidFill>
                  <a:srgbClr val="C00000"/>
                </a:solidFill>
              </a:endParaRPr>
            </a:p>
          </p:txBody>
        </p:sp>
        <p:sp>
          <p:nvSpPr>
            <p:cNvPr id="235" name="Oval 234"/>
            <p:cNvSpPr/>
            <p:nvPr/>
          </p:nvSpPr>
          <p:spPr>
            <a:xfrm>
              <a:off x="600076" y="654134"/>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6" name="Oval 235"/>
            <p:cNvSpPr/>
            <p:nvPr/>
          </p:nvSpPr>
          <p:spPr>
            <a:xfrm>
              <a:off x="1134374" y="654490"/>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7" name="Oval 236"/>
            <p:cNvSpPr/>
            <p:nvPr/>
          </p:nvSpPr>
          <p:spPr>
            <a:xfrm>
              <a:off x="1425386" y="654490"/>
              <a:ext cx="69273"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8" name="Oval 237"/>
            <p:cNvSpPr/>
            <p:nvPr/>
          </p:nvSpPr>
          <p:spPr>
            <a:xfrm>
              <a:off x="1676400" y="654490"/>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39" name="Straight Connector 238"/>
            <p:cNvCxnSpPr>
              <a:stCxn id="237" idx="6"/>
              <a:endCxn id="238" idx="2"/>
            </p:cNvCxnSpPr>
            <p:nvPr/>
          </p:nvCxnSpPr>
          <p:spPr>
            <a:xfrm>
              <a:off x="1494659" y="690416"/>
              <a:ext cx="181741"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40" name="Straight Connector 239"/>
            <p:cNvCxnSpPr>
              <a:stCxn id="236" idx="2"/>
              <a:endCxn id="235" idx="6"/>
            </p:cNvCxnSpPr>
            <p:nvPr/>
          </p:nvCxnSpPr>
          <p:spPr>
            <a:xfrm flipH="1" flipV="1">
              <a:off x="676276" y="690060"/>
              <a:ext cx="458098" cy="35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241" name="Picture 24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43000" y="389125"/>
              <a:ext cx="346502" cy="629126"/>
            </a:xfrm>
            <a:prstGeom prst="rect">
              <a:avLst/>
            </a:prstGeom>
          </p:spPr>
        </p:pic>
        <p:sp>
          <p:nvSpPr>
            <p:cNvPr id="242" name="TextBox 241"/>
            <p:cNvSpPr txBox="1"/>
            <p:nvPr/>
          </p:nvSpPr>
          <p:spPr>
            <a:xfrm>
              <a:off x="2265413" y="1035278"/>
              <a:ext cx="782587" cy="215444"/>
            </a:xfrm>
            <a:prstGeom prst="rect">
              <a:avLst/>
            </a:prstGeom>
            <a:noFill/>
          </p:spPr>
          <p:txBody>
            <a:bodyPr wrap="none" rtlCol="0">
              <a:spAutoFit/>
            </a:bodyPr>
            <a:lstStyle/>
            <a:p>
              <a:r>
                <a:rPr lang="en-CA" sz="800" i="1" dirty="0" smtClean="0"/>
                <a:t>External Users</a:t>
              </a:r>
              <a:endParaRPr lang="en-US" sz="800" i="1" dirty="0"/>
            </a:p>
          </p:txBody>
        </p:sp>
        <p:sp>
          <p:nvSpPr>
            <p:cNvPr id="243" name="TextBox 242"/>
            <p:cNvSpPr txBox="1"/>
            <p:nvPr/>
          </p:nvSpPr>
          <p:spPr>
            <a:xfrm>
              <a:off x="1007852" y="898330"/>
              <a:ext cx="524503" cy="215444"/>
            </a:xfrm>
            <a:prstGeom prst="rect">
              <a:avLst/>
            </a:prstGeom>
            <a:noFill/>
          </p:spPr>
          <p:txBody>
            <a:bodyPr wrap="none" rtlCol="0">
              <a:spAutoFit/>
            </a:bodyPr>
            <a:lstStyle/>
            <a:p>
              <a:r>
                <a:rPr lang="en-CA" sz="800" i="1" dirty="0" smtClean="0"/>
                <a:t>Internet</a:t>
              </a:r>
              <a:endParaRPr lang="en-US" sz="800" i="1" dirty="0"/>
            </a:p>
          </p:txBody>
        </p:sp>
        <p:sp>
          <p:nvSpPr>
            <p:cNvPr id="244" name="TextBox 243"/>
            <p:cNvSpPr txBox="1"/>
            <p:nvPr/>
          </p:nvSpPr>
          <p:spPr>
            <a:xfrm>
              <a:off x="440405" y="1018251"/>
              <a:ext cx="349776" cy="215444"/>
            </a:xfrm>
            <a:prstGeom prst="rect">
              <a:avLst/>
            </a:prstGeom>
            <a:noFill/>
          </p:spPr>
          <p:txBody>
            <a:bodyPr wrap="none" rtlCol="0">
              <a:spAutoFit/>
            </a:bodyPr>
            <a:lstStyle/>
            <a:p>
              <a:r>
                <a:rPr lang="en-CA" sz="800" i="1" dirty="0" smtClean="0"/>
                <a:t>NLB</a:t>
              </a:r>
              <a:endParaRPr lang="en-US" sz="800" i="1" dirty="0"/>
            </a:p>
          </p:txBody>
        </p:sp>
        <p:sp>
          <p:nvSpPr>
            <p:cNvPr id="245" name="Oval 244"/>
            <p:cNvSpPr/>
            <p:nvPr/>
          </p:nvSpPr>
          <p:spPr>
            <a:xfrm>
              <a:off x="440405" y="862655"/>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6" name="Oval 245"/>
            <p:cNvSpPr/>
            <p:nvPr/>
          </p:nvSpPr>
          <p:spPr>
            <a:xfrm>
              <a:off x="442533" y="1737456"/>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47" name="Straight Connector 246"/>
            <p:cNvCxnSpPr>
              <a:stCxn id="245" idx="4"/>
              <a:endCxn id="246" idx="0"/>
            </p:cNvCxnSpPr>
            <p:nvPr/>
          </p:nvCxnSpPr>
          <p:spPr>
            <a:xfrm>
              <a:off x="478505" y="934507"/>
              <a:ext cx="2128" cy="80294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48" name="Oval 247"/>
            <p:cNvSpPr/>
            <p:nvPr/>
          </p:nvSpPr>
          <p:spPr>
            <a:xfrm>
              <a:off x="602776" y="755176"/>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9" name="Oval 248"/>
            <p:cNvSpPr/>
            <p:nvPr/>
          </p:nvSpPr>
          <p:spPr>
            <a:xfrm>
              <a:off x="1891352" y="1854960"/>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50" name="Straight Connector 249"/>
            <p:cNvCxnSpPr>
              <a:stCxn id="248" idx="6"/>
            </p:cNvCxnSpPr>
            <p:nvPr/>
          </p:nvCxnSpPr>
          <p:spPr>
            <a:xfrm>
              <a:off x="678976" y="791102"/>
              <a:ext cx="1230268" cy="107805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51" name="Oval 250"/>
            <p:cNvSpPr/>
            <p:nvPr/>
          </p:nvSpPr>
          <p:spPr>
            <a:xfrm>
              <a:off x="897605" y="2624341"/>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2" name="Oval 251"/>
            <p:cNvSpPr/>
            <p:nvPr/>
          </p:nvSpPr>
          <p:spPr>
            <a:xfrm>
              <a:off x="1400248" y="3048000"/>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3" name="Oval 252"/>
            <p:cNvSpPr/>
            <p:nvPr/>
          </p:nvSpPr>
          <p:spPr>
            <a:xfrm>
              <a:off x="802926" y="3899485"/>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4" name="Oval 253"/>
            <p:cNvSpPr/>
            <p:nvPr/>
          </p:nvSpPr>
          <p:spPr>
            <a:xfrm>
              <a:off x="799109" y="2624340"/>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55" name="Straight Connector 254"/>
            <p:cNvCxnSpPr>
              <a:stCxn id="254" idx="4"/>
              <a:endCxn id="253" idx="0"/>
            </p:cNvCxnSpPr>
            <p:nvPr/>
          </p:nvCxnSpPr>
          <p:spPr>
            <a:xfrm>
              <a:off x="837209" y="2696192"/>
              <a:ext cx="3817" cy="1203293"/>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56" name="Oval 255"/>
            <p:cNvSpPr/>
            <p:nvPr/>
          </p:nvSpPr>
          <p:spPr>
            <a:xfrm>
              <a:off x="421763" y="2268085"/>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57" name="Group 256"/>
            <p:cNvGrpSpPr/>
            <p:nvPr/>
          </p:nvGrpSpPr>
          <p:grpSpPr>
            <a:xfrm>
              <a:off x="304800" y="1752600"/>
              <a:ext cx="804609" cy="950422"/>
              <a:chOff x="304800" y="2173778"/>
              <a:chExt cx="804609" cy="950422"/>
            </a:xfrm>
          </p:grpSpPr>
          <p:pic>
            <p:nvPicPr>
              <p:cNvPr id="349" name="Picture 34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4800" y="2173778"/>
                <a:ext cx="347409" cy="493222"/>
              </a:xfrm>
              <a:prstGeom prst="rect">
                <a:avLst/>
              </a:prstGeom>
            </p:spPr>
          </p:pic>
          <p:pic>
            <p:nvPicPr>
              <p:cNvPr id="350" name="Picture 34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7200" y="2326178"/>
                <a:ext cx="347409" cy="493222"/>
              </a:xfrm>
              <a:prstGeom prst="rect">
                <a:avLst/>
              </a:prstGeom>
            </p:spPr>
          </p:pic>
          <p:pic>
            <p:nvPicPr>
              <p:cNvPr id="351" name="Picture 35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9600" y="2478578"/>
                <a:ext cx="347409" cy="493222"/>
              </a:xfrm>
              <a:prstGeom prst="rect">
                <a:avLst/>
              </a:prstGeom>
            </p:spPr>
          </p:pic>
          <p:pic>
            <p:nvPicPr>
              <p:cNvPr id="352" name="Picture 35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62000" y="2630978"/>
                <a:ext cx="347409" cy="493222"/>
              </a:xfrm>
              <a:prstGeom prst="rect">
                <a:avLst/>
              </a:prstGeom>
            </p:spPr>
          </p:pic>
        </p:grpSp>
        <p:pic>
          <p:nvPicPr>
            <p:cNvPr id="258" name="Picture 25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64644" y="3074492"/>
              <a:ext cx="347409" cy="493222"/>
            </a:xfrm>
            <a:prstGeom prst="rect">
              <a:avLst/>
            </a:prstGeom>
          </p:spPr>
        </p:pic>
        <p:pic>
          <p:nvPicPr>
            <p:cNvPr id="259" name="Picture 25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17044" y="3226892"/>
              <a:ext cx="347409" cy="493222"/>
            </a:xfrm>
            <a:prstGeom prst="rect">
              <a:avLst/>
            </a:prstGeom>
          </p:spPr>
        </p:pic>
        <p:cxnSp>
          <p:nvCxnSpPr>
            <p:cNvPr id="260" name="Straight Connector 259"/>
            <p:cNvCxnSpPr>
              <a:stCxn id="256" idx="4"/>
              <a:endCxn id="265" idx="0"/>
            </p:cNvCxnSpPr>
            <p:nvPr/>
          </p:nvCxnSpPr>
          <p:spPr>
            <a:xfrm>
              <a:off x="459863" y="2339937"/>
              <a:ext cx="0" cy="326293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61" name="Oval 260"/>
            <p:cNvSpPr/>
            <p:nvPr/>
          </p:nvSpPr>
          <p:spPr>
            <a:xfrm>
              <a:off x="1600200" y="3788925"/>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2" name="Oval 261"/>
            <p:cNvSpPr/>
            <p:nvPr/>
          </p:nvSpPr>
          <p:spPr>
            <a:xfrm>
              <a:off x="944503" y="4500148"/>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3" name="Oval 262"/>
            <p:cNvSpPr/>
            <p:nvPr/>
          </p:nvSpPr>
          <p:spPr>
            <a:xfrm>
              <a:off x="948005" y="5602873"/>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4" name="Oval 263"/>
            <p:cNvSpPr/>
            <p:nvPr/>
          </p:nvSpPr>
          <p:spPr>
            <a:xfrm>
              <a:off x="1600200" y="5602873"/>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5" name="Oval 264"/>
            <p:cNvSpPr/>
            <p:nvPr/>
          </p:nvSpPr>
          <p:spPr>
            <a:xfrm>
              <a:off x="421763" y="5602873"/>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6" name="Oval 265"/>
            <p:cNvSpPr/>
            <p:nvPr/>
          </p:nvSpPr>
          <p:spPr>
            <a:xfrm>
              <a:off x="2121684" y="5602873"/>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7" name="Oval 266"/>
            <p:cNvSpPr/>
            <p:nvPr/>
          </p:nvSpPr>
          <p:spPr>
            <a:xfrm>
              <a:off x="2536648" y="5602873"/>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8" name="Oval 267"/>
            <p:cNvSpPr/>
            <p:nvPr/>
          </p:nvSpPr>
          <p:spPr>
            <a:xfrm>
              <a:off x="2529251" y="5061593"/>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9" name="Oval 268"/>
            <p:cNvSpPr/>
            <p:nvPr/>
          </p:nvSpPr>
          <p:spPr>
            <a:xfrm>
              <a:off x="2121684" y="2632880"/>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70" name="Picture 26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69444" y="3379292"/>
              <a:ext cx="347409" cy="493222"/>
            </a:xfrm>
            <a:prstGeom prst="rect">
              <a:avLst/>
            </a:prstGeom>
          </p:spPr>
        </p:pic>
        <p:grpSp>
          <p:nvGrpSpPr>
            <p:cNvPr id="271" name="Group 270"/>
            <p:cNvGrpSpPr/>
            <p:nvPr/>
          </p:nvGrpSpPr>
          <p:grpSpPr>
            <a:xfrm>
              <a:off x="656315" y="3916079"/>
              <a:ext cx="514185" cy="647839"/>
              <a:chOff x="1771815" y="1524000"/>
              <a:chExt cx="514185" cy="647839"/>
            </a:xfrm>
          </p:grpSpPr>
          <p:pic>
            <p:nvPicPr>
              <p:cNvPr id="347" name="Picture 34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771815" y="1524000"/>
                <a:ext cx="361785" cy="495439"/>
              </a:xfrm>
              <a:prstGeom prst="rect">
                <a:avLst/>
              </a:prstGeom>
            </p:spPr>
          </p:pic>
          <p:pic>
            <p:nvPicPr>
              <p:cNvPr id="348" name="Picture 34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924215" y="1676400"/>
                <a:ext cx="361785" cy="495439"/>
              </a:xfrm>
              <a:prstGeom prst="rect">
                <a:avLst/>
              </a:prstGeom>
            </p:spPr>
          </p:pic>
        </p:grpSp>
        <p:sp>
          <p:nvSpPr>
            <p:cNvPr id="272" name="Oval 271"/>
            <p:cNvSpPr/>
            <p:nvPr/>
          </p:nvSpPr>
          <p:spPr>
            <a:xfrm>
              <a:off x="1797740" y="5755273"/>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3" name="Oval 272"/>
            <p:cNvSpPr/>
            <p:nvPr/>
          </p:nvSpPr>
          <p:spPr>
            <a:xfrm>
              <a:off x="1797740" y="5882888"/>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74" name="Picture 27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676400" y="5885006"/>
              <a:ext cx="360586" cy="492114"/>
            </a:xfrm>
            <a:prstGeom prst="rect">
              <a:avLst/>
            </a:prstGeom>
          </p:spPr>
        </p:pic>
        <p:cxnSp>
          <p:nvCxnSpPr>
            <p:cNvPr id="275" name="Straight Connector 274"/>
            <p:cNvCxnSpPr>
              <a:stCxn id="277" idx="0"/>
              <a:endCxn id="276" idx="4"/>
            </p:cNvCxnSpPr>
            <p:nvPr/>
          </p:nvCxnSpPr>
          <p:spPr>
            <a:xfrm flipV="1">
              <a:off x="3964752" y="5821943"/>
              <a:ext cx="0" cy="99194"/>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76" name="Oval 275"/>
            <p:cNvSpPr/>
            <p:nvPr/>
          </p:nvSpPr>
          <p:spPr>
            <a:xfrm>
              <a:off x="3926652" y="5750091"/>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7" name="Oval 276"/>
            <p:cNvSpPr/>
            <p:nvPr/>
          </p:nvSpPr>
          <p:spPr>
            <a:xfrm>
              <a:off x="3926652" y="5921137"/>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78" name="Picture 27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763590" y="5902434"/>
              <a:ext cx="381000" cy="457257"/>
            </a:xfrm>
            <a:prstGeom prst="rect">
              <a:avLst/>
            </a:prstGeom>
          </p:spPr>
        </p:pic>
        <p:grpSp>
          <p:nvGrpSpPr>
            <p:cNvPr id="279" name="Group 278"/>
            <p:cNvGrpSpPr/>
            <p:nvPr/>
          </p:nvGrpSpPr>
          <p:grpSpPr>
            <a:xfrm>
              <a:off x="295431" y="5638799"/>
              <a:ext cx="5648169" cy="156980"/>
              <a:chOff x="295431" y="5373959"/>
              <a:chExt cx="5648169" cy="156980"/>
            </a:xfrm>
          </p:grpSpPr>
          <p:sp>
            <p:nvSpPr>
              <p:cNvPr id="345" name="Rectangle 344"/>
              <p:cNvSpPr/>
              <p:nvPr/>
            </p:nvSpPr>
            <p:spPr>
              <a:xfrm>
                <a:off x="295431" y="5382261"/>
                <a:ext cx="5588652" cy="148678"/>
              </a:xfrm>
              <a:prstGeom prst="rect">
                <a:avLst/>
              </a:prstGeom>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800" dirty="0" smtClean="0"/>
                  <a:t>CORP DOMAIN</a:t>
                </a:r>
                <a:endParaRPr lang="en-US" sz="800" dirty="0"/>
              </a:p>
            </p:txBody>
          </p:sp>
          <p:sp>
            <p:nvSpPr>
              <p:cNvPr id="346" name="Oval 345"/>
              <p:cNvSpPr/>
              <p:nvPr/>
            </p:nvSpPr>
            <p:spPr>
              <a:xfrm>
                <a:off x="5808569" y="5373959"/>
                <a:ext cx="135031" cy="152400"/>
              </a:xfrm>
              <a:prstGeom prst="ellipse">
                <a:avLst/>
              </a:prstGeom>
              <a:solidFill>
                <a:schemeClr val="tx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pic>
          <p:nvPicPr>
            <p:cNvPr id="280" name="Picture 27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394455" y="4631837"/>
              <a:ext cx="360586" cy="492114"/>
            </a:xfrm>
            <a:prstGeom prst="rect">
              <a:avLst/>
            </a:prstGeom>
          </p:spPr>
        </p:pic>
        <p:sp>
          <p:nvSpPr>
            <p:cNvPr id="281" name="Oval 280"/>
            <p:cNvSpPr/>
            <p:nvPr/>
          </p:nvSpPr>
          <p:spPr>
            <a:xfrm>
              <a:off x="3366897" y="4628506"/>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82" name="Picture 28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224704" y="4631837"/>
              <a:ext cx="360586" cy="492114"/>
            </a:xfrm>
            <a:prstGeom prst="rect">
              <a:avLst/>
            </a:prstGeom>
          </p:spPr>
        </p:pic>
        <p:sp>
          <p:nvSpPr>
            <p:cNvPr id="283" name="Oval 282"/>
            <p:cNvSpPr/>
            <p:nvPr/>
          </p:nvSpPr>
          <p:spPr>
            <a:xfrm>
              <a:off x="3366897" y="1030012"/>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4" name="Oval 283"/>
            <p:cNvSpPr/>
            <p:nvPr/>
          </p:nvSpPr>
          <p:spPr>
            <a:xfrm>
              <a:off x="3717004" y="1020590"/>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5" name="Oval 284"/>
            <p:cNvSpPr/>
            <p:nvPr/>
          </p:nvSpPr>
          <p:spPr>
            <a:xfrm>
              <a:off x="4294348" y="1026678"/>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6" name="Oval 285"/>
            <p:cNvSpPr/>
            <p:nvPr/>
          </p:nvSpPr>
          <p:spPr>
            <a:xfrm>
              <a:off x="4806494" y="1035278"/>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7" name="Oval 286"/>
            <p:cNvSpPr/>
            <p:nvPr/>
          </p:nvSpPr>
          <p:spPr>
            <a:xfrm>
              <a:off x="4666504" y="886364"/>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8" name="Oval 287"/>
            <p:cNvSpPr/>
            <p:nvPr/>
          </p:nvSpPr>
          <p:spPr>
            <a:xfrm>
              <a:off x="4666504" y="712356"/>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9" name="Oval 288"/>
            <p:cNvSpPr/>
            <p:nvPr/>
          </p:nvSpPr>
          <p:spPr>
            <a:xfrm>
              <a:off x="5602281" y="654490"/>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0" name="Oval 289"/>
            <p:cNvSpPr/>
            <p:nvPr/>
          </p:nvSpPr>
          <p:spPr>
            <a:xfrm>
              <a:off x="5602281" y="878473"/>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1" name="Oval 290"/>
            <p:cNvSpPr/>
            <p:nvPr/>
          </p:nvSpPr>
          <p:spPr>
            <a:xfrm>
              <a:off x="5629014" y="1023852"/>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92" name="Group 291"/>
            <p:cNvGrpSpPr/>
            <p:nvPr/>
          </p:nvGrpSpPr>
          <p:grpSpPr>
            <a:xfrm>
              <a:off x="3158702" y="914399"/>
              <a:ext cx="2843729" cy="152401"/>
              <a:chOff x="3158702" y="990601"/>
              <a:chExt cx="2843729" cy="152401"/>
            </a:xfrm>
          </p:grpSpPr>
          <p:sp>
            <p:nvSpPr>
              <p:cNvPr id="341" name="Oval 340"/>
              <p:cNvSpPr/>
              <p:nvPr/>
            </p:nvSpPr>
            <p:spPr>
              <a:xfrm>
                <a:off x="3158702" y="990602"/>
                <a:ext cx="135031" cy="152400"/>
              </a:xfrm>
              <a:prstGeom prst="ellipse">
                <a:avLst/>
              </a:prstGeom>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42" name="Rectangle 341"/>
              <p:cNvSpPr/>
              <p:nvPr/>
            </p:nvSpPr>
            <p:spPr>
              <a:xfrm>
                <a:off x="3224704" y="990601"/>
                <a:ext cx="2710211" cy="152400"/>
              </a:xfrm>
              <a:prstGeom prst="rect">
                <a:avLst/>
              </a:prstGeom>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800" dirty="0" smtClean="0"/>
                  <a:t>LAB DOMAIN (could be same as CORP DOMAIN)</a:t>
                </a:r>
                <a:endParaRPr lang="en-US" sz="800" dirty="0"/>
              </a:p>
            </p:txBody>
          </p:sp>
          <p:sp>
            <p:nvSpPr>
              <p:cNvPr id="343" name="Oval 342"/>
              <p:cNvSpPr/>
              <p:nvPr/>
            </p:nvSpPr>
            <p:spPr>
              <a:xfrm>
                <a:off x="5867400" y="990601"/>
                <a:ext cx="135031" cy="152400"/>
              </a:xfrm>
              <a:prstGeom prst="ellipse">
                <a:avLst/>
              </a:prstGeom>
              <a:solidFill>
                <a:schemeClr val="tx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pic>
          <p:nvPicPr>
            <p:cNvPr id="293" name="Picture 29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19600" y="344016"/>
              <a:ext cx="360586" cy="492114"/>
            </a:xfrm>
            <a:prstGeom prst="rect">
              <a:avLst/>
            </a:prstGeom>
          </p:spPr>
        </p:pic>
        <p:pic>
          <p:nvPicPr>
            <p:cNvPr id="294" name="Picture 29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508252" y="319276"/>
              <a:ext cx="381000" cy="457257"/>
            </a:xfrm>
            <a:prstGeom prst="rect">
              <a:avLst/>
            </a:prstGeom>
          </p:spPr>
        </p:pic>
        <p:sp>
          <p:nvSpPr>
            <p:cNvPr id="295" name="Oval 294"/>
            <p:cNvSpPr/>
            <p:nvPr/>
          </p:nvSpPr>
          <p:spPr>
            <a:xfrm>
              <a:off x="4300150" y="1752600"/>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6" name="Oval 295"/>
            <p:cNvSpPr/>
            <p:nvPr/>
          </p:nvSpPr>
          <p:spPr>
            <a:xfrm>
              <a:off x="4810208" y="2323961"/>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7" name="Oval 296"/>
            <p:cNvSpPr/>
            <p:nvPr/>
          </p:nvSpPr>
          <p:spPr>
            <a:xfrm>
              <a:off x="5629014" y="4454301"/>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98" name="Picture 29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345788" y="4454301"/>
              <a:ext cx="360586" cy="492114"/>
            </a:xfrm>
            <a:prstGeom prst="rect">
              <a:avLst/>
            </a:prstGeom>
          </p:spPr>
        </p:pic>
        <p:pic>
          <p:nvPicPr>
            <p:cNvPr id="299" name="Picture 29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135214" y="1658943"/>
              <a:ext cx="360586" cy="492114"/>
            </a:xfrm>
            <a:prstGeom prst="rect">
              <a:avLst/>
            </a:prstGeom>
          </p:spPr>
        </p:pic>
        <p:pic>
          <p:nvPicPr>
            <p:cNvPr id="300" name="Picture 29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667415" y="2323961"/>
              <a:ext cx="361785" cy="495439"/>
            </a:xfrm>
            <a:prstGeom prst="rect">
              <a:avLst/>
            </a:prstGeom>
          </p:spPr>
        </p:pic>
        <p:sp>
          <p:nvSpPr>
            <p:cNvPr id="301" name="TextBox 300"/>
            <p:cNvSpPr txBox="1"/>
            <p:nvPr/>
          </p:nvSpPr>
          <p:spPr>
            <a:xfrm>
              <a:off x="682883" y="1582482"/>
              <a:ext cx="1035861" cy="338554"/>
            </a:xfrm>
            <a:prstGeom prst="rect">
              <a:avLst/>
            </a:prstGeom>
            <a:noFill/>
          </p:spPr>
          <p:txBody>
            <a:bodyPr wrap="none" rtlCol="0">
              <a:spAutoFit/>
            </a:bodyPr>
            <a:lstStyle/>
            <a:p>
              <a:r>
                <a:rPr lang="en-CA" sz="800" i="1" dirty="0" smtClean="0"/>
                <a:t>TFS </a:t>
              </a:r>
            </a:p>
            <a:p>
              <a:r>
                <a:rPr lang="en-CA" sz="800" i="1" dirty="0" smtClean="0"/>
                <a:t>Application Tier (AT)</a:t>
              </a:r>
              <a:endParaRPr lang="en-US" sz="800" i="1" dirty="0"/>
            </a:p>
          </p:txBody>
        </p:sp>
        <p:sp>
          <p:nvSpPr>
            <p:cNvPr id="302" name="TextBox 301"/>
            <p:cNvSpPr txBox="1"/>
            <p:nvPr/>
          </p:nvSpPr>
          <p:spPr>
            <a:xfrm>
              <a:off x="944922" y="4542810"/>
              <a:ext cx="763351" cy="338554"/>
            </a:xfrm>
            <a:prstGeom prst="rect">
              <a:avLst/>
            </a:prstGeom>
            <a:noFill/>
          </p:spPr>
          <p:txBody>
            <a:bodyPr wrap="none" rtlCol="0">
              <a:spAutoFit/>
            </a:bodyPr>
            <a:lstStyle/>
            <a:p>
              <a:r>
                <a:rPr lang="en-CA" sz="800" i="1" dirty="0" smtClean="0"/>
                <a:t>TFS </a:t>
              </a:r>
            </a:p>
            <a:p>
              <a:r>
                <a:rPr lang="en-CA" sz="800" i="1" dirty="0" smtClean="0"/>
                <a:t>Data Tier (DT)</a:t>
              </a:r>
              <a:endParaRPr lang="en-US" sz="800" i="1" dirty="0"/>
            </a:p>
          </p:txBody>
        </p:sp>
        <p:sp>
          <p:nvSpPr>
            <p:cNvPr id="303" name="TextBox 302"/>
            <p:cNvSpPr txBox="1"/>
            <p:nvPr/>
          </p:nvSpPr>
          <p:spPr>
            <a:xfrm>
              <a:off x="2249985" y="1653714"/>
              <a:ext cx="854721" cy="215444"/>
            </a:xfrm>
            <a:prstGeom prst="rect">
              <a:avLst/>
            </a:prstGeom>
            <a:noFill/>
          </p:spPr>
          <p:txBody>
            <a:bodyPr wrap="none" rtlCol="0">
              <a:spAutoFit/>
            </a:bodyPr>
            <a:lstStyle/>
            <a:p>
              <a:r>
                <a:rPr lang="en-CA" sz="800" i="1" dirty="0" smtClean="0"/>
                <a:t>VS/MTM Clients</a:t>
              </a:r>
              <a:endParaRPr lang="en-US" sz="800" i="1" dirty="0"/>
            </a:p>
          </p:txBody>
        </p:sp>
        <p:sp>
          <p:nvSpPr>
            <p:cNvPr id="304" name="TextBox 303"/>
            <p:cNvSpPr txBox="1"/>
            <p:nvPr/>
          </p:nvSpPr>
          <p:spPr>
            <a:xfrm>
              <a:off x="973805" y="3341019"/>
              <a:ext cx="490840" cy="461665"/>
            </a:xfrm>
            <a:prstGeom prst="rect">
              <a:avLst/>
            </a:prstGeom>
            <a:noFill/>
          </p:spPr>
          <p:txBody>
            <a:bodyPr wrap="none" rtlCol="0">
              <a:spAutoFit/>
            </a:bodyPr>
            <a:lstStyle/>
            <a:p>
              <a:r>
                <a:rPr lang="en-CA" sz="800" i="1" dirty="0" smtClean="0"/>
                <a:t>TFS </a:t>
              </a:r>
            </a:p>
            <a:p>
              <a:r>
                <a:rPr lang="en-CA" sz="800" i="1" dirty="0" smtClean="0"/>
                <a:t>Build </a:t>
              </a:r>
            </a:p>
            <a:p>
              <a:r>
                <a:rPr lang="en-CA" sz="800" i="1" dirty="0" smtClean="0"/>
                <a:t>Servers</a:t>
              </a:r>
              <a:endParaRPr lang="en-US" sz="800" i="1" dirty="0"/>
            </a:p>
          </p:txBody>
        </p:sp>
        <p:sp>
          <p:nvSpPr>
            <p:cNvPr id="305" name="TextBox 304"/>
            <p:cNvSpPr txBox="1"/>
            <p:nvPr/>
          </p:nvSpPr>
          <p:spPr>
            <a:xfrm>
              <a:off x="2516913" y="4418431"/>
              <a:ext cx="841897" cy="215444"/>
            </a:xfrm>
            <a:prstGeom prst="rect">
              <a:avLst/>
            </a:prstGeom>
            <a:noFill/>
          </p:spPr>
          <p:txBody>
            <a:bodyPr wrap="none" rtlCol="0">
              <a:spAutoFit/>
            </a:bodyPr>
            <a:lstStyle/>
            <a:p>
              <a:r>
                <a:rPr lang="en-CA" sz="800" i="1" dirty="0" smtClean="0"/>
                <a:t>Primary Factory</a:t>
              </a:r>
              <a:endParaRPr lang="en-US" sz="800" i="1" dirty="0"/>
            </a:p>
          </p:txBody>
        </p:sp>
        <p:cxnSp>
          <p:nvCxnSpPr>
            <p:cNvPr id="306" name="Straight Arrow Connector 305"/>
            <p:cNvCxnSpPr>
              <a:stCxn id="280" idx="3"/>
              <a:endCxn id="282" idx="1"/>
            </p:cNvCxnSpPr>
            <p:nvPr/>
          </p:nvCxnSpPr>
          <p:spPr>
            <a:xfrm>
              <a:off x="2755041" y="4877894"/>
              <a:ext cx="469663" cy="0"/>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sp>
          <p:nvSpPr>
            <p:cNvPr id="307" name="TextBox 306"/>
            <p:cNvSpPr txBox="1"/>
            <p:nvPr/>
          </p:nvSpPr>
          <p:spPr>
            <a:xfrm>
              <a:off x="2785748" y="5085576"/>
              <a:ext cx="952505" cy="215444"/>
            </a:xfrm>
            <a:prstGeom prst="rect">
              <a:avLst/>
            </a:prstGeom>
            <a:noFill/>
          </p:spPr>
          <p:txBody>
            <a:bodyPr wrap="none" rtlCol="0">
              <a:spAutoFit/>
            </a:bodyPr>
            <a:lstStyle/>
            <a:p>
              <a:r>
                <a:rPr lang="en-CA" sz="800" i="1" dirty="0" smtClean="0"/>
                <a:t>Secondary Factory</a:t>
              </a:r>
              <a:endParaRPr lang="en-US" sz="800" i="1" dirty="0"/>
            </a:p>
          </p:txBody>
        </p:sp>
        <p:sp>
          <p:nvSpPr>
            <p:cNvPr id="308" name="TextBox 307"/>
            <p:cNvSpPr txBox="1"/>
            <p:nvPr/>
          </p:nvSpPr>
          <p:spPr>
            <a:xfrm>
              <a:off x="2036986" y="5992812"/>
              <a:ext cx="947695" cy="215444"/>
            </a:xfrm>
            <a:prstGeom prst="rect">
              <a:avLst/>
            </a:prstGeom>
            <a:noFill/>
          </p:spPr>
          <p:txBody>
            <a:bodyPr wrap="none" rtlCol="0">
              <a:spAutoFit/>
            </a:bodyPr>
            <a:lstStyle/>
            <a:p>
              <a:r>
                <a:rPr lang="en-CA" sz="800" i="1" dirty="0" smtClean="0"/>
                <a:t>Domain Controller</a:t>
              </a:r>
              <a:endParaRPr lang="en-US" sz="800" i="1" dirty="0"/>
            </a:p>
          </p:txBody>
        </p:sp>
        <p:sp>
          <p:nvSpPr>
            <p:cNvPr id="309" name="TextBox 308"/>
            <p:cNvSpPr txBox="1"/>
            <p:nvPr/>
          </p:nvSpPr>
          <p:spPr>
            <a:xfrm>
              <a:off x="4135214" y="6018145"/>
              <a:ext cx="888385" cy="215444"/>
            </a:xfrm>
            <a:prstGeom prst="rect">
              <a:avLst/>
            </a:prstGeom>
            <a:noFill/>
          </p:spPr>
          <p:txBody>
            <a:bodyPr wrap="none" rtlCol="0">
              <a:spAutoFit/>
            </a:bodyPr>
            <a:lstStyle/>
            <a:p>
              <a:r>
                <a:rPr lang="en-CA" sz="800" i="1" dirty="0" smtClean="0"/>
                <a:t>Network Storage</a:t>
              </a:r>
              <a:endParaRPr lang="en-US" sz="800" i="1" dirty="0"/>
            </a:p>
          </p:txBody>
        </p:sp>
        <p:sp>
          <p:nvSpPr>
            <p:cNvPr id="310" name="TextBox 309"/>
            <p:cNvSpPr txBox="1"/>
            <p:nvPr/>
          </p:nvSpPr>
          <p:spPr>
            <a:xfrm>
              <a:off x="3543803" y="391560"/>
              <a:ext cx="981359" cy="215444"/>
            </a:xfrm>
            <a:prstGeom prst="rect">
              <a:avLst/>
            </a:prstGeom>
            <a:noFill/>
          </p:spPr>
          <p:txBody>
            <a:bodyPr wrap="none" rtlCol="0">
              <a:spAutoFit/>
            </a:bodyPr>
            <a:lstStyle/>
            <a:p>
              <a:r>
                <a:rPr lang="en-CA" sz="800" i="1" dirty="0" smtClean="0"/>
                <a:t>Domain Controller</a:t>
              </a:r>
              <a:endParaRPr lang="en-US" sz="800" i="1" dirty="0"/>
            </a:p>
          </p:txBody>
        </p:sp>
        <p:sp>
          <p:nvSpPr>
            <p:cNvPr id="311" name="TextBox 310"/>
            <p:cNvSpPr txBox="1"/>
            <p:nvPr/>
          </p:nvSpPr>
          <p:spPr>
            <a:xfrm>
              <a:off x="5646243" y="146008"/>
              <a:ext cx="356188" cy="215444"/>
            </a:xfrm>
            <a:prstGeom prst="rect">
              <a:avLst/>
            </a:prstGeom>
            <a:noFill/>
          </p:spPr>
          <p:txBody>
            <a:bodyPr wrap="none" rtlCol="0">
              <a:spAutoFit/>
            </a:bodyPr>
            <a:lstStyle/>
            <a:p>
              <a:r>
                <a:rPr lang="en-CA" sz="800" i="1" dirty="0" smtClean="0"/>
                <a:t>SAN</a:t>
              </a:r>
              <a:endParaRPr lang="en-US" sz="800" i="1" dirty="0"/>
            </a:p>
          </p:txBody>
        </p:sp>
        <p:sp>
          <p:nvSpPr>
            <p:cNvPr id="312" name="TextBox 311"/>
            <p:cNvSpPr txBox="1"/>
            <p:nvPr/>
          </p:nvSpPr>
          <p:spPr>
            <a:xfrm>
              <a:off x="3979309" y="2194641"/>
              <a:ext cx="704039" cy="215444"/>
            </a:xfrm>
            <a:prstGeom prst="rect">
              <a:avLst/>
            </a:prstGeom>
            <a:noFill/>
          </p:spPr>
          <p:txBody>
            <a:bodyPr wrap="none" rtlCol="0">
              <a:spAutoFit/>
            </a:bodyPr>
            <a:lstStyle/>
            <a:p>
              <a:r>
                <a:rPr lang="en-CA" sz="800" i="1" dirty="0" smtClean="0"/>
                <a:t>VMM Server</a:t>
              </a:r>
              <a:endParaRPr lang="en-US" sz="800" i="1" dirty="0"/>
            </a:p>
          </p:txBody>
        </p:sp>
        <p:sp>
          <p:nvSpPr>
            <p:cNvPr id="313" name="TextBox 312"/>
            <p:cNvSpPr txBox="1"/>
            <p:nvPr/>
          </p:nvSpPr>
          <p:spPr>
            <a:xfrm>
              <a:off x="4525162" y="2817562"/>
              <a:ext cx="731290" cy="215444"/>
            </a:xfrm>
            <a:prstGeom prst="rect">
              <a:avLst/>
            </a:prstGeom>
            <a:noFill/>
          </p:spPr>
          <p:txBody>
            <a:bodyPr wrap="none" rtlCol="0">
              <a:spAutoFit/>
            </a:bodyPr>
            <a:lstStyle/>
            <a:p>
              <a:r>
                <a:rPr lang="en-CA" sz="800" i="1" dirty="0" smtClean="0"/>
                <a:t>VMM Library</a:t>
              </a:r>
              <a:endParaRPr lang="en-US" sz="800" i="1" dirty="0"/>
            </a:p>
          </p:txBody>
        </p:sp>
        <p:sp>
          <p:nvSpPr>
            <p:cNvPr id="314" name="TextBox 313"/>
            <p:cNvSpPr txBox="1"/>
            <p:nvPr/>
          </p:nvSpPr>
          <p:spPr>
            <a:xfrm>
              <a:off x="3954090" y="3074492"/>
              <a:ext cx="793807" cy="215444"/>
            </a:xfrm>
            <a:prstGeom prst="rect">
              <a:avLst/>
            </a:prstGeom>
            <a:noFill/>
          </p:spPr>
          <p:txBody>
            <a:bodyPr wrap="none" rtlCol="0">
              <a:spAutoFit/>
            </a:bodyPr>
            <a:lstStyle/>
            <a:p>
              <a:r>
                <a:rPr lang="en-CA" sz="800" i="1" dirty="0" smtClean="0"/>
                <a:t>Test Controller</a:t>
              </a:r>
            </a:p>
          </p:txBody>
        </p:sp>
        <p:sp>
          <p:nvSpPr>
            <p:cNvPr id="315" name="TextBox 314"/>
            <p:cNvSpPr txBox="1"/>
            <p:nvPr/>
          </p:nvSpPr>
          <p:spPr>
            <a:xfrm>
              <a:off x="4363391" y="4791059"/>
              <a:ext cx="992579" cy="215444"/>
            </a:xfrm>
            <a:prstGeom prst="rect">
              <a:avLst/>
            </a:prstGeom>
            <a:noFill/>
          </p:spPr>
          <p:txBody>
            <a:bodyPr wrap="none" rtlCol="0">
              <a:spAutoFit/>
            </a:bodyPr>
            <a:lstStyle/>
            <a:p>
              <a:r>
                <a:rPr lang="en-CA" sz="800" i="1" dirty="0" smtClean="0"/>
                <a:t>VMM Hyper-V Host</a:t>
              </a:r>
              <a:endParaRPr lang="en-US" sz="800" i="1" dirty="0"/>
            </a:p>
          </p:txBody>
        </p:sp>
        <p:pic>
          <p:nvPicPr>
            <p:cNvPr id="316" name="Picture 31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498188" y="4606701"/>
              <a:ext cx="360586" cy="492114"/>
            </a:xfrm>
            <a:prstGeom prst="rect">
              <a:avLst/>
            </a:prstGeom>
          </p:spPr>
        </p:pic>
        <p:sp>
          <p:nvSpPr>
            <p:cNvPr id="317" name="TextBox 316"/>
            <p:cNvSpPr txBox="1"/>
            <p:nvPr/>
          </p:nvSpPr>
          <p:spPr>
            <a:xfrm>
              <a:off x="3617819" y="4026565"/>
              <a:ext cx="933269" cy="200055"/>
            </a:xfrm>
            <a:prstGeom prst="rect">
              <a:avLst/>
            </a:prstGeom>
            <a:noFill/>
          </p:spPr>
          <p:txBody>
            <a:bodyPr wrap="none" rtlCol="0">
              <a:spAutoFit/>
            </a:bodyPr>
            <a:lstStyle/>
            <a:p>
              <a:r>
                <a:rPr lang="en-CA" sz="700" i="1" dirty="0" smtClean="0">
                  <a:solidFill>
                    <a:schemeClr val="accent4">
                      <a:lumMod val="75000"/>
                    </a:schemeClr>
                  </a:solidFill>
                </a:rPr>
                <a:t>Build Golden Images</a:t>
              </a:r>
              <a:endParaRPr lang="en-US" sz="700" i="1" dirty="0">
                <a:solidFill>
                  <a:schemeClr val="accent4">
                    <a:lumMod val="75000"/>
                  </a:schemeClr>
                </a:solidFill>
              </a:endParaRPr>
            </a:p>
          </p:txBody>
        </p:sp>
        <p:sp>
          <p:nvSpPr>
            <p:cNvPr id="318" name="TextBox 317"/>
            <p:cNvSpPr txBox="1"/>
            <p:nvPr/>
          </p:nvSpPr>
          <p:spPr>
            <a:xfrm>
              <a:off x="2526713" y="3610903"/>
              <a:ext cx="537327" cy="523221"/>
            </a:xfrm>
            <a:prstGeom prst="rect">
              <a:avLst/>
            </a:prstGeom>
            <a:noFill/>
          </p:spPr>
          <p:txBody>
            <a:bodyPr wrap="none" rtlCol="0">
              <a:spAutoFit/>
            </a:bodyPr>
            <a:lstStyle/>
            <a:p>
              <a:r>
                <a:rPr lang="en-CA" sz="700" i="1" dirty="0" smtClean="0">
                  <a:solidFill>
                    <a:schemeClr val="accent4">
                      <a:lumMod val="75000"/>
                    </a:schemeClr>
                  </a:solidFill>
                </a:rPr>
                <a:t>Build </a:t>
              </a:r>
            </a:p>
            <a:p>
              <a:r>
                <a:rPr lang="en-CA" sz="700" i="1" dirty="0" smtClean="0">
                  <a:solidFill>
                    <a:schemeClr val="accent4">
                      <a:lumMod val="75000"/>
                    </a:schemeClr>
                  </a:solidFill>
                </a:rPr>
                <a:t>VS/MTM</a:t>
              </a:r>
            </a:p>
            <a:p>
              <a:r>
                <a:rPr lang="en-CA" sz="700" i="1" dirty="0" smtClean="0">
                  <a:solidFill>
                    <a:schemeClr val="accent4">
                      <a:lumMod val="75000"/>
                    </a:schemeClr>
                  </a:solidFill>
                </a:rPr>
                <a:t> Client</a:t>
              </a:r>
            </a:p>
            <a:p>
              <a:r>
                <a:rPr lang="en-CA" sz="700" i="1" dirty="0" smtClean="0">
                  <a:solidFill>
                    <a:schemeClr val="accent4">
                      <a:lumMod val="75000"/>
                    </a:schemeClr>
                  </a:solidFill>
                </a:rPr>
                <a:t>Machines</a:t>
              </a:r>
              <a:endParaRPr lang="en-US" sz="700" i="1" dirty="0">
                <a:solidFill>
                  <a:schemeClr val="accent4">
                    <a:lumMod val="75000"/>
                  </a:schemeClr>
                </a:solidFill>
              </a:endParaRPr>
            </a:p>
          </p:txBody>
        </p:sp>
        <p:sp>
          <p:nvSpPr>
            <p:cNvPr id="319" name="TextBox 318"/>
            <p:cNvSpPr txBox="1"/>
            <p:nvPr/>
          </p:nvSpPr>
          <p:spPr>
            <a:xfrm>
              <a:off x="4699979" y="4009909"/>
              <a:ext cx="596638" cy="307777"/>
            </a:xfrm>
            <a:prstGeom prst="rect">
              <a:avLst/>
            </a:prstGeom>
            <a:noFill/>
          </p:spPr>
          <p:txBody>
            <a:bodyPr wrap="none" rtlCol="0">
              <a:spAutoFit/>
            </a:bodyPr>
            <a:lstStyle/>
            <a:p>
              <a:r>
                <a:rPr lang="en-CA" sz="700" i="1" dirty="0" smtClean="0">
                  <a:solidFill>
                    <a:schemeClr val="accent4">
                      <a:lumMod val="75000"/>
                    </a:schemeClr>
                  </a:solidFill>
                </a:rPr>
                <a:t>Deploy and</a:t>
              </a:r>
            </a:p>
            <a:p>
              <a:r>
                <a:rPr lang="en-CA" sz="700" i="1" dirty="0" smtClean="0">
                  <a:solidFill>
                    <a:schemeClr val="accent4">
                      <a:lumMod val="75000"/>
                    </a:schemeClr>
                  </a:solidFill>
                </a:rPr>
                <a:t>Host VMs</a:t>
              </a:r>
              <a:endParaRPr lang="en-US" sz="700" i="1" dirty="0">
                <a:solidFill>
                  <a:schemeClr val="accent4">
                    <a:lumMod val="75000"/>
                  </a:schemeClr>
                </a:solidFill>
              </a:endParaRPr>
            </a:p>
          </p:txBody>
        </p:sp>
        <p:sp>
          <p:nvSpPr>
            <p:cNvPr id="320" name="Oval 319"/>
            <p:cNvSpPr/>
            <p:nvPr/>
          </p:nvSpPr>
          <p:spPr>
            <a:xfrm>
              <a:off x="906403" y="1644780"/>
              <a:ext cx="152400" cy="143746"/>
            </a:xfrm>
            <a:prstGeom prst="ellipse">
              <a:avLst/>
            </a:prstGeom>
            <a:ln/>
          </p:spPr>
          <p:style>
            <a:lnRef idx="0">
              <a:schemeClr val="dk1"/>
            </a:lnRef>
            <a:fillRef idx="3">
              <a:schemeClr val="dk1"/>
            </a:fillRef>
            <a:effectRef idx="3">
              <a:schemeClr val="dk1"/>
            </a:effectRef>
            <a:fontRef idx="minor">
              <a:schemeClr val="lt1"/>
            </a:fontRef>
          </p:style>
          <p:txBody>
            <a:bodyPr rtlCol="0" anchor="ctr"/>
            <a:lstStyle/>
            <a:p>
              <a:pPr algn="ctr"/>
              <a:r>
                <a:rPr lang="en-CA" sz="600" dirty="0" smtClean="0"/>
                <a:t>1</a:t>
              </a:r>
              <a:endParaRPr lang="en-US" sz="600" dirty="0"/>
            </a:p>
          </p:txBody>
        </p:sp>
        <p:sp>
          <p:nvSpPr>
            <p:cNvPr id="321" name="Oval 320"/>
            <p:cNvSpPr/>
            <p:nvPr/>
          </p:nvSpPr>
          <p:spPr>
            <a:xfrm>
              <a:off x="1223009" y="4542810"/>
              <a:ext cx="152400" cy="143746"/>
            </a:xfrm>
            <a:prstGeom prst="ellipse">
              <a:avLst/>
            </a:prstGeom>
            <a:ln/>
          </p:spPr>
          <p:style>
            <a:lnRef idx="0">
              <a:schemeClr val="dk1"/>
            </a:lnRef>
            <a:fillRef idx="3">
              <a:schemeClr val="dk1"/>
            </a:fillRef>
            <a:effectRef idx="3">
              <a:schemeClr val="dk1"/>
            </a:effectRef>
            <a:fontRef idx="minor">
              <a:schemeClr val="lt1"/>
            </a:fontRef>
          </p:style>
          <p:txBody>
            <a:bodyPr rtlCol="0" anchor="ctr"/>
            <a:lstStyle/>
            <a:p>
              <a:pPr algn="ctr"/>
              <a:r>
                <a:rPr lang="en-CA" sz="600" dirty="0" smtClean="0"/>
                <a:t>2</a:t>
              </a:r>
              <a:endParaRPr lang="en-US" sz="600" dirty="0"/>
            </a:p>
          </p:txBody>
        </p:sp>
        <p:sp>
          <p:nvSpPr>
            <p:cNvPr id="322" name="Oval 321"/>
            <p:cNvSpPr/>
            <p:nvPr/>
          </p:nvSpPr>
          <p:spPr>
            <a:xfrm>
              <a:off x="1688253" y="3068393"/>
              <a:ext cx="152400" cy="143746"/>
            </a:xfrm>
            <a:prstGeom prst="ellipse">
              <a:avLst/>
            </a:prstGeom>
            <a:ln/>
          </p:spPr>
          <p:style>
            <a:lnRef idx="0">
              <a:schemeClr val="dk1"/>
            </a:lnRef>
            <a:fillRef idx="3">
              <a:schemeClr val="dk1"/>
            </a:fillRef>
            <a:effectRef idx="3">
              <a:schemeClr val="dk1"/>
            </a:effectRef>
            <a:fontRef idx="minor">
              <a:schemeClr val="lt1"/>
            </a:fontRef>
          </p:style>
          <p:txBody>
            <a:bodyPr rtlCol="0" anchor="ctr"/>
            <a:lstStyle/>
            <a:p>
              <a:pPr algn="ctr"/>
              <a:r>
                <a:rPr lang="en-CA" sz="600" dirty="0" smtClean="0"/>
                <a:t>3</a:t>
              </a:r>
              <a:endParaRPr lang="en-US" sz="600" dirty="0"/>
            </a:p>
          </p:txBody>
        </p:sp>
        <p:sp>
          <p:nvSpPr>
            <p:cNvPr id="323" name="Oval 322"/>
            <p:cNvSpPr/>
            <p:nvPr/>
          </p:nvSpPr>
          <p:spPr>
            <a:xfrm>
              <a:off x="2535088" y="1855465"/>
              <a:ext cx="152400" cy="143746"/>
            </a:xfrm>
            <a:prstGeom prst="ellipse">
              <a:avLst/>
            </a:prstGeom>
            <a:ln/>
          </p:spPr>
          <p:style>
            <a:lnRef idx="0">
              <a:schemeClr val="dk1"/>
            </a:lnRef>
            <a:fillRef idx="3">
              <a:schemeClr val="dk1"/>
            </a:fillRef>
            <a:effectRef idx="3">
              <a:schemeClr val="dk1"/>
            </a:effectRef>
            <a:fontRef idx="minor">
              <a:schemeClr val="lt1"/>
            </a:fontRef>
          </p:style>
          <p:txBody>
            <a:bodyPr rtlCol="0" anchor="ctr"/>
            <a:lstStyle/>
            <a:p>
              <a:pPr algn="ctr"/>
              <a:r>
                <a:rPr lang="en-CA" sz="600" dirty="0" smtClean="0"/>
                <a:t>4</a:t>
              </a:r>
              <a:endParaRPr lang="en-US" sz="600" dirty="0"/>
            </a:p>
          </p:txBody>
        </p:sp>
        <p:sp>
          <p:nvSpPr>
            <p:cNvPr id="324" name="Oval 323"/>
            <p:cNvSpPr/>
            <p:nvPr/>
          </p:nvSpPr>
          <p:spPr>
            <a:xfrm>
              <a:off x="2774814" y="4613504"/>
              <a:ext cx="152400" cy="143746"/>
            </a:xfrm>
            <a:prstGeom prst="ellipse">
              <a:avLst/>
            </a:prstGeom>
            <a:ln/>
          </p:spPr>
          <p:style>
            <a:lnRef idx="0">
              <a:schemeClr val="dk1"/>
            </a:lnRef>
            <a:fillRef idx="3">
              <a:schemeClr val="dk1"/>
            </a:fillRef>
            <a:effectRef idx="3">
              <a:schemeClr val="dk1"/>
            </a:effectRef>
            <a:fontRef idx="minor">
              <a:schemeClr val="lt1"/>
            </a:fontRef>
          </p:style>
          <p:txBody>
            <a:bodyPr rtlCol="0" anchor="ctr"/>
            <a:lstStyle/>
            <a:p>
              <a:pPr algn="ctr"/>
              <a:r>
                <a:rPr lang="en-CA" sz="600" dirty="0" smtClean="0"/>
                <a:t>5</a:t>
              </a:r>
              <a:endParaRPr lang="en-US" sz="600" dirty="0"/>
            </a:p>
          </p:txBody>
        </p:sp>
        <p:sp>
          <p:nvSpPr>
            <p:cNvPr id="325" name="Oval 324"/>
            <p:cNvSpPr/>
            <p:nvPr/>
          </p:nvSpPr>
          <p:spPr>
            <a:xfrm>
              <a:off x="4239307" y="2406876"/>
              <a:ext cx="152400" cy="143746"/>
            </a:xfrm>
            <a:prstGeom prst="ellipse">
              <a:avLst/>
            </a:prstGeom>
            <a:ln/>
          </p:spPr>
          <p:style>
            <a:lnRef idx="0">
              <a:schemeClr val="dk1"/>
            </a:lnRef>
            <a:fillRef idx="3">
              <a:schemeClr val="dk1"/>
            </a:fillRef>
            <a:effectRef idx="3">
              <a:schemeClr val="dk1"/>
            </a:effectRef>
            <a:fontRef idx="minor">
              <a:schemeClr val="lt1"/>
            </a:fontRef>
          </p:style>
          <p:txBody>
            <a:bodyPr rtlCol="0" anchor="ctr"/>
            <a:lstStyle/>
            <a:p>
              <a:pPr algn="ctr"/>
              <a:r>
                <a:rPr lang="en-CA" sz="600" dirty="0" smtClean="0"/>
                <a:t>6</a:t>
              </a:r>
              <a:endParaRPr lang="en-US" sz="600" dirty="0"/>
            </a:p>
          </p:txBody>
        </p:sp>
        <p:sp>
          <p:nvSpPr>
            <p:cNvPr id="326" name="Oval 325"/>
            <p:cNvSpPr/>
            <p:nvPr/>
          </p:nvSpPr>
          <p:spPr>
            <a:xfrm>
              <a:off x="5256452" y="4946415"/>
              <a:ext cx="152400" cy="143746"/>
            </a:xfrm>
            <a:prstGeom prst="ellipse">
              <a:avLst/>
            </a:prstGeom>
            <a:ln/>
          </p:spPr>
          <p:style>
            <a:lnRef idx="0">
              <a:schemeClr val="dk1"/>
            </a:lnRef>
            <a:fillRef idx="3">
              <a:schemeClr val="dk1"/>
            </a:fillRef>
            <a:effectRef idx="3">
              <a:schemeClr val="dk1"/>
            </a:effectRef>
            <a:fontRef idx="minor">
              <a:schemeClr val="lt1"/>
            </a:fontRef>
          </p:style>
          <p:txBody>
            <a:bodyPr rtlCol="0" anchor="ctr"/>
            <a:lstStyle/>
            <a:p>
              <a:pPr algn="ctr"/>
              <a:r>
                <a:rPr lang="en-CA" sz="600" dirty="0" smtClean="0"/>
                <a:t>7</a:t>
              </a:r>
              <a:endParaRPr lang="en-US" sz="600" dirty="0"/>
            </a:p>
          </p:txBody>
        </p:sp>
        <p:sp>
          <p:nvSpPr>
            <p:cNvPr id="327" name="Oval 326"/>
            <p:cNvSpPr/>
            <p:nvPr/>
          </p:nvSpPr>
          <p:spPr>
            <a:xfrm>
              <a:off x="3980828" y="2911057"/>
              <a:ext cx="152400" cy="143746"/>
            </a:xfrm>
            <a:prstGeom prst="ellipse">
              <a:avLst/>
            </a:prstGeom>
            <a:ln/>
          </p:spPr>
          <p:style>
            <a:lnRef idx="0">
              <a:schemeClr val="dk1"/>
            </a:lnRef>
            <a:fillRef idx="3">
              <a:schemeClr val="dk1"/>
            </a:fillRef>
            <a:effectRef idx="3">
              <a:schemeClr val="dk1"/>
            </a:effectRef>
            <a:fontRef idx="minor">
              <a:schemeClr val="lt1"/>
            </a:fontRef>
          </p:style>
          <p:txBody>
            <a:bodyPr rtlCol="0" anchor="ctr"/>
            <a:lstStyle/>
            <a:p>
              <a:pPr algn="ctr"/>
              <a:r>
                <a:rPr lang="en-CA" sz="600" dirty="0" smtClean="0"/>
                <a:t>8</a:t>
              </a:r>
              <a:endParaRPr lang="en-US" sz="600" dirty="0"/>
            </a:p>
          </p:txBody>
        </p:sp>
        <p:sp>
          <p:nvSpPr>
            <p:cNvPr id="328" name="Oval 327"/>
            <p:cNvSpPr/>
            <p:nvPr/>
          </p:nvSpPr>
          <p:spPr>
            <a:xfrm>
              <a:off x="5056192" y="2718944"/>
              <a:ext cx="152400" cy="143746"/>
            </a:xfrm>
            <a:prstGeom prst="ellipse">
              <a:avLst/>
            </a:prstGeom>
            <a:ln/>
          </p:spPr>
          <p:style>
            <a:lnRef idx="0">
              <a:schemeClr val="dk1"/>
            </a:lnRef>
            <a:fillRef idx="3">
              <a:schemeClr val="dk1"/>
            </a:fillRef>
            <a:effectRef idx="3">
              <a:schemeClr val="dk1"/>
            </a:effectRef>
            <a:fontRef idx="minor">
              <a:schemeClr val="lt1"/>
            </a:fontRef>
          </p:style>
          <p:txBody>
            <a:bodyPr rtlCol="0" anchor="ctr"/>
            <a:lstStyle/>
            <a:p>
              <a:pPr algn="ctr"/>
              <a:r>
                <a:rPr lang="en-CA" sz="600" dirty="0" smtClean="0"/>
                <a:t>9</a:t>
              </a:r>
              <a:endParaRPr lang="en-US" sz="600" dirty="0"/>
            </a:p>
          </p:txBody>
        </p:sp>
        <p:cxnSp>
          <p:nvCxnSpPr>
            <p:cNvPr id="329" name="Straight Arrow Connector 328"/>
            <p:cNvCxnSpPr>
              <a:endCxn id="313" idx="2"/>
            </p:cNvCxnSpPr>
            <p:nvPr/>
          </p:nvCxnSpPr>
          <p:spPr>
            <a:xfrm flipV="1">
              <a:off x="4294348" y="3033006"/>
              <a:ext cx="596459" cy="994226"/>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sp>
          <p:nvSpPr>
            <p:cNvPr id="330" name="TextBox 329"/>
            <p:cNvSpPr txBox="1"/>
            <p:nvPr/>
          </p:nvSpPr>
          <p:spPr>
            <a:xfrm>
              <a:off x="3510266" y="3467611"/>
              <a:ext cx="1120820" cy="307777"/>
            </a:xfrm>
            <a:prstGeom prst="rect">
              <a:avLst/>
            </a:prstGeom>
            <a:noFill/>
          </p:spPr>
          <p:txBody>
            <a:bodyPr wrap="none" rtlCol="0">
              <a:spAutoFit/>
            </a:bodyPr>
            <a:lstStyle/>
            <a:p>
              <a:r>
                <a:rPr lang="en-CA" sz="700" i="1" dirty="0" smtClean="0">
                  <a:solidFill>
                    <a:schemeClr val="accent4">
                      <a:lumMod val="75000"/>
                    </a:schemeClr>
                  </a:solidFill>
                </a:rPr>
                <a:t>Create LabMan template </a:t>
              </a:r>
            </a:p>
            <a:p>
              <a:r>
                <a:rPr lang="en-CA" sz="700" i="1" dirty="0" smtClean="0">
                  <a:solidFill>
                    <a:schemeClr val="accent4">
                      <a:lumMod val="75000"/>
                    </a:schemeClr>
                  </a:solidFill>
                </a:rPr>
                <a:t>from golden image</a:t>
              </a:r>
              <a:endParaRPr lang="en-US" sz="700" i="1" dirty="0">
                <a:solidFill>
                  <a:schemeClr val="accent4">
                    <a:lumMod val="75000"/>
                  </a:schemeClr>
                </a:solidFill>
              </a:endParaRPr>
            </a:p>
          </p:txBody>
        </p:sp>
        <p:pic>
          <p:nvPicPr>
            <p:cNvPr id="331" name="Picture 33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718744" y="1871668"/>
              <a:ext cx="540610" cy="539398"/>
            </a:xfrm>
            <a:prstGeom prst="rect">
              <a:avLst/>
            </a:prstGeom>
          </p:spPr>
        </p:pic>
        <p:pic>
          <p:nvPicPr>
            <p:cNvPr id="332" name="Picture 33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871144" y="2024068"/>
              <a:ext cx="540610" cy="539398"/>
            </a:xfrm>
            <a:prstGeom prst="rect">
              <a:avLst/>
            </a:prstGeom>
          </p:spPr>
        </p:pic>
        <p:pic>
          <p:nvPicPr>
            <p:cNvPr id="333" name="Picture 33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023544" y="2176468"/>
              <a:ext cx="540610" cy="539398"/>
            </a:xfrm>
            <a:prstGeom prst="rect">
              <a:avLst/>
            </a:prstGeom>
          </p:spPr>
        </p:pic>
        <p:pic>
          <p:nvPicPr>
            <p:cNvPr id="334" name="Picture 33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175944" y="2328868"/>
              <a:ext cx="540610" cy="539398"/>
            </a:xfrm>
            <a:prstGeom prst="rect">
              <a:avLst/>
            </a:prstGeom>
          </p:spPr>
        </p:pic>
        <p:sp>
          <p:nvSpPr>
            <p:cNvPr id="335" name="Oval 334"/>
            <p:cNvSpPr/>
            <p:nvPr/>
          </p:nvSpPr>
          <p:spPr>
            <a:xfrm>
              <a:off x="2000482" y="661356"/>
              <a:ext cx="69273"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6" name="Oval 335"/>
            <p:cNvSpPr/>
            <p:nvPr/>
          </p:nvSpPr>
          <p:spPr>
            <a:xfrm>
              <a:off x="2234244" y="661356"/>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37" name="Straight Connector 336"/>
            <p:cNvCxnSpPr>
              <a:stCxn id="335" idx="6"/>
              <a:endCxn id="336" idx="2"/>
            </p:cNvCxnSpPr>
            <p:nvPr/>
          </p:nvCxnSpPr>
          <p:spPr>
            <a:xfrm>
              <a:off x="2069755" y="697282"/>
              <a:ext cx="164489"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338" name="Picture 2"/>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718096" y="477196"/>
              <a:ext cx="338167" cy="4975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9" name="Picture 338"/>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flipH="1">
              <a:off x="2272453" y="352826"/>
              <a:ext cx="699346" cy="699346"/>
            </a:xfrm>
            <a:prstGeom prst="rect">
              <a:avLst/>
            </a:prstGeom>
          </p:spPr>
        </p:pic>
        <p:pic>
          <p:nvPicPr>
            <p:cNvPr id="340" name="Picture 339"/>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36572" y="556168"/>
              <a:ext cx="423979" cy="354080"/>
            </a:xfrm>
            <a:prstGeom prst="rect">
              <a:avLst/>
            </a:prstGeom>
          </p:spPr>
        </p:pic>
      </p:grpSp>
      <p:pic>
        <p:nvPicPr>
          <p:cNvPr id="159" name="Picture 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24223" y="5626454"/>
            <a:ext cx="3219537" cy="10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33093190"/>
      </p:ext>
    </p:extLst>
  </p:cSld>
  <p:clrMapOvr>
    <a:masterClrMapping/>
  </p:clrMapOvr>
  <mc:AlternateContent xmlns:mc="http://schemas.openxmlformats.org/markup-compatibility/2006" xmlns:p14="http://schemas.microsoft.com/office/powerpoint/2010/main">
    <mc:Choice Requires="p14">
      <p:transition spd="slow" p14:dur="1500">
        <p:push/>
      </p:transition>
    </mc:Choice>
    <mc:Fallback xmlns="">
      <p:transition spd="slow">
        <p:push/>
      </p:transition>
    </mc:Fallback>
  </mc:AlternateContent>
  <p:timing>
    <p:tnLst>
      <p:par>
        <p:cTn id="1" dur="indefinite" restart="never" nodeType="tmRoot"/>
      </p:par>
    </p:tnLst>
  </p:timing>
</p:sld>
</file>

<file path=ppt/theme/theme1.xml><?xml version="1.0" encoding="utf-8"?>
<a:theme xmlns:a="http://schemas.openxmlformats.org/drawingml/2006/main" name="Metro Template Light 16x9">
  <a:themeElements>
    <a:clrScheme name="Microsoft Colors">
      <a:dk1>
        <a:srgbClr val="000000"/>
      </a:dk1>
      <a:lt1>
        <a:srgbClr val="FFFFFF"/>
      </a:lt1>
      <a:dk2>
        <a:srgbClr val="3F3F3F"/>
      </a:dk2>
      <a:lt2>
        <a:srgbClr val="F2F2F2"/>
      </a:lt2>
      <a:accent1>
        <a:srgbClr val="00AEEF"/>
      </a:accent1>
      <a:accent2>
        <a:srgbClr val="8CC600"/>
      </a:accent2>
      <a:accent3>
        <a:srgbClr val="FF8A00"/>
      </a:accent3>
      <a:accent4>
        <a:srgbClr val="FF0097"/>
      </a:accent4>
      <a:accent5>
        <a:srgbClr val="0071BC"/>
      </a:accent5>
      <a:accent6>
        <a:srgbClr val="910091"/>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defRPr>
        </a:defPPr>
      </a:lstStyle>
    </a:txDef>
  </a:objectDefaults>
  <a:extraClrSchemeLst/>
</a:theme>
</file>

<file path=ppt/theme/theme2.xml><?xml version="1.0" encoding="utf-8"?>
<a:theme xmlns:a="http://schemas.openxmlformats.org/drawingml/2006/main" name="Metro Template Colored Titles Segoe UI 16x9">
  <a:themeElements>
    <a:clrScheme name="Microsoft Colors">
      <a:dk1>
        <a:srgbClr val="000000"/>
      </a:dk1>
      <a:lt1>
        <a:srgbClr val="FFFFFF"/>
      </a:lt1>
      <a:dk2>
        <a:srgbClr val="3F3F3F"/>
      </a:dk2>
      <a:lt2>
        <a:srgbClr val="F2F2F2"/>
      </a:lt2>
      <a:accent1>
        <a:srgbClr val="00AEEF"/>
      </a:accent1>
      <a:accent2>
        <a:srgbClr val="8CC600"/>
      </a:accent2>
      <a:accent3>
        <a:srgbClr val="FF8A00"/>
      </a:accent3>
      <a:accent4>
        <a:srgbClr val="FF0097"/>
      </a:accent4>
      <a:accent5>
        <a:srgbClr val="0071BC"/>
      </a:accent5>
      <a:accent6>
        <a:srgbClr val="910091"/>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gs>
                <a:gs pos="86000">
                  <a:schemeClr val="tx1"/>
                </a:gs>
              </a:gsLst>
              <a:lin ang="5400000" scaled="0"/>
            </a:gradFill>
            <a:latin typeface="Segoe UI Light" pitchFamily="34" charset="0"/>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C8AB984F9AFA14087035BD77D90A626" ma:contentTypeVersion="5" ma:contentTypeDescription="Create a new document." ma:contentTypeScope="" ma:versionID="587f6fb58f55cab20468d5767da9b76d">
  <xsd:schema xmlns:xsd="http://www.w3.org/2001/XMLSchema" xmlns:p="http://schemas.microsoft.com/office/2006/metadata/properties" xmlns:ns1="d4f1fd26-cd3f-48df-8559-6269d85163e3" targetNamespace="http://schemas.microsoft.com/office/2006/metadata/properties" ma:root="true" ma:fieldsID="2d45bfae41b7a5cd5eac582b346e06dc" ns1:_="">
    <xsd:import namespace="d4f1fd26-cd3f-48df-8559-6269d85163e3"/>
    <xsd:element name="properties">
      <xsd:complexType>
        <xsd:sequence>
          <xsd:element name="documentManagement">
            <xsd:complexType>
              <xsd:all>
                <xsd:element ref="ns1:Project"/>
                <xsd:element ref="ns1:Review_x0020_Status" minOccurs="0"/>
                <xsd:element ref="ns1:Notes0" minOccurs="0"/>
                <xsd:element ref="ns1:Priority" minOccurs="0"/>
              </xsd:all>
            </xsd:complexType>
          </xsd:element>
        </xsd:sequence>
      </xsd:complexType>
    </xsd:element>
  </xsd:schema>
  <xsd:schema xmlns:xsd="http://www.w3.org/2001/XMLSchema" xmlns:dms="http://schemas.microsoft.com/office/2006/documentManagement/types" targetNamespace="d4f1fd26-cd3f-48df-8559-6269d85163e3" elementFormDefault="qualified">
    <xsd:import namespace="http://schemas.microsoft.com/office/2006/documentManagement/types"/>
    <xsd:element name="Project" ma:index="0" ma:displayName="Project" ma:list="{531e57d1-1a88-499e-a615-7e0bd53470b9}" ma:internalName="Project" ma:showField="Title">
      <xsd:simpleType>
        <xsd:restriction base="dms:Lookup"/>
      </xsd:simpleType>
    </xsd:element>
    <xsd:element name="Review_x0020_Status" ma:index="3" nillable="true" ma:displayName="Review Status" ma:default="Queued" ma:format="Dropdown" ma:internalName="Review_x0020_Status">
      <xsd:simpleType>
        <xsd:restriction base="dms:Choice">
          <xsd:enumeration value="Queued"/>
          <xsd:enumeration value="Rejected"/>
          <xsd:enumeration value="Review Completed"/>
        </xsd:restriction>
      </xsd:simpleType>
    </xsd:element>
    <xsd:element name="Notes0" ma:index="4" nillable="true" ma:displayName="Notes" ma:description="Brief notes to or from reviewer" ma:internalName="Notes0">
      <xsd:simpleType>
        <xsd:restriction base="dms:Text">
          <xsd:maxLength value="255"/>
        </xsd:restriction>
      </xsd:simpleType>
    </xsd:element>
    <xsd:element name="Priority" ma:index="11" nillable="true" ma:displayName="Priority" ma:default="4 - Other (low)" ma:format="Dropdown" ma:internalName="Priority">
      <xsd:simpleType>
        <xsd:restriction base="dms:Choice">
          <xsd:enumeration value="1 - Guide (critical)"/>
          <xsd:enumeration value="2 - Cheat sheet / posters (high)"/>
          <xsd:enumeration value="3 - HOL (normal)"/>
          <xsd:enumeration value="4 - Other (low)"/>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7" ma:displayName="Content Type" ma:readOnly="true"/>
        <xsd:element ref="dc:title" minOccurs="0" maxOccurs="1" ma:index="1" ma:displayName="Document Nam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roject xmlns="d4f1fd26-cd3f-48df-8559-6269d85163e3"/>
    <Priority xmlns="d4f1fd26-cd3f-48df-8559-6269d85163e3">4 - Other (low)</Priority>
    <Notes0 xmlns="d4f1fd26-cd3f-48df-8559-6269d85163e3" xsi:nil="true"/>
    <Review_x0020_Status xmlns="d4f1fd26-cd3f-48df-8559-6269d85163e3">Queued</Review_x0020_Statu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91DECC5-6161-40FE-8CB7-F83CEB628A3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4f1fd26-cd3f-48df-8559-6269d85163e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F990F116-B58F-4255-B05B-DA3808E0E5C6}">
  <ds:schemaRefs>
    <ds:schemaRef ds:uri="http://purl.org/dc/elements/1.1/"/>
    <ds:schemaRef ds:uri="http://purl.org/dc/terms/"/>
    <ds:schemaRef ds:uri="http://schemas.openxmlformats.org/package/2006/metadata/core-properties"/>
    <ds:schemaRef ds:uri="http://schemas.microsoft.com/office/2006/documentManagement/types"/>
    <ds:schemaRef ds:uri="http://schemas.microsoft.com/office/2006/metadata/properties"/>
    <ds:schemaRef ds:uri="http://www.w3.org/XML/1998/namespace"/>
    <ds:schemaRef ds:uri="d4f1fd26-cd3f-48df-8559-6269d85163e3"/>
    <ds:schemaRef ds:uri="http://purl.org/dc/dcmitype/"/>
    <ds:schemaRef ds:uri="http://schemas.microsoft.com/office/infopath/2007/PartnerControls"/>
  </ds:schemaRefs>
</ds:datastoreItem>
</file>

<file path=customXml/itemProps3.xml><?xml version="1.0" encoding="utf-8"?>
<ds:datastoreItem xmlns:ds="http://schemas.openxmlformats.org/officeDocument/2006/customXml" ds:itemID="{758FDAC0-319D-4A54-8D8E-1D42CB1F800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Metro Template Light 16x9</Template>
  <TotalTime>386</TotalTime>
  <Words>169</Words>
  <Application>Microsoft Office PowerPoint</Application>
  <PresentationFormat>Custom</PresentationFormat>
  <Paragraphs>77</Paragraphs>
  <Slides>1</Slides>
  <Notes>0</Notes>
  <HiddenSlides>0</HiddenSlides>
  <MMClips>0</MMClips>
  <ScaleCrop>false</ScaleCrop>
  <HeadingPairs>
    <vt:vector size="4" baseType="variant">
      <vt:variant>
        <vt:lpstr>Theme</vt:lpstr>
      </vt:variant>
      <vt:variant>
        <vt:i4>2</vt:i4>
      </vt:variant>
      <vt:variant>
        <vt:lpstr>Slide Titles</vt:lpstr>
      </vt:variant>
      <vt:variant>
        <vt:i4>1</vt:i4>
      </vt:variant>
    </vt:vector>
  </HeadingPairs>
  <TitlesOfParts>
    <vt:vector size="3" baseType="lpstr">
      <vt:lpstr>Metro Template Light 16x9</vt:lpstr>
      <vt:lpstr>Metro Template Colored Titles Segoe UI 16x9</vt:lpstr>
      <vt:lpstr>VISUAL STUDIO 2012 READINESS  Lab Management Infrastructure</vt:lpstr>
    </vt:vector>
  </TitlesOfParts>
  <Manager>&lt;Content Manager Name Here&gt;</Manager>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&lt;Event Name Here&gt;</dc:subject>
  <dc:creator>Francisco Fagas</dc:creator>
  <cp:keywords>&lt;Any Related Keywords&gt;</cp:keywords>
  <dc:description>Template: Saku Uchikawa, Microsoft Corporation
Formatting:
Event Date: 
Event Location: 
Audience Type: Internal</dc:description>
  <cp:lastModifiedBy>Mathias Olausson</cp:lastModifiedBy>
  <cp:revision>55</cp:revision>
  <dcterms:created xsi:type="dcterms:W3CDTF">2012-02-17T02:14:18Z</dcterms:created>
  <dcterms:modified xsi:type="dcterms:W3CDTF">2012-07-18T20:45:02Z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0x010100CC8AB984F9AFA14087035BD77D90A626</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y fmtid="{D5CDD505-2E9C-101B-9397-08002B2CF9AE}" pid="6" name="MS Speaker">
    <vt:lpwstr/>
  </property>
  <property fmtid="{D5CDD505-2E9C-101B-9397-08002B2CF9AE}" pid="7" name="CampaignTaxHTField0">
    <vt:lpwstr/>
  </property>
  <property fmtid="{D5CDD505-2E9C-101B-9397-08002B2CF9AE}" pid="8" name="ProductTaxHTField0">
    <vt:lpwstr/>
  </property>
  <property fmtid="{D5CDD505-2E9C-101B-9397-08002B2CF9AE}" pid="9" name="Event LocationTaxHTField0">
    <vt:lpwstr/>
  </property>
  <property fmtid="{D5CDD505-2E9C-101B-9397-08002B2CF9AE}" pid="10" name="Event1TaxHTField0">
    <vt:lpwstr>Unassignede51362f4-782c-41a8-bb7b-e0cfc8669933</vt:lpwstr>
  </property>
  <property fmtid="{D5CDD505-2E9C-101B-9397-08002B2CF9AE}" pid="11" name="Event VenueTaxHTField0">
    <vt:lpwstr/>
  </property>
  <property fmtid="{D5CDD505-2E9C-101B-9397-08002B2CF9AE}" pid="12" name="MS Content Owner">
    <vt:lpwstr/>
  </property>
  <property fmtid="{D5CDD505-2E9C-101B-9397-08002B2CF9AE}" pid="13" name="TaxCatchAll">
    <vt:lpwstr>217</vt:lpwstr>
  </property>
  <property fmtid="{D5CDD505-2E9C-101B-9397-08002B2CF9AE}" pid="14" name="TrackTaxHTField0">
    <vt:lpwstr/>
  </property>
  <property fmtid="{D5CDD505-2E9C-101B-9397-08002B2CF9AE}" pid="15" name="AudienceTaxHTField0">
    <vt:lpwstr/>
  </property>
</Properties>
</file>