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59" r:id="rId2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4499" autoAdjust="0"/>
    <p:restoredTop sz="97109" autoAdjust="0"/>
  </p:normalViewPr>
  <p:slideViewPr>
    <p:cSldViewPr>
      <p:cViewPr>
        <p:scale>
          <a:sx n="170" d="100"/>
          <a:sy n="170" d="100"/>
        </p:scale>
        <p:origin x="-72" y="34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4" cy="465455"/>
          </a:xfrm>
          <a:prstGeom prst="rect">
            <a:avLst/>
          </a:prstGeom>
        </p:spPr>
        <p:txBody>
          <a:bodyPr vert="horz" lIns="93315" tIns="46657" rIns="93315" bIns="46657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4" cy="465455"/>
          </a:xfrm>
          <a:prstGeom prst="rect">
            <a:avLst/>
          </a:prstGeom>
        </p:spPr>
        <p:txBody>
          <a:bodyPr vert="horz" lIns="93315" tIns="46657" rIns="93315" bIns="46657" rtlCol="0"/>
          <a:lstStyle>
            <a:lvl1pPr algn="r">
              <a:defRPr sz="1200"/>
            </a:lvl1pPr>
          </a:lstStyle>
          <a:p>
            <a:fld id="{7410D95C-BE76-4A1B-9FA4-53A7A64C81F0}" type="datetimeFigureOut">
              <a:rPr lang="en-US" smtClean="0"/>
              <a:t>12/9/2011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15" tIns="46657" rIns="93315" bIns="46657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15" tIns="46657" rIns="93315" bIns="4665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4" cy="465455"/>
          </a:xfrm>
          <a:prstGeom prst="rect">
            <a:avLst/>
          </a:prstGeom>
        </p:spPr>
        <p:txBody>
          <a:bodyPr vert="horz" lIns="93315" tIns="46657" rIns="93315" bIns="46657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4" cy="465455"/>
          </a:xfrm>
          <a:prstGeom prst="rect">
            <a:avLst/>
          </a:prstGeom>
        </p:spPr>
        <p:txBody>
          <a:bodyPr vert="horz" lIns="93315" tIns="46657" rIns="93315" bIns="46657" rtlCol="0" anchor="b"/>
          <a:lstStyle>
            <a:lvl1pPr algn="r">
              <a:defRPr sz="1200"/>
            </a:lvl1pPr>
          </a:lstStyle>
          <a:p>
            <a:fld id="{24CE3199-760B-4C4C-AEC1-0B6A690C82F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691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E3199-760B-4C4C-AEC1-0B6A690C82F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6558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20BF6-E069-444F-85D4-EA98FE4A6FE1}" type="datetimeFigureOut">
              <a:rPr lang="en-US" smtClean="0"/>
              <a:t>12/9/2011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4AACF-6826-45B1-B401-803E9F5A8C6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6281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20BF6-E069-444F-85D4-EA98FE4A6FE1}" type="datetimeFigureOut">
              <a:rPr lang="en-US" smtClean="0"/>
              <a:t>12/9/2011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4AACF-6826-45B1-B401-803E9F5A8C6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828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20BF6-E069-444F-85D4-EA98FE4A6FE1}" type="datetimeFigureOut">
              <a:rPr lang="en-US" smtClean="0"/>
              <a:t>12/9/2011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4AACF-6826-45B1-B401-803E9F5A8C6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42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81000" y="1295400"/>
            <a:ext cx="8382000" cy="4800600"/>
          </a:xfrm>
        </p:spPr>
        <p:txBody>
          <a:bodyPr>
            <a:normAutofit/>
          </a:bodyPr>
          <a:lstStyle>
            <a:lvl1pPr marL="460375" indent="-460375">
              <a:buFont typeface="Wingdings" pitchFamily="2" charset="2"/>
              <a:buChar char="±"/>
              <a:defRPr/>
            </a:lvl1pPr>
            <a:lvl2pPr marL="855663" indent="-395288">
              <a:buFont typeface="Wingdings" pitchFamily="2" charset="2"/>
              <a:buChar char="±"/>
              <a:defRPr/>
            </a:lvl2pPr>
            <a:lvl3pPr marL="1258888" indent="-403225">
              <a:buFont typeface="Wingdings" pitchFamily="2" charset="2"/>
              <a:buChar char="±"/>
              <a:defRPr/>
            </a:lvl3pPr>
            <a:lvl4pPr marL="1604963" indent="-346075">
              <a:buFont typeface="Wingdings" pitchFamily="2" charset="2"/>
              <a:buChar char="±"/>
              <a:defRPr/>
            </a:lvl4pPr>
            <a:lvl5pPr marL="1941513" indent="-336550">
              <a:buFont typeface="Wingdings" pitchFamily="2" charset="2"/>
              <a:buChar char="±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27075" y="6289675"/>
            <a:ext cx="28956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900" b="0">
                <a:solidFill>
                  <a:srgbClr val="000000"/>
                </a:solidFill>
                <a:latin typeface="Segoe UI" pitchFamily="34" charset="0"/>
                <a:cs typeface="+mn-cs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81000" y="6289675"/>
            <a:ext cx="34925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900" b="0" smtClean="0">
                <a:solidFill>
                  <a:srgbClr val="000000"/>
                </a:solidFill>
                <a:latin typeface="Segoe UI" pitchFamily="34" charset="0"/>
                <a:cs typeface="+mn-cs"/>
              </a:defRPr>
            </a:lvl1pPr>
          </a:lstStyle>
          <a:p>
            <a:pPr>
              <a:defRPr/>
            </a:pPr>
            <a:fld id="{C88AC5FC-7348-48B2-A838-78ABB618B5AF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75728155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20BF6-E069-444F-85D4-EA98FE4A6FE1}" type="datetimeFigureOut">
              <a:rPr lang="en-US" smtClean="0"/>
              <a:t>12/9/2011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4AACF-6826-45B1-B401-803E9F5A8C6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976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20BF6-E069-444F-85D4-EA98FE4A6FE1}" type="datetimeFigureOut">
              <a:rPr lang="en-US" smtClean="0"/>
              <a:t>12/9/2011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4AACF-6826-45B1-B401-803E9F5A8C6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3791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20BF6-E069-444F-85D4-EA98FE4A6FE1}" type="datetimeFigureOut">
              <a:rPr lang="en-US" smtClean="0"/>
              <a:t>12/9/2011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4AACF-6826-45B1-B401-803E9F5A8C6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527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20BF6-E069-444F-85D4-EA98FE4A6FE1}" type="datetimeFigureOut">
              <a:rPr lang="en-US" smtClean="0"/>
              <a:t>12/9/2011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4AACF-6826-45B1-B401-803E9F5A8C6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6837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20BF6-E069-444F-85D4-EA98FE4A6FE1}" type="datetimeFigureOut">
              <a:rPr lang="en-US" smtClean="0"/>
              <a:t>12/9/2011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4AACF-6826-45B1-B401-803E9F5A8C6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2347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20BF6-E069-444F-85D4-EA98FE4A6FE1}" type="datetimeFigureOut">
              <a:rPr lang="en-US" smtClean="0"/>
              <a:t>12/9/2011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4AACF-6826-45B1-B401-803E9F5A8C6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900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20BF6-E069-444F-85D4-EA98FE4A6FE1}" type="datetimeFigureOut">
              <a:rPr lang="en-US" smtClean="0"/>
              <a:t>12/9/2011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4AACF-6826-45B1-B401-803E9F5A8C6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989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20BF6-E069-444F-85D4-EA98FE4A6FE1}" type="datetimeFigureOut">
              <a:rPr lang="en-US" smtClean="0"/>
              <a:t>12/9/2011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4AACF-6826-45B1-B401-803E9F5A8C6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4874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120BF6-E069-444F-85D4-EA98FE4A6FE1}" type="datetimeFigureOut">
              <a:rPr lang="en-US" smtClean="0"/>
              <a:t>12/9/2011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4AACF-6826-45B1-B401-803E9F5A8C6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5460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blogs.msdn.com/b/charles_sterling/archive/2010/04/17/ultimate-demo-machine-for-use-with-virtualization.aspx" TargetMode="External"/><Relationship Id="rId13" Type="http://schemas.openxmlformats.org/officeDocument/2006/relationships/image" Target="../media/image2.png"/><Relationship Id="rId18" Type="http://schemas.openxmlformats.org/officeDocument/2006/relationships/image" Target="../media/image7.png"/><Relationship Id="rId3" Type="http://schemas.openxmlformats.org/officeDocument/2006/relationships/hyperlink" Target="http://go.microsoft.com/fwlink/?LinkID=206935&amp;clcid=0x409" TargetMode="External"/><Relationship Id="rId7" Type="http://schemas.openxmlformats.org/officeDocument/2006/relationships/hyperlink" Target="http://msdn.microsoft.com/en-us/library/ff756575.aspx" TargetMode="External"/><Relationship Id="rId12" Type="http://schemas.openxmlformats.org/officeDocument/2006/relationships/image" Target="../media/image1.png"/><Relationship Id="rId1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go.microsoft.com/fwlink/?LinkID=195885" TargetMode="External"/><Relationship Id="rId11" Type="http://schemas.openxmlformats.org/officeDocument/2006/relationships/hyperlink" Target="http://go.microsoft.com/fwlink/?LinkID=207058&amp;clcid=0x409" TargetMode="External"/><Relationship Id="rId5" Type="http://schemas.openxmlformats.org/officeDocument/2006/relationships/hyperlink" Target="http://vs2010quickref.codeplex.com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msdn.microsoft.com/en-us/library/dd380687.aspx" TargetMode="External"/><Relationship Id="rId4" Type="http://schemas.openxmlformats.org/officeDocument/2006/relationships/hyperlink" Target="http://rangersvsvmfactory.codeplex.com/" TargetMode="External"/><Relationship Id="rId9" Type="http://schemas.openxmlformats.org/officeDocument/2006/relationships/hyperlink" Target="https://msdn.microsoft.com/en-us/subscriptions/securedownloads/default.aspx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Left Brace 36"/>
          <p:cNvSpPr/>
          <p:nvPr/>
        </p:nvSpPr>
        <p:spPr>
          <a:xfrm>
            <a:off x="5671870" y="4260811"/>
            <a:ext cx="158178" cy="212707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" name="Left Brace 1"/>
          <p:cNvSpPr/>
          <p:nvPr/>
        </p:nvSpPr>
        <p:spPr>
          <a:xfrm>
            <a:off x="5671870" y="206808"/>
            <a:ext cx="152400" cy="377726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0" name="Rounded Rectangle 19"/>
          <p:cNvSpPr/>
          <p:nvPr/>
        </p:nvSpPr>
        <p:spPr>
          <a:xfrm>
            <a:off x="5477256" y="6456335"/>
            <a:ext cx="3617510" cy="35171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494332" y="6429781"/>
            <a:ext cx="36175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1000" b="1" dirty="0" smtClean="0">
                <a:solidFill>
                  <a:schemeClr val="bg1"/>
                </a:solidFill>
              </a:rPr>
              <a:t>Visual </a:t>
            </a:r>
            <a:r>
              <a:rPr lang="en-CA" sz="1000" b="1" smtClean="0">
                <a:solidFill>
                  <a:schemeClr val="bg1"/>
                </a:solidFill>
              </a:rPr>
              <a:t>Studio </a:t>
            </a:r>
            <a:r>
              <a:rPr lang="en-CA" sz="1000" b="1" smtClean="0">
                <a:solidFill>
                  <a:schemeClr val="bg1"/>
                </a:solidFill>
              </a:rPr>
              <a:t>vNext Lab </a:t>
            </a:r>
            <a:r>
              <a:rPr lang="en-CA" sz="1000" b="1" dirty="0" smtClean="0">
                <a:solidFill>
                  <a:schemeClr val="bg1"/>
                </a:solidFill>
              </a:rPr>
              <a:t>Management Guide – Planning &amp; Setup</a:t>
            </a:r>
          </a:p>
          <a:p>
            <a:pPr algn="r"/>
            <a:r>
              <a:rPr lang="en-CA" sz="1000" i="1" dirty="0" smtClean="0">
                <a:solidFill>
                  <a:schemeClr val="bg1"/>
                </a:solidFill>
              </a:rPr>
              <a:t>Visual Studio ALM Rangers</a:t>
            </a:r>
            <a:endParaRPr lang="en-US" sz="1000" i="1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098345" y="6629836"/>
            <a:ext cx="4219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400" dirty="0" smtClean="0">
                <a:solidFill>
                  <a:schemeClr val="bg1"/>
                </a:solidFill>
              </a:rPr>
              <a:t>2011-04-15</a:t>
            </a:r>
            <a:endParaRPr lang="en-CA" sz="400" dirty="0">
              <a:solidFill>
                <a:schemeClr val="bg1"/>
              </a:solidFill>
            </a:endParaRPr>
          </a:p>
          <a:p>
            <a:endParaRPr lang="en-CA" sz="400" dirty="0" smtClean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944" y="4744872"/>
            <a:ext cx="497461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100" b="1" dirty="0" smtClean="0"/>
              <a:t>References</a:t>
            </a:r>
          </a:p>
          <a:p>
            <a:endParaRPr lang="en-CA" sz="600" b="1" dirty="0" smtClean="0"/>
          </a:p>
          <a:p>
            <a:pPr marL="0" lvl="1"/>
            <a:r>
              <a:rPr lang="en-CA" sz="600" b="1" dirty="0">
                <a:solidFill>
                  <a:schemeClr val="accent1">
                    <a:lumMod val="50000"/>
                  </a:schemeClr>
                </a:solidFill>
              </a:rPr>
              <a:t>*1 </a:t>
            </a:r>
            <a:r>
              <a:rPr lang="en-CA" sz="6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CA" sz="600" dirty="0" smtClean="0"/>
              <a:t>Visual Studio 2010 Lab Management Guide</a:t>
            </a:r>
            <a:endParaRPr lang="en-CA" sz="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4488" lvl="2" indent="-111125">
              <a:buFont typeface="Arial" pitchFamily="34" charset="0"/>
              <a:buChar char="•"/>
            </a:pPr>
            <a:r>
              <a:rPr lang="en-CA" sz="600" dirty="0" smtClean="0">
                <a:hlinkClick r:id="rId3"/>
              </a:rPr>
              <a:t>http://go.microsoft.com/fwlink/?LinkID=206935&amp;clcid=0x409</a:t>
            </a:r>
            <a:r>
              <a:rPr lang="en-CA" sz="600" dirty="0" smtClean="0"/>
              <a:t> </a:t>
            </a:r>
          </a:p>
          <a:p>
            <a:pPr marL="0" lvl="1"/>
            <a:r>
              <a:rPr lang="en-CA" sz="600" b="1" dirty="0" smtClean="0">
                <a:solidFill>
                  <a:schemeClr val="accent1">
                    <a:lumMod val="50000"/>
                  </a:schemeClr>
                </a:solidFill>
              </a:rPr>
              <a:t>*2 </a:t>
            </a:r>
            <a:r>
              <a:rPr lang="en-CA" sz="600" dirty="0" smtClean="0"/>
              <a:t>Visual Studio ALM Rangers VM Factory Guidance</a:t>
            </a:r>
          </a:p>
          <a:p>
            <a:pPr marL="346075" lvl="2" indent="-115888">
              <a:buFont typeface="Arial" pitchFamily="34" charset="0"/>
              <a:buChar char="•"/>
            </a:pPr>
            <a:r>
              <a:rPr lang="en-CA" sz="600" dirty="0" smtClean="0">
                <a:hlinkClick r:id="rId4"/>
              </a:rPr>
              <a:t>http</a:t>
            </a:r>
            <a:r>
              <a:rPr lang="en-CA" sz="600" dirty="0">
                <a:hlinkClick r:id="rId4"/>
              </a:rPr>
              <a:t>://rangersvsvmfactory.codeplex.com</a:t>
            </a:r>
            <a:r>
              <a:rPr lang="en-CA" sz="600" dirty="0" smtClean="0">
                <a:hlinkClick r:id="rId4"/>
              </a:rPr>
              <a:t>/</a:t>
            </a:r>
            <a:endParaRPr lang="en-CA" sz="600" dirty="0" smtClean="0"/>
          </a:p>
          <a:p>
            <a:r>
              <a:rPr lang="en-CA" sz="600" b="1" dirty="0" smtClean="0">
                <a:solidFill>
                  <a:schemeClr val="accent1">
                    <a:lumMod val="50000"/>
                  </a:schemeClr>
                </a:solidFill>
              </a:rPr>
              <a:t>*3 </a:t>
            </a:r>
            <a:r>
              <a:rPr lang="en-CA" sz="600" dirty="0" smtClean="0"/>
              <a:t>Capacity Planning Quick Reference Poster</a:t>
            </a:r>
            <a:br>
              <a:rPr lang="en-CA" sz="600" dirty="0" smtClean="0"/>
            </a:br>
            <a:r>
              <a:rPr lang="en-CA" sz="600" dirty="0" smtClean="0"/>
              <a:t>     Team </a:t>
            </a:r>
            <a:r>
              <a:rPr lang="en-CA" sz="600" dirty="0"/>
              <a:t>Project Collection Planning Quick Reference Poster</a:t>
            </a:r>
          </a:p>
          <a:p>
            <a:pPr marL="346075" lvl="2" indent="-115888">
              <a:buFont typeface="Arial" pitchFamily="34" charset="0"/>
              <a:buChar char="•"/>
            </a:pPr>
            <a:r>
              <a:rPr lang="en-CA" sz="600" dirty="0" smtClean="0">
                <a:hlinkClick r:id="rId5"/>
              </a:rPr>
              <a:t>http</a:t>
            </a:r>
            <a:r>
              <a:rPr lang="en-CA" sz="600" dirty="0">
                <a:hlinkClick r:id="rId5"/>
              </a:rPr>
              <a:t>://</a:t>
            </a:r>
            <a:r>
              <a:rPr lang="en-CA" sz="600" dirty="0" smtClean="0">
                <a:hlinkClick r:id="rId5"/>
              </a:rPr>
              <a:t>vs2010quickref.codeplex.com/</a:t>
            </a:r>
            <a:endParaRPr lang="en-CA" sz="600" dirty="0" smtClean="0"/>
          </a:p>
          <a:p>
            <a:pPr marL="0" lvl="1"/>
            <a:r>
              <a:rPr lang="en-CA" sz="600" b="1" dirty="0" smtClean="0">
                <a:solidFill>
                  <a:schemeClr val="accent1">
                    <a:lumMod val="50000"/>
                  </a:schemeClr>
                </a:solidFill>
              </a:rPr>
              <a:t>*4  </a:t>
            </a:r>
            <a:r>
              <a:rPr lang="en-CA" sz="600" dirty="0" smtClean="0"/>
              <a:t>VHD </a:t>
            </a:r>
            <a:r>
              <a:rPr lang="en-CA" sz="600" dirty="0"/>
              <a:t>Test Drive - Visual Studio 2010 Lab </a:t>
            </a:r>
            <a:r>
              <a:rPr lang="en-CA" sz="600" dirty="0" smtClean="0"/>
              <a:t>Management</a:t>
            </a:r>
            <a:endParaRPr lang="en-CA" sz="600" dirty="0"/>
          </a:p>
          <a:p>
            <a:pPr marL="344488" lvl="2" indent="-111125">
              <a:buFont typeface="Arial" pitchFamily="34" charset="0"/>
              <a:buChar char="•"/>
            </a:pPr>
            <a:r>
              <a:rPr lang="en-CA" sz="600" dirty="0">
                <a:hlinkClick r:id="rId6"/>
              </a:rPr>
              <a:t>http://go.microsoft.com/fwlink/?</a:t>
            </a:r>
            <a:r>
              <a:rPr lang="en-CA" sz="600" dirty="0" smtClean="0">
                <a:hlinkClick r:id="rId6"/>
              </a:rPr>
              <a:t>LinkID=195885</a:t>
            </a:r>
            <a:endParaRPr lang="en-CA" sz="600" dirty="0" smtClean="0"/>
          </a:p>
          <a:p>
            <a:pPr marL="0" lvl="1"/>
            <a:r>
              <a:rPr lang="en-CA" sz="600" b="1" dirty="0" smtClean="0">
                <a:solidFill>
                  <a:schemeClr val="accent1">
                    <a:lumMod val="50000"/>
                  </a:schemeClr>
                </a:solidFill>
              </a:rPr>
              <a:t>*5  </a:t>
            </a:r>
            <a:r>
              <a:rPr lang="en-CA" sz="600" dirty="0" smtClean="0"/>
              <a:t>Planning </a:t>
            </a:r>
            <a:r>
              <a:rPr lang="en-CA" sz="600" dirty="0"/>
              <a:t>your </a:t>
            </a:r>
            <a:r>
              <a:rPr lang="en-CA" sz="600" dirty="0" smtClean="0"/>
              <a:t>Lab</a:t>
            </a:r>
            <a:endParaRPr lang="en-CA" sz="600" dirty="0"/>
          </a:p>
          <a:p>
            <a:pPr marL="342900" lvl="2" indent="-107950">
              <a:buFont typeface="Arial" pitchFamily="34" charset="0"/>
              <a:buChar char="•"/>
            </a:pPr>
            <a:r>
              <a:rPr lang="en-US" sz="600" dirty="0">
                <a:hlinkClick r:id="rId7"/>
              </a:rPr>
              <a:t>http://msdn.microsoft.com/en-us/library/ff756575.aspx</a:t>
            </a:r>
            <a:r>
              <a:rPr lang="en-CA" sz="600" dirty="0"/>
              <a:t> </a:t>
            </a:r>
          </a:p>
          <a:p>
            <a:pPr marL="0" lvl="1"/>
            <a:r>
              <a:rPr lang="en-CA" sz="600" b="1" dirty="0" smtClean="0">
                <a:solidFill>
                  <a:schemeClr val="accent1">
                    <a:lumMod val="50000"/>
                  </a:schemeClr>
                </a:solidFill>
              </a:rPr>
              <a:t>*6  </a:t>
            </a:r>
            <a:r>
              <a:rPr lang="en-CA" sz="600" dirty="0" smtClean="0"/>
              <a:t>Ultimate </a:t>
            </a:r>
            <a:r>
              <a:rPr lang="en-CA" sz="600" dirty="0"/>
              <a:t>demo machine for use with </a:t>
            </a:r>
            <a:r>
              <a:rPr lang="en-CA" sz="600" dirty="0" smtClean="0"/>
              <a:t>virtualization</a:t>
            </a:r>
            <a:endParaRPr lang="en-CA" sz="600" dirty="0"/>
          </a:p>
          <a:p>
            <a:pPr marL="342900" lvl="2" indent="-107950">
              <a:buFont typeface="Arial" pitchFamily="34" charset="0"/>
              <a:buChar char="•"/>
            </a:pPr>
            <a:r>
              <a:rPr lang="en-US" sz="600" dirty="0">
                <a:hlinkClick r:id="rId8"/>
              </a:rPr>
              <a:t>http://</a:t>
            </a:r>
            <a:r>
              <a:rPr lang="en-US" sz="600" dirty="0" smtClean="0">
                <a:hlinkClick r:id="rId8"/>
              </a:rPr>
              <a:t>blogs.msdn.com/b/charles_sterling/archive/2010/04/17/ultimate-demo-machine-for-use-with-virtualization.aspx</a:t>
            </a:r>
            <a:r>
              <a:rPr lang="en-US" sz="600" dirty="0" smtClean="0"/>
              <a:t> </a:t>
            </a:r>
            <a:r>
              <a:rPr lang="en-CA" sz="600" dirty="0" smtClean="0"/>
              <a:t> </a:t>
            </a:r>
            <a:endParaRPr lang="en-CA" sz="600" dirty="0"/>
          </a:p>
          <a:p>
            <a:pPr marL="0" lvl="1"/>
            <a:r>
              <a:rPr lang="en-CA" sz="600" b="1" dirty="0" smtClean="0">
                <a:solidFill>
                  <a:schemeClr val="accent1">
                    <a:lumMod val="50000"/>
                  </a:schemeClr>
                </a:solidFill>
              </a:rPr>
              <a:t>*7 </a:t>
            </a:r>
            <a:r>
              <a:rPr lang="en-CA" sz="600" dirty="0" smtClean="0"/>
              <a:t>MSDN Subscriptions</a:t>
            </a:r>
            <a:endParaRPr lang="en-CA" sz="600" dirty="0"/>
          </a:p>
          <a:p>
            <a:pPr marL="342900" lvl="2" indent="-107950">
              <a:buFont typeface="Arial" pitchFamily="34" charset="0"/>
              <a:buChar char="•"/>
            </a:pPr>
            <a:r>
              <a:rPr lang="en-US" sz="600" dirty="0">
                <a:hlinkClick r:id="rId9"/>
              </a:rPr>
              <a:t>https://</a:t>
            </a:r>
            <a:r>
              <a:rPr lang="en-US" sz="600" dirty="0" smtClean="0">
                <a:hlinkClick r:id="rId9"/>
              </a:rPr>
              <a:t>msdn.microsoft.com/en-us/subscriptions/securedownloads/default.aspx</a:t>
            </a:r>
            <a:r>
              <a:rPr lang="en-US" sz="600" dirty="0" smtClean="0"/>
              <a:t> </a:t>
            </a:r>
            <a:r>
              <a:rPr lang="en-CA" sz="600" dirty="0" smtClean="0"/>
              <a:t> </a:t>
            </a:r>
          </a:p>
          <a:p>
            <a:pPr marL="0" lvl="1"/>
            <a:r>
              <a:rPr lang="en-CA" sz="600" b="1" dirty="0" smtClean="0">
                <a:solidFill>
                  <a:schemeClr val="accent1">
                    <a:lumMod val="50000"/>
                  </a:schemeClr>
                </a:solidFill>
              </a:rPr>
              <a:t>*8 </a:t>
            </a:r>
            <a:r>
              <a:rPr lang="en-CA" sz="600" dirty="0" smtClean="0"/>
              <a:t>Configuring </a:t>
            </a:r>
            <a:r>
              <a:rPr lang="en-CA" sz="600" dirty="0"/>
              <a:t>Lab Management for the First Time</a:t>
            </a:r>
          </a:p>
          <a:p>
            <a:pPr marL="342900" lvl="2" indent="-107950">
              <a:buFont typeface="Arial" pitchFamily="34" charset="0"/>
              <a:buChar char="•"/>
            </a:pPr>
            <a:r>
              <a:rPr lang="en-CA" sz="600" dirty="0">
                <a:hlinkClick r:id="rId10"/>
              </a:rPr>
              <a:t>http://msdn.microsoft.com/en-us/library/dd380687.aspx</a:t>
            </a:r>
            <a:r>
              <a:rPr lang="en-CA" sz="600" dirty="0"/>
              <a:t> </a:t>
            </a:r>
          </a:p>
          <a:p>
            <a:pPr marL="0" lvl="1"/>
            <a:r>
              <a:rPr lang="en-CA" sz="600" b="1" dirty="0" smtClean="0">
                <a:solidFill>
                  <a:schemeClr val="accent1">
                    <a:lumMod val="50000"/>
                  </a:schemeClr>
                </a:solidFill>
              </a:rPr>
              <a:t>*9 </a:t>
            </a:r>
            <a:r>
              <a:rPr lang="en-CA" sz="600" dirty="0" smtClean="0"/>
              <a:t>Rangers Build Customization Guide</a:t>
            </a:r>
            <a:endParaRPr lang="en-CA" sz="600" dirty="0"/>
          </a:p>
          <a:p>
            <a:pPr marL="342900" lvl="2" indent="-107950">
              <a:buFont typeface="Arial" pitchFamily="34" charset="0"/>
              <a:buChar char="•"/>
            </a:pPr>
            <a:r>
              <a:rPr lang="en-CA" sz="600" dirty="0">
                <a:hlinkClick r:id="rId11"/>
              </a:rPr>
              <a:t>http://go.microsoft.com/fwlink/?</a:t>
            </a:r>
            <a:r>
              <a:rPr lang="en-CA" sz="600" dirty="0" smtClean="0">
                <a:hlinkClick r:id="rId11"/>
              </a:rPr>
              <a:t>LinkID=207058&amp;clcid=0x409</a:t>
            </a:r>
            <a:r>
              <a:rPr lang="en-CA" sz="600" dirty="0" smtClean="0"/>
              <a:t> </a:t>
            </a:r>
            <a:endParaRPr lang="en-CA" sz="600" dirty="0"/>
          </a:p>
        </p:txBody>
      </p:sp>
      <p:sp>
        <p:nvSpPr>
          <p:cNvPr id="4" name="TextBox 3"/>
          <p:cNvSpPr txBox="1"/>
          <p:nvPr/>
        </p:nvSpPr>
        <p:spPr>
          <a:xfrm rot="16200000">
            <a:off x="5335627" y="1981753"/>
            <a:ext cx="74251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1">
                    <a:lumMod val="50000"/>
                  </a:schemeClr>
                </a:solidFill>
              </a:rPr>
              <a:t>Planning</a:t>
            </a:r>
            <a:endParaRPr lang="en-CA" sz="1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 rot="16200000">
            <a:off x="5432719" y="5244648"/>
            <a:ext cx="55233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1">
                    <a:lumMod val="50000"/>
                  </a:schemeClr>
                </a:solidFill>
              </a:rPr>
              <a:t>Setup</a:t>
            </a:r>
            <a:endParaRPr lang="en-CA" sz="1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41180" y="57969"/>
            <a:ext cx="10193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1">
                    <a:lumMod val="50000"/>
                  </a:schemeClr>
                </a:solidFill>
              </a:rPr>
              <a:t>Prerequisites</a:t>
            </a:r>
            <a:endParaRPr lang="en-CA" sz="1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7380" y="256823"/>
            <a:ext cx="1802096" cy="6617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"/>
            </a:pPr>
            <a:r>
              <a:rPr lang="en-US" sz="900" b="1" dirty="0" smtClean="0"/>
              <a:t>Visual Studio vNext</a:t>
            </a:r>
          </a:p>
          <a:p>
            <a:pPr marL="460375" lvl="1" indent="-174625">
              <a:buFont typeface="Wingdings" pitchFamily="2" charset="2"/>
              <a:buChar char="§"/>
            </a:pPr>
            <a:r>
              <a:rPr lang="en-US" sz="600" dirty="0" smtClean="0"/>
              <a:t>Team Foundation Server vNext</a:t>
            </a:r>
          </a:p>
          <a:p>
            <a:pPr marL="460375" lvl="1" indent="-174625">
              <a:buFont typeface="Wingdings" pitchFamily="2" charset="2"/>
              <a:buChar char="§"/>
            </a:pPr>
            <a:r>
              <a:rPr lang="en-US" sz="600" dirty="0" smtClean="0"/>
              <a:t>Visual Studio vNext Ultimate and/or</a:t>
            </a:r>
            <a:br>
              <a:rPr lang="en-US" sz="600" dirty="0" smtClean="0"/>
            </a:br>
            <a:r>
              <a:rPr lang="en-US" sz="600" dirty="0" smtClean="0"/>
              <a:t>Visual Studio vNext Test Professional</a:t>
            </a:r>
          </a:p>
          <a:p>
            <a:pPr marL="171450" indent="-171450">
              <a:buFont typeface="Wingdings" pitchFamily="2" charset="2"/>
              <a:buChar char=""/>
            </a:pPr>
            <a:endParaRPr lang="en-US" sz="1000" dirty="0" smtClean="0"/>
          </a:p>
        </p:txBody>
      </p:sp>
      <p:sp>
        <p:nvSpPr>
          <p:cNvPr id="33" name="TextBox 32"/>
          <p:cNvSpPr txBox="1"/>
          <p:nvPr/>
        </p:nvSpPr>
        <p:spPr>
          <a:xfrm>
            <a:off x="2144820" y="268043"/>
            <a:ext cx="1919115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"/>
            </a:pPr>
            <a:r>
              <a:rPr lang="en-US" sz="900" b="1" dirty="0"/>
              <a:t>Virtualization</a:t>
            </a:r>
          </a:p>
          <a:p>
            <a:pPr marL="460375" lvl="1" indent="-174625">
              <a:buFont typeface="Wingdings" pitchFamily="2" charset="2"/>
              <a:buChar char="§"/>
            </a:pPr>
            <a:r>
              <a:rPr lang="en-US" sz="600" dirty="0" smtClean="0"/>
              <a:t>Hyper-V Host</a:t>
            </a:r>
            <a:endParaRPr lang="en-US" sz="600" b="1" dirty="0" smtClean="0"/>
          </a:p>
          <a:p>
            <a:pPr marL="460375" lvl="1" indent="-174625">
              <a:buFont typeface="Wingdings" pitchFamily="2" charset="2"/>
              <a:buChar char="§"/>
            </a:pPr>
            <a:r>
              <a:rPr lang="en-US" sz="600" dirty="0" smtClean="0"/>
              <a:t>System Center Virtual Machine Manager</a:t>
            </a:r>
          </a:p>
          <a:p>
            <a:pPr marL="460375" lvl="1" indent="-174625">
              <a:buFont typeface="Wingdings" pitchFamily="2" charset="2"/>
              <a:buChar char="§"/>
            </a:pPr>
            <a:r>
              <a:rPr lang="en-US" sz="600" dirty="0"/>
              <a:t>VMM Library Machine</a:t>
            </a:r>
          </a:p>
          <a:p>
            <a:pPr marL="460375" lvl="1" indent="-174625">
              <a:buFont typeface="Wingdings" pitchFamily="2" charset="2"/>
              <a:buChar char="§"/>
            </a:pPr>
            <a:r>
              <a:rPr lang="en-US" sz="600" dirty="0" smtClean="0"/>
              <a:t>Optional: Rangers VM Factory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185185" y="256823"/>
            <a:ext cx="119776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"/>
            </a:pPr>
            <a:r>
              <a:rPr lang="en-US" sz="900" b="1" dirty="0"/>
              <a:t>Lab Management</a:t>
            </a:r>
          </a:p>
          <a:p>
            <a:pPr marL="460375" lvl="1" indent="-174625">
              <a:buFont typeface="Wingdings" pitchFamily="2" charset="2"/>
              <a:buChar char="§"/>
            </a:pPr>
            <a:r>
              <a:rPr lang="en-US" sz="600" dirty="0" smtClean="0"/>
              <a:t>Build Controller</a:t>
            </a:r>
          </a:p>
          <a:p>
            <a:pPr marL="460375" lvl="1" indent="-174625">
              <a:buFont typeface="Wingdings" pitchFamily="2" charset="2"/>
              <a:buChar char="§"/>
            </a:pPr>
            <a:r>
              <a:rPr lang="en-US" sz="600" dirty="0" smtClean="0"/>
              <a:t>Test Controller</a:t>
            </a:r>
          </a:p>
          <a:p>
            <a:pPr marL="460375" lvl="1" indent="-174625">
              <a:buFont typeface="Wingdings" pitchFamily="2" charset="2"/>
              <a:buChar char="§"/>
            </a:pPr>
            <a:r>
              <a:rPr lang="en-US" sz="600" dirty="0" smtClean="0"/>
              <a:t>Test Agents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41180" y="1021118"/>
            <a:ext cx="5709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1">
                    <a:lumMod val="50000"/>
                  </a:schemeClr>
                </a:solidFill>
              </a:rPr>
              <a:t>Usage</a:t>
            </a:r>
            <a:endParaRPr lang="en-CA" sz="1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961470" y="1040055"/>
            <a:ext cx="13439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1">
                    <a:lumMod val="50000"/>
                  </a:schemeClr>
                </a:solidFill>
              </a:rPr>
              <a:t>Example Topology</a:t>
            </a:r>
            <a:endParaRPr lang="en-CA" sz="1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141180" y="64980"/>
            <a:ext cx="5441054" cy="838328"/>
          </a:xfrm>
          <a:prstGeom prst="roundRect">
            <a:avLst>
              <a:gd name="adj" fmla="val 8569"/>
            </a:avLst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8" name="Rounded Rectangle 37"/>
          <p:cNvSpPr/>
          <p:nvPr/>
        </p:nvSpPr>
        <p:spPr>
          <a:xfrm>
            <a:off x="121546" y="990600"/>
            <a:ext cx="5460688" cy="3733800"/>
          </a:xfrm>
          <a:prstGeom prst="roundRect">
            <a:avLst>
              <a:gd name="adj" fmla="val 2317"/>
            </a:avLst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5" name="Down Arrow 24"/>
          <p:cNvSpPr/>
          <p:nvPr/>
        </p:nvSpPr>
        <p:spPr>
          <a:xfrm>
            <a:off x="7010400" y="4021902"/>
            <a:ext cx="1230729" cy="159477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6" name="TextBox 45"/>
          <p:cNvSpPr txBox="1"/>
          <p:nvPr/>
        </p:nvSpPr>
        <p:spPr>
          <a:xfrm>
            <a:off x="126612" y="1525391"/>
            <a:ext cx="8082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i="1" dirty="0" smtClean="0">
                <a:solidFill>
                  <a:schemeClr val="accent1">
                    <a:lumMod val="50000"/>
                  </a:schemeClr>
                </a:solidFill>
              </a:rPr>
              <a:t>Evaluation</a:t>
            </a:r>
            <a:endParaRPr lang="en-CA" sz="11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76493" y="2703002"/>
            <a:ext cx="5084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i="1" dirty="0" smtClean="0">
                <a:solidFill>
                  <a:schemeClr val="accent1">
                    <a:lumMod val="50000"/>
                  </a:schemeClr>
                </a:solidFill>
              </a:rPr>
              <a:t>Small</a:t>
            </a:r>
          </a:p>
          <a:p>
            <a:r>
              <a:rPr lang="en-US" sz="1100" b="1" i="1" dirty="0" smtClean="0">
                <a:solidFill>
                  <a:schemeClr val="accent1">
                    <a:lumMod val="50000"/>
                  </a:schemeClr>
                </a:solidFill>
              </a:rPr>
              <a:t>Team</a:t>
            </a:r>
            <a:endParaRPr lang="en-CA" sz="11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76493" y="3995789"/>
            <a:ext cx="5084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i="1" dirty="0" smtClean="0">
                <a:solidFill>
                  <a:schemeClr val="accent1">
                    <a:lumMod val="50000"/>
                  </a:schemeClr>
                </a:solidFill>
              </a:rPr>
              <a:t>Large</a:t>
            </a:r>
          </a:p>
          <a:p>
            <a:r>
              <a:rPr lang="en-US" sz="1100" b="1" i="1" dirty="0" smtClean="0">
                <a:solidFill>
                  <a:schemeClr val="accent1">
                    <a:lumMod val="50000"/>
                  </a:schemeClr>
                </a:solidFill>
              </a:rPr>
              <a:t>Team</a:t>
            </a:r>
            <a:endParaRPr lang="en-CA" sz="11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129938" y="1414316"/>
            <a:ext cx="16941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"/>
            </a:pPr>
            <a:r>
              <a:rPr lang="en-US" sz="800" b="1" dirty="0"/>
              <a:t>Purpose</a:t>
            </a:r>
            <a:r>
              <a:rPr lang="en-US" sz="900" b="1" dirty="0"/>
              <a:t/>
            </a:r>
            <a:br>
              <a:rPr lang="en-US" sz="900" b="1" dirty="0"/>
            </a:br>
            <a:r>
              <a:rPr lang="en-US" sz="600" dirty="0" smtClean="0"/>
              <a:t>Used to evaluate or demonstrate Visual Studio Lab Management</a:t>
            </a:r>
          </a:p>
          <a:p>
            <a:pPr marL="171450" indent="-171450"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"/>
            </a:pPr>
            <a:r>
              <a:rPr lang="en-US" sz="800" b="1" dirty="0"/>
              <a:t>Objectives</a:t>
            </a:r>
            <a:br>
              <a:rPr lang="en-US" sz="800" b="1" dirty="0"/>
            </a:br>
            <a:r>
              <a:rPr lang="en-US" sz="600" dirty="0" smtClean="0"/>
              <a:t>Minimal footprint in terms of machines and maintenance.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129938" y="2517011"/>
            <a:ext cx="169410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"/>
            </a:pPr>
            <a:r>
              <a:rPr lang="en-US" sz="800" b="1" dirty="0"/>
              <a:t>Purpose</a:t>
            </a:r>
            <a:r>
              <a:rPr lang="en-US" sz="900" b="1" dirty="0"/>
              <a:t/>
            </a:r>
            <a:br>
              <a:rPr lang="en-US" sz="900" b="1" dirty="0"/>
            </a:br>
            <a:r>
              <a:rPr lang="en-US" sz="600" dirty="0" smtClean="0"/>
              <a:t>Used by small development teams within </a:t>
            </a:r>
            <a:r>
              <a:rPr lang="en-US" sz="600" dirty="0"/>
              <a:t>Humongous Insurance or Trey Research</a:t>
            </a:r>
          </a:p>
          <a:p>
            <a:pPr marL="171450" indent="-171450"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"/>
            </a:pPr>
            <a:r>
              <a:rPr lang="en-US" sz="800" b="1" dirty="0" smtClean="0"/>
              <a:t>Objectives</a:t>
            </a:r>
            <a:r>
              <a:rPr lang="en-US" sz="800" b="1" dirty="0"/>
              <a:t/>
            </a:r>
            <a:br>
              <a:rPr lang="en-US" sz="800" b="1" dirty="0"/>
            </a:br>
            <a:r>
              <a:rPr lang="en-US" sz="600" dirty="0" smtClean="0"/>
              <a:t>Optimal footprint in terms of machines and maintenance, with a productive performance.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2129938" y="3843642"/>
            <a:ext cx="16941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"/>
            </a:pPr>
            <a:r>
              <a:rPr lang="en-US" sz="800" b="1" dirty="0"/>
              <a:t>Purpose</a:t>
            </a:r>
            <a:r>
              <a:rPr lang="en-US" sz="900" b="1" dirty="0"/>
              <a:t/>
            </a:r>
            <a:br>
              <a:rPr lang="en-US" sz="900" b="1" dirty="0"/>
            </a:br>
            <a:r>
              <a:rPr lang="en-US" sz="600" dirty="0" smtClean="0"/>
              <a:t>Used by large development teams within </a:t>
            </a:r>
            <a:r>
              <a:rPr lang="en-US" sz="600" dirty="0"/>
              <a:t>Humongous </a:t>
            </a:r>
            <a:r>
              <a:rPr lang="en-US" sz="600" dirty="0" smtClean="0"/>
              <a:t>Insurance</a:t>
            </a:r>
          </a:p>
          <a:p>
            <a:pPr marL="171450" indent="-171450"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"/>
            </a:pPr>
            <a:r>
              <a:rPr lang="en-US" sz="800" b="1" dirty="0" smtClean="0"/>
              <a:t>Objectives</a:t>
            </a:r>
            <a:br>
              <a:rPr lang="en-US" sz="800" b="1" dirty="0" smtClean="0"/>
            </a:br>
            <a:r>
              <a:rPr lang="en-US" sz="600" dirty="0" smtClean="0"/>
              <a:t>Optimal performance and centralized management and sharing of infrastructure</a:t>
            </a:r>
          </a:p>
        </p:txBody>
      </p:sp>
      <p:sp>
        <p:nvSpPr>
          <p:cNvPr id="52" name="Down Arrow 51"/>
          <p:cNvSpPr/>
          <p:nvPr/>
        </p:nvSpPr>
        <p:spPr>
          <a:xfrm>
            <a:off x="289189" y="2055125"/>
            <a:ext cx="483080" cy="216854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3" name="Down Arrow 52"/>
          <p:cNvSpPr/>
          <p:nvPr/>
        </p:nvSpPr>
        <p:spPr>
          <a:xfrm>
            <a:off x="289189" y="3448842"/>
            <a:ext cx="483080" cy="216854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2976643"/>
              </p:ext>
            </p:extLst>
          </p:nvPr>
        </p:nvGraphicFramePr>
        <p:xfrm>
          <a:off x="5847384" y="4227357"/>
          <a:ext cx="3200401" cy="21619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3284"/>
                <a:gridCol w="1816218"/>
                <a:gridCol w="625389"/>
                <a:gridCol w="535510"/>
              </a:tblGrid>
              <a:tr h="10255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 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Setup Step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Personas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References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0255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  <a:sym typeface="Wingdings"/>
                        </a:rPr>
                        <a:t>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 smtClean="0">
                          <a:effectLst/>
                          <a:latin typeface="+mn-lt"/>
                        </a:rPr>
                        <a:t>Set up </a:t>
                      </a:r>
                      <a:r>
                        <a:rPr lang="en-US" sz="500" dirty="0">
                          <a:effectLst/>
                          <a:latin typeface="+mn-lt"/>
                        </a:rPr>
                        <a:t>Team Foundation Server (TFS)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Dave, Garry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400" dirty="0" smtClean="0">
                          <a:effectLst/>
                          <a:latin typeface="+mn-lt"/>
                        </a:rPr>
                        <a:t>*1, 2, 3, 8</a:t>
                      </a:r>
                      <a:endParaRPr lang="en-CA" sz="4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0255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  <a:sym typeface="Wingdings"/>
                        </a:rPr>
                        <a:t>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Configure Team Foundation Server (TFS)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Dave, Garry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400" dirty="0" smtClean="0">
                          <a:effectLst/>
                          <a:latin typeface="+mn-lt"/>
                        </a:rPr>
                        <a:t>*1, 2, 3, 8</a:t>
                      </a:r>
                      <a:endParaRPr lang="en-CA" sz="4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0255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  <a:sym typeface="Wingdings"/>
                        </a:rPr>
                        <a:t>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Validate Planning Checklist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Jane, Garry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400" dirty="0" smtClean="0">
                          <a:effectLst/>
                          <a:latin typeface="+mn-lt"/>
                        </a:rPr>
                        <a:t>*1,</a:t>
                      </a:r>
                      <a:r>
                        <a:rPr lang="en-US" sz="400" baseline="0" dirty="0" smtClean="0">
                          <a:effectLst/>
                          <a:latin typeface="+mn-lt"/>
                        </a:rPr>
                        <a:t> 2, 3</a:t>
                      </a:r>
                      <a:endParaRPr lang="en-CA" sz="4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0255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  <a:sym typeface="Wingdings"/>
                        </a:rPr>
                        <a:t>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 smtClean="0">
                          <a:effectLst/>
                          <a:latin typeface="+mn-lt"/>
                        </a:rPr>
                        <a:t>Set up </a:t>
                      </a:r>
                      <a:r>
                        <a:rPr lang="en-US" sz="500" dirty="0">
                          <a:effectLst/>
                          <a:latin typeface="+mn-lt"/>
                        </a:rPr>
                        <a:t>Hyper-V hosts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Jane, Garry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400" dirty="0" smtClean="0">
                          <a:effectLst/>
                          <a:latin typeface="+mn-lt"/>
                        </a:rPr>
                        <a:t>*1, 2, 3, 8</a:t>
                      </a:r>
                      <a:endParaRPr lang="en-CA" sz="4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0255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  <a:sym typeface="Wingdings"/>
                        </a:rPr>
                        <a:t>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Configure Hyper-V hosts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Jane, Garry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400" dirty="0" smtClean="0">
                          <a:effectLst/>
                          <a:latin typeface="+mn-lt"/>
                        </a:rPr>
                        <a:t>*1, 2, 3, 8</a:t>
                      </a:r>
                      <a:endParaRPr lang="en-CA" sz="4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025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500" dirty="0" smtClean="0">
                          <a:effectLst/>
                          <a:latin typeface="+mn-lt"/>
                          <a:sym typeface="Wingdings"/>
                        </a:rPr>
                        <a:t></a:t>
                      </a:r>
                      <a:endParaRPr lang="en-CA" sz="500" dirty="0" smtClean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CA" sz="5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Configure existing</a:t>
                      </a:r>
                      <a:r>
                        <a:rPr lang="en-CA" sz="500" baseline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Standard environments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CA" sz="5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Jane, Gerry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CA" sz="4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*1,2,3,8</a:t>
                      </a:r>
                      <a:endParaRPr lang="en-CA" sz="4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0255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  <a:sym typeface="Wingdings"/>
                        </a:rPr>
                        <a:t>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 smtClean="0">
                          <a:effectLst/>
                          <a:latin typeface="+mn-lt"/>
                        </a:rPr>
                        <a:t>Set up </a:t>
                      </a:r>
                      <a:r>
                        <a:rPr lang="en-US" sz="500" dirty="0">
                          <a:effectLst/>
                          <a:latin typeface="+mn-lt"/>
                        </a:rPr>
                        <a:t>SCVMM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Jane, Garry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400" dirty="0" smtClean="0">
                          <a:effectLst/>
                          <a:latin typeface="+mn-lt"/>
                        </a:rPr>
                        <a:t>*1, 2, 3, 8</a:t>
                      </a:r>
                      <a:endParaRPr lang="en-CA" sz="4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0255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  <a:sym typeface="Wingdings"/>
                        </a:rPr>
                        <a:t>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Configure SCVMM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Jane, Garry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400" dirty="0" smtClean="0">
                          <a:effectLst/>
                          <a:latin typeface="+mn-lt"/>
                        </a:rPr>
                        <a:t>*1, 2, 3, 8</a:t>
                      </a:r>
                      <a:endParaRPr lang="en-CA" sz="4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0255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  <a:sym typeface="Wingdings"/>
                        </a:rPr>
                        <a:t>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 smtClean="0">
                          <a:effectLst/>
                          <a:latin typeface="+mn-lt"/>
                        </a:rPr>
                        <a:t>Set</a:t>
                      </a:r>
                      <a:r>
                        <a:rPr lang="en-US" sz="500" baseline="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en-US" sz="500" dirty="0" smtClean="0">
                          <a:effectLst/>
                          <a:latin typeface="+mn-lt"/>
                        </a:rPr>
                        <a:t>up </a:t>
                      </a:r>
                      <a:r>
                        <a:rPr lang="en-US" sz="500" dirty="0">
                          <a:effectLst/>
                          <a:latin typeface="+mn-lt"/>
                        </a:rPr>
                        <a:t>Lab Management for </a:t>
                      </a:r>
                      <a:r>
                        <a:rPr lang="en-US" sz="500" dirty="0" smtClean="0">
                          <a:effectLst/>
                          <a:latin typeface="+mn-lt"/>
                        </a:rPr>
                        <a:t>Team Foundation Server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Jane, Garry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400" dirty="0" smtClean="0">
                          <a:effectLst/>
                          <a:latin typeface="+mn-lt"/>
                        </a:rPr>
                        <a:t>*1, 2, 3, 8</a:t>
                      </a:r>
                      <a:endParaRPr lang="en-CA" sz="4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0255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  <a:sym typeface="Wingdings"/>
                        </a:rPr>
                        <a:t>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Configure Lab Management for </a:t>
                      </a:r>
                      <a:r>
                        <a:rPr lang="en-US" sz="500" dirty="0" smtClean="0">
                          <a:effectLst/>
                          <a:latin typeface="+mn-lt"/>
                        </a:rPr>
                        <a:t>Team Foundation Server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Jane, Garry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400" dirty="0" smtClean="0">
                          <a:effectLst/>
                          <a:latin typeface="+mn-lt"/>
                        </a:rPr>
                        <a:t>*1, 2, 3, 8</a:t>
                      </a:r>
                      <a:endParaRPr lang="en-CA" sz="4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0255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  <a:sym typeface="Wingdings"/>
                        </a:rPr>
                        <a:t>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 smtClean="0">
                          <a:effectLst/>
                          <a:latin typeface="+mn-lt"/>
                        </a:rPr>
                        <a:t>Set up </a:t>
                      </a:r>
                      <a:r>
                        <a:rPr lang="en-US" sz="500" dirty="0">
                          <a:effectLst/>
                          <a:latin typeface="+mn-lt"/>
                        </a:rPr>
                        <a:t>Build Controller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Jane, Garry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400" dirty="0" smtClean="0">
                          <a:effectLst/>
                          <a:latin typeface="+mn-lt"/>
                        </a:rPr>
                        <a:t>*1, 2, 3, 8</a:t>
                      </a:r>
                      <a:endParaRPr lang="en-CA" sz="4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0255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  <a:sym typeface="Wingdings"/>
                        </a:rPr>
                        <a:t>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Configure Build Controller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Jane, Garry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400" dirty="0" smtClean="0">
                          <a:effectLst/>
                          <a:latin typeface="+mn-lt"/>
                        </a:rPr>
                        <a:t>*1, 2, 3, 8</a:t>
                      </a:r>
                      <a:endParaRPr lang="en-CA" sz="4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0255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  <a:sym typeface="Wingdings"/>
                        </a:rPr>
                        <a:t>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 smtClean="0">
                          <a:effectLst/>
                          <a:latin typeface="+mn-lt"/>
                        </a:rPr>
                        <a:t>Set up </a:t>
                      </a:r>
                      <a:r>
                        <a:rPr lang="en-US" sz="500" dirty="0">
                          <a:effectLst/>
                          <a:latin typeface="+mn-lt"/>
                        </a:rPr>
                        <a:t>Test Controller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Jane, Garry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400" dirty="0" smtClean="0">
                          <a:effectLst/>
                          <a:latin typeface="+mn-lt"/>
                        </a:rPr>
                        <a:t>*1, 2, 3, 8</a:t>
                      </a:r>
                      <a:endParaRPr lang="en-CA" sz="4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0255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  <a:sym typeface="Wingdings"/>
                        </a:rPr>
                        <a:t>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Configure Test Controller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Jane, Garry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400" dirty="0" smtClean="0">
                          <a:effectLst/>
                          <a:latin typeface="+mn-lt"/>
                        </a:rPr>
                        <a:t>*1, 2, 3, 8</a:t>
                      </a:r>
                      <a:endParaRPr lang="en-CA" sz="4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0255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  <a:sym typeface="Wingdings"/>
                        </a:rPr>
                        <a:t>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Verify Lab Management Environment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Jane, Garry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400" dirty="0" smtClean="0">
                          <a:effectLst/>
                          <a:latin typeface="+mn-lt"/>
                        </a:rPr>
                        <a:t>*1, 2, 3, 8</a:t>
                      </a:r>
                      <a:endParaRPr lang="en-CA" sz="4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10928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  <a:sym typeface="Wingdings"/>
                        </a:rPr>
                        <a:t>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 smtClean="0">
                          <a:effectLst/>
                          <a:latin typeface="+mn-lt"/>
                        </a:rPr>
                        <a:t>Set up </a:t>
                      </a:r>
                      <a:r>
                        <a:rPr lang="en-US" sz="500" dirty="0">
                          <a:effectLst/>
                          <a:latin typeface="+mn-lt"/>
                        </a:rPr>
                        <a:t>VM Factory for Lab Management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Jane, Garry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400" dirty="0" smtClean="0">
                          <a:effectLst/>
                          <a:latin typeface="+mn-lt"/>
                        </a:rPr>
                        <a:t>*1, 2, 3, 8</a:t>
                      </a:r>
                      <a:endParaRPr lang="en-CA" sz="4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0255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  <a:sym typeface="Wingdings"/>
                        </a:rPr>
                        <a:t>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Configure VM Factory for Lab Management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Jane, Garry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400" dirty="0" smtClean="0">
                          <a:effectLst/>
                          <a:latin typeface="+mn-lt"/>
                        </a:rPr>
                        <a:t>*1, 2, 3, 8</a:t>
                      </a:r>
                      <a:endParaRPr lang="en-CA" sz="4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025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500" dirty="0" smtClean="0">
                          <a:effectLst/>
                          <a:latin typeface="+mn-lt"/>
                          <a:sym typeface="Wingdings"/>
                        </a:rPr>
                        <a:t></a:t>
                      </a:r>
                      <a:endParaRPr lang="en-CA" sz="500" dirty="0" smtClean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CA" sz="5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Configure placement policy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CA" sz="5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Jane, Garry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400" dirty="0" smtClean="0">
                          <a:effectLst/>
                          <a:latin typeface="+mn-lt"/>
                        </a:rPr>
                        <a:t>*1,</a:t>
                      </a:r>
                      <a:r>
                        <a:rPr lang="en-US" sz="400" baseline="0" dirty="0" smtClean="0">
                          <a:effectLst/>
                          <a:latin typeface="+mn-lt"/>
                        </a:rPr>
                        <a:t> 2, 3</a:t>
                      </a:r>
                      <a:endParaRPr lang="en-CA" sz="4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0255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  <a:sym typeface="Wingdings"/>
                        </a:rPr>
                        <a:t>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Create Golden Template(s)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Jane, Garry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400" dirty="0" smtClean="0">
                          <a:effectLst/>
                          <a:latin typeface="+mn-lt"/>
                        </a:rPr>
                        <a:t>*1, 2, 3, 8</a:t>
                      </a:r>
                      <a:endParaRPr lang="en-CA" sz="4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0255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  <a:sym typeface="Wingdings"/>
                        </a:rPr>
                        <a:t>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Import Golden Templates to Library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Jane, Garry</a:t>
                      </a:r>
                      <a:endParaRPr lang="en-CA" sz="5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400" dirty="0" smtClean="0">
                          <a:effectLst/>
                          <a:latin typeface="+mn-lt"/>
                        </a:rPr>
                        <a:t>*1, 2, 3, 8</a:t>
                      </a:r>
                      <a:endParaRPr lang="en-CA" sz="4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4628880"/>
              </p:ext>
            </p:extLst>
          </p:nvPr>
        </p:nvGraphicFramePr>
        <p:xfrm>
          <a:off x="5843968" y="215681"/>
          <a:ext cx="3250799" cy="3768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6011"/>
                <a:gridCol w="1094382"/>
                <a:gridCol w="500048"/>
                <a:gridCol w="1098591"/>
                <a:gridCol w="331767"/>
              </a:tblGrid>
              <a:tr h="20185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Wingdings" pitchFamily="2" charset="2"/>
                        </a:rPr>
                        <a:t>x</a:t>
                      </a:r>
                      <a:endParaRPr lang="en-CA" sz="800" dirty="0">
                        <a:effectLst/>
                        <a:latin typeface="Wingdings" pitchFamily="2" charset="2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Planning Step</a:t>
                      </a:r>
                      <a:endParaRPr lang="en-CA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Personas</a:t>
                      </a:r>
                      <a:endParaRPr lang="en-CA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Completion Criteria</a:t>
                      </a:r>
                      <a:endParaRPr lang="en-CA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 smtClean="0">
                          <a:effectLst/>
                          <a:latin typeface="+mn-lt"/>
                        </a:rPr>
                        <a:t>Ref</a:t>
                      </a:r>
                      <a:endParaRPr lang="en-CA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</a:tr>
              <a:tr h="232601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Wingdings" pitchFamily="2" charset="2"/>
                        </a:rPr>
                        <a:t>o</a:t>
                      </a:r>
                      <a:endParaRPr lang="en-CA" sz="800" dirty="0">
                        <a:effectLst/>
                        <a:latin typeface="Wingdings" pitchFamily="2" charset="2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Qualify your deployment size </a:t>
                      </a:r>
                      <a:endParaRPr lang="en-CA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Dave, Jane, Garry</a:t>
                      </a:r>
                      <a:endParaRPr lang="en-CA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Determined that you are more closely aligned to the large or small team description</a:t>
                      </a:r>
                      <a:endParaRPr lang="en-CA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400" dirty="0" smtClean="0">
                          <a:effectLst/>
                          <a:latin typeface="+mn-lt"/>
                        </a:rPr>
                        <a:t>*1,</a:t>
                      </a:r>
                      <a:r>
                        <a:rPr lang="en-US" sz="400" baseline="0" dirty="0" smtClean="0">
                          <a:effectLst/>
                          <a:latin typeface="+mn-lt"/>
                        </a:rPr>
                        <a:t> 2, 3</a:t>
                      </a:r>
                      <a:endParaRPr lang="en-CA" sz="4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</a:tr>
              <a:tr h="232601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Wingdings" pitchFamily="2" charset="2"/>
                        </a:rPr>
                        <a:t>o</a:t>
                      </a:r>
                      <a:endParaRPr lang="en-CA" sz="800" dirty="0">
                        <a:effectLst/>
                        <a:latin typeface="Wingdings" pitchFamily="2" charset="2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Map the personas to specific people in your organization as applicable</a:t>
                      </a:r>
                      <a:endParaRPr lang="en-CA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Dave, Jane, Garry</a:t>
                      </a:r>
                      <a:endParaRPr lang="en-CA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Documented persona ownership </a:t>
                      </a:r>
                      <a:endParaRPr lang="en-CA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400" dirty="0" smtClean="0">
                          <a:effectLst/>
                          <a:latin typeface="+mn-lt"/>
                        </a:rPr>
                        <a:t>*1,</a:t>
                      </a:r>
                      <a:r>
                        <a:rPr lang="en-US" sz="400" baseline="0" dirty="0" smtClean="0">
                          <a:effectLst/>
                          <a:latin typeface="+mn-lt"/>
                        </a:rPr>
                        <a:t> 2, 3</a:t>
                      </a:r>
                      <a:endParaRPr lang="en-CA" sz="4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</a:tr>
              <a:tr h="232601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Wingdings" pitchFamily="2" charset="2"/>
                        </a:rPr>
                        <a:t>o</a:t>
                      </a:r>
                      <a:endParaRPr lang="en-CA" sz="800" dirty="0">
                        <a:effectLst/>
                        <a:latin typeface="Wingdings" pitchFamily="2" charset="2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Determine the Lab Management scenarios you need to support</a:t>
                      </a:r>
                      <a:endParaRPr lang="en-CA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Dave, Garry</a:t>
                      </a:r>
                      <a:endParaRPr lang="en-CA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Documented the one or more Lab Management </a:t>
                      </a:r>
                      <a:r>
                        <a:rPr lang="en-US" sz="500" dirty="0" smtClean="0">
                          <a:effectLst/>
                          <a:latin typeface="+mn-lt"/>
                        </a:rPr>
                        <a:t>scenarios </a:t>
                      </a:r>
                      <a:r>
                        <a:rPr lang="en-US" sz="500" dirty="0">
                          <a:effectLst/>
                          <a:latin typeface="+mn-lt"/>
                        </a:rPr>
                        <a:t>that you will be supporting</a:t>
                      </a:r>
                      <a:endParaRPr lang="en-CA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400" dirty="0" smtClean="0">
                          <a:effectLst/>
                          <a:latin typeface="+mn-lt"/>
                        </a:rPr>
                        <a:t>*1,</a:t>
                      </a:r>
                      <a:r>
                        <a:rPr lang="en-US" sz="400" baseline="0" dirty="0" smtClean="0">
                          <a:effectLst/>
                          <a:latin typeface="+mn-lt"/>
                        </a:rPr>
                        <a:t> 2, 3</a:t>
                      </a:r>
                      <a:endParaRPr lang="en-CA" sz="4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</a:tr>
              <a:tr h="232601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Wingdings" pitchFamily="2" charset="2"/>
                        </a:rPr>
                        <a:t>o</a:t>
                      </a:r>
                      <a:endParaRPr lang="en-CA" sz="800" dirty="0">
                        <a:effectLst/>
                        <a:latin typeface="Wingdings" pitchFamily="2" charset="2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Understand </a:t>
                      </a:r>
                      <a:r>
                        <a:rPr lang="en-US" sz="500" dirty="0" smtClean="0">
                          <a:effectLst/>
                          <a:latin typeface="+mn-lt"/>
                        </a:rPr>
                        <a:t>the </a:t>
                      </a:r>
                      <a:r>
                        <a:rPr lang="en-US" sz="500" dirty="0">
                          <a:effectLst/>
                          <a:latin typeface="+mn-lt"/>
                        </a:rPr>
                        <a:t>scope of products and projects you need to support</a:t>
                      </a:r>
                      <a:endParaRPr lang="en-CA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Dave, Garry</a:t>
                      </a:r>
                      <a:endParaRPr lang="en-CA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Developed Products and Collections profiles</a:t>
                      </a:r>
                      <a:endParaRPr lang="en-CA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400" dirty="0" smtClean="0">
                          <a:effectLst/>
                          <a:latin typeface="+mn-lt"/>
                        </a:rPr>
                        <a:t>*1,</a:t>
                      </a:r>
                      <a:r>
                        <a:rPr lang="en-US" sz="400" baseline="0" dirty="0" smtClean="0">
                          <a:effectLst/>
                          <a:latin typeface="+mn-lt"/>
                        </a:rPr>
                        <a:t> 2, 3</a:t>
                      </a:r>
                      <a:endParaRPr lang="en-CA" sz="4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</a:tr>
              <a:tr h="20185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Wingdings" pitchFamily="2" charset="2"/>
                        </a:rPr>
                        <a:t>o</a:t>
                      </a:r>
                      <a:endParaRPr lang="en-CA" sz="800" dirty="0">
                        <a:effectLst/>
                        <a:latin typeface="Wingdings" pitchFamily="2" charset="2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Understand test lab(s) for the application type(s)</a:t>
                      </a:r>
                      <a:endParaRPr lang="en-CA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Dave, Jane, Garry</a:t>
                      </a:r>
                      <a:endParaRPr lang="en-CA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Developed Library Template Specifications</a:t>
                      </a:r>
                      <a:endParaRPr lang="en-CA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400" smtClean="0">
                          <a:effectLst/>
                          <a:latin typeface="+mn-lt"/>
                        </a:rPr>
                        <a:t>*1,</a:t>
                      </a:r>
                      <a:r>
                        <a:rPr lang="en-US" sz="400" baseline="0" smtClean="0">
                          <a:effectLst/>
                          <a:latin typeface="+mn-lt"/>
                        </a:rPr>
                        <a:t> 2, 3</a:t>
                      </a:r>
                      <a:endParaRPr lang="en-CA" sz="4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</a:tr>
              <a:tr h="20185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Wingdings" pitchFamily="2" charset="2"/>
                        </a:rPr>
                        <a:t>o</a:t>
                      </a:r>
                      <a:endParaRPr lang="en-CA" sz="800" dirty="0">
                        <a:effectLst/>
                        <a:latin typeface="Wingdings" pitchFamily="2" charset="2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Understand environments for your scenarios and application types</a:t>
                      </a:r>
                      <a:endParaRPr lang="en-CA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Dave, Jane, Garry</a:t>
                      </a:r>
                      <a:endParaRPr lang="en-CA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Developed Environment Configurations</a:t>
                      </a:r>
                      <a:endParaRPr lang="en-CA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400" dirty="0" smtClean="0">
                          <a:effectLst/>
                          <a:latin typeface="+mn-lt"/>
                        </a:rPr>
                        <a:t>*1,</a:t>
                      </a:r>
                      <a:r>
                        <a:rPr lang="en-US" sz="400" baseline="0" dirty="0" smtClean="0">
                          <a:effectLst/>
                          <a:latin typeface="+mn-lt"/>
                        </a:rPr>
                        <a:t> 2, 3</a:t>
                      </a:r>
                      <a:endParaRPr lang="en-CA" sz="4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</a:tr>
              <a:tr h="20185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Wingdings" pitchFamily="2" charset="2"/>
                        </a:rPr>
                        <a:t>o</a:t>
                      </a:r>
                      <a:endParaRPr lang="en-CA" sz="800" dirty="0">
                        <a:effectLst/>
                        <a:latin typeface="Wingdings" pitchFamily="2" charset="2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Understand build workflow and performance</a:t>
                      </a:r>
                      <a:endParaRPr lang="en-CA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Dave, Jane, Garry</a:t>
                      </a:r>
                      <a:endParaRPr lang="en-CA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Determined build workflow performance factors</a:t>
                      </a:r>
                      <a:endParaRPr lang="en-CA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400" dirty="0" smtClean="0">
                          <a:effectLst/>
                          <a:latin typeface="+mn-lt"/>
                        </a:rPr>
                        <a:t>*9</a:t>
                      </a:r>
                      <a:endParaRPr lang="en-CA" sz="4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</a:tr>
              <a:tr h="20185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Wingdings" pitchFamily="2" charset="2"/>
                        </a:rPr>
                        <a:t>o</a:t>
                      </a:r>
                      <a:endParaRPr lang="en-CA" sz="800" dirty="0">
                        <a:effectLst/>
                        <a:latin typeface="Wingdings" pitchFamily="2" charset="2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Capacity planning – Team Foundation Server Environment</a:t>
                      </a:r>
                      <a:endParaRPr lang="en-CA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Dave, Garry</a:t>
                      </a:r>
                      <a:endParaRPr lang="en-CA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Completed worksheet</a:t>
                      </a:r>
                      <a:endParaRPr lang="en-CA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400" dirty="0" smtClean="0">
                          <a:effectLst/>
                          <a:latin typeface="+mn-lt"/>
                        </a:rPr>
                        <a:t>*1,</a:t>
                      </a:r>
                      <a:r>
                        <a:rPr lang="en-US" sz="400" baseline="0" dirty="0" smtClean="0">
                          <a:effectLst/>
                          <a:latin typeface="+mn-lt"/>
                        </a:rPr>
                        <a:t> 2, 3</a:t>
                      </a:r>
                      <a:endParaRPr lang="en-CA" sz="4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</a:tr>
              <a:tr h="20185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Wingdings" pitchFamily="2" charset="2"/>
                        </a:rPr>
                        <a:t>o</a:t>
                      </a:r>
                      <a:endParaRPr lang="en-CA" sz="800" dirty="0">
                        <a:effectLst/>
                        <a:latin typeface="Wingdings" pitchFamily="2" charset="2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Capacity planning – Lab Management Environment</a:t>
                      </a:r>
                      <a:endParaRPr lang="en-CA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Jane, Garry</a:t>
                      </a:r>
                      <a:endParaRPr lang="en-CA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Completed worksheet</a:t>
                      </a:r>
                      <a:endParaRPr lang="en-CA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400" dirty="0" smtClean="0">
                          <a:effectLst/>
                          <a:latin typeface="+mn-lt"/>
                        </a:rPr>
                        <a:t>*1,</a:t>
                      </a:r>
                      <a:r>
                        <a:rPr lang="en-US" sz="400" baseline="0" dirty="0" smtClean="0">
                          <a:effectLst/>
                          <a:latin typeface="+mn-lt"/>
                        </a:rPr>
                        <a:t> 2, 3</a:t>
                      </a:r>
                      <a:endParaRPr lang="en-CA" sz="4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</a:tr>
              <a:tr h="20185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Wingdings" pitchFamily="2" charset="2"/>
                        </a:rPr>
                        <a:t>o</a:t>
                      </a:r>
                      <a:endParaRPr lang="en-CA" sz="800" dirty="0">
                        <a:effectLst/>
                        <a:latin typeface="Wingdings" pitchFamily="2" charset="2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Capacity planning – Test Lab Environment</a:t>
                      </a:r>
                      <a:endParaRPr lang="en-CA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Jane, Garry</a:t>
                      </a:r>
                      <a:endParaRPr lang="en-CA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Completed worksheet</a:t>
                      </a:r>
                      <a:endParaRPr lang="en-CA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400" dirty="0" smtClean="0">
                          <a:effectLst/>
                          <a:latin typeface="+mn-lt"/>
                        </a:rPr>
                        <a:t>*1,</a:t>
                      </a:r>
                      <a:r>
                        <a:rPr lang="en-US" sz="400" baseline="0" dirty="0" smtClean="0">
                          <a:effectLst/>
                          <a:latin typeface="+mn-lt"/>
                        </a:rPr>
                        <a:t> 2, 3</a:t>
                      </a:r>
                      <a:endParaRPr lang="en-CA" sz="4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</a:tr>
              <a:tr h="226529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Wingdings" pitchFamily="2" charset="2"/>
                        </a:rPr>
                        <a:t>o</a:t>
                      </a:r>
                      <a:endParaRPr lang="en-CA" sz="800" dirty="0">
                        <a:effectLst/>
                        <a:latin typeface="Wingdings" pitchFamily="2" charset="2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Determine Hardware Specifications</a:t>
                      </a:r>
                      <a:endParaRPr lang="en-CA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Jane, Garry</a:t>
                      </a:r>
                      <a:endParaRPr lang="en-CA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Identified available hardware and/or </a:t>
                      </a:r>
                      <a:r>
                        <a:rPr lang="en-US" sz="500" dirty="0" smtClean="0">
                          <a:effectLst/>
                          <a:latin typeface="+mn-lt"/>
                        </a:rPr>
                        <a:t>defined </a:t>
                      </a:r>
                      <a:r>
                        <a:rPr lang="en-US" sz="500" dirty="0">
                          <a:effectLst/>
                          <a:latin typeface="+mn-lt"/>
                        </a:rPr>
                        <a:t>the hardware purchase order</a:t>
                      </a:r>
                      <a:endParaRPr lang="en-CA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400" dirty="0" smtClean="0">
                          <a:effectLst/>
                          <a:latin typeface="+mn-lt"/>
                        </a:rPr>
                        <a:t>*4</a:t>
                      </a:r>
                      <a:br>
                        <a:rPr lang="en-US" sz="400" dirty="0" smtClean="0">
                          <a:effectLst/>
                          <a:latin typeface="+mn-lt"/>
                        </a:rPr>
                      </a:br>
                      <a:r>
                        <a:rPr lang="en-US" sz="400" dirty="0" smtClean="0">
                          <a:effectLst/>
                          <a:latin typeface="+mn-lt"/>
                        </a:rPr>
                        <a:t>*5</a:t>
                      </a:r>
                      <a:endParaRPr lang="en-CA" sz="4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</a:tr>
              <a:tr h="232601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Wingdings" pitchFamily="2" charset="2"/>
                        </a:rPr>
                        <a:t>o</a:t>
                      </a:r>
                      <a:endParaRPr lang="en-CA" sz="800" dirty="0">
                        <a:effectLst/>
                        <a:latin typeface="Wingdings" pitchFamily="2" charset="2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Design the implementation of machine roles and virtual environments</a:t>
                      </a:r>
                      <a:endParaRPr lang="en-CA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Jane, Garry</a:t>
                      </a:r>
                      <a:endParaRPr lang="en-CA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Completed the Role Mapping Table</a:t>
                      </a:r>
                      <a:endParaRPr lang="en-CA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400" dirty="0" smtClean="0">
                          <a:effectLst/>
                          <a:latin typeface="+mn-lt"/>
                        </a:rPr>
                        <a:t>*1,</a:t>
                      </a:r>
                      <a:r>
                        <a:rPr lang="en-US" sz="400" baseline="0" dirty="0" smtClean="0">
                          <a:effectLst/>
                          <a:latin typeface="+mn-lt"/>
                        </a:rPr>
                        <a:t> 2, 3</a:t>
                      </a:r>
                      <a:endParaRPr lang="en-CA" sz="4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</a:tr>
              <a:tr h="226529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Wingdings" pitchFamily="2" charset="2"/>
                        </a:rPr>
                        <a:t>o</a:t>
                      </a:r>
                      <a:endParaRPr lang="en-CA" sz="800" dirty="0">
                        <a:effectLst/>
                        <a:latin typeface="Wingdings" pitchFamily="2" charset="2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Acquire Hardware</a:t>
                      </a:r>
                      <a:endParaRPr lang="en-CA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Jane, Garry</a:t>
                      </a:r>
                      <a:endParaRPr lang="en-CA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Verified that all </a:t>
                      </a:r>
                      <a:r>
                        <a:rPr lang="en-US" sz="500" dirty="0" smtClean="0">
                          <a:effectLst/>
                          <a:latin typeface="+mn-lt"/>
                        </a:rPr>
                        <a:t>needed hardware </a:t>
                      </a:r>
                      <a:r>
                        <a:rPr lang="en-US" sz="500" dirty="0">
                          <a:effectLst/>
                          <a:latin typeface="+mn-lt"/>
                        </a:rPr>
                        <a:t>is available and ready for installation</a:t>
                      </a:r>
                      <a:endParaRPr lang="en-CA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400" dirty="0" smtClean="0">
                          <a:effectLst/>
                          <a:latin typeface="+mn-lt"/>
                        </a:rPr>
                        <a:t>*1,</a:t>
                      </a:r>
                      <a:r>
                        <a:rPr lang="en-US" sz="400" baseline="0" dirty="0" smtClean="0">
                          <a:effectLst/>
                          <a:latin typeface="+mn-lt"/>
                        </a:rPr>
                        <a:t> 2, 3, 6</a:t>
                      </a:r>
                      <a:endParaRPr lang="en-CA" sz="4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</a:tr>
              <a:tr h="201852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Wingdings" pitchFamily="2" charset="2"/>
                        </a:rPr>
                        <a:t>o</a:t>
                      </a:r>
                      <a:endParaRPr lang="en-CA" sz="800" dirty="0">
                        <a:effectLst/>
                        <a:latin typeface="Wingdings" pitchFamily="2" charset="2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Acquire Software</a:t>
                      </a:r>
                      <a:endParaRPr lang="en-CA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Jane, Garry</a:t>
                      </a:r>
                      <a:endParaRPr lang="en-CA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Verified that all </a:t>
                      </a:r>
                      <a:r>
                        <a:rPr lang="en-US" sz="500" dirty="0" smtClean="0">
                          <a:effectLst/>
                          <a:latin typeface="+mn-lt"/>
                        </a:rPr>
                        <a:t>needed software </a:t>
                      </a:r>
                      <a:r>
                        <a:rPr lang="en-US" sz="500" dirty="0">
                          <a:effectLst/>
                          <a:latin typeface="+mn-lt"/>
                        </a:rPr>
                        <a:t>is available for installation</a:t>
                      </a:r>
                      <a:endParaRPr lang="en-CA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400" dirty="0" smtClean="0">
                          <a:effectLst/>
                          <a:latin typeface="+mn-lt"/>
                        </a:rPr>
                        <a:t>*7</a:t>
                      </a:r>
                      <a:endParaRPr lang="en-CA" sz="4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</a:tr>
              <a:tr h="232601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Wingdings" pitchFamily="2" charset="2"/>
                        </a:rPr>
                        <a:t>o</a:t>
                      </a:r>
                      <a:endParaRPr lang="en-CA" sz="800" dirty="0">
                        <a:effectLst/>
                        <a:latin typeface="Wingdings" pitchFamily="2" charset="2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Understand account requirements</a:t>
                      </a:r>
                      <a:endParaRPr lang="en-CA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Jane, Garry</a:t>
                      </a:r>
                      <a:endParaRPr lang="en-CA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All network accounts </a:t>
                      </a:r>
                      <a:r>
                        <a:rPr lang="en-US" sz="500" dirty="0" smtClean="0">
                          <a:effectLst/>
                          <a:latin typeface="+mn-lt"/>
                        </a:rPr>
                        <a:t>needed to set up </a:t>
                      </a:r>
                      <a:r>
                        <a:rPr lang="en-US" sz="500" dirty="0">
                          <a:effectLst/>
                          <a:latin typeface="+mn-lt"/>
                        </a:rPr>
                        <a:t>and configure the software have been created</a:t>
                      </a:r>
                      <a:endParaRPr lang="en-CA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400" dirty="0" smtClean="0">
                          <a:effectLst/>
                          <a:latin typeface="+mn-lt"/>
                        </a:rPr>
                        <a:t>*1,</a:t>
                      </a:r>
                      <a:r>
                        <a:rPr lang="en-US" sz="400" baseline="0" dirty="0" smtClean="0">
                          <a:effectLst/>
                          <a:latin typeface="+mn-lt"/>
                        </a:rPr>
                        <a:t> 2, 3</a:t>
                      </a:r>
                      <a:endParaRPr lang="en-CA" sz="4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</a:tr>
              <a:tr h="232601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Wingdings" pitchFamily="2" charset="2"/>
                        </a:rPr>
                        <a:t>o</a:t>
                      </a:r>
                      <a:endParaRPr lang="en-CA" sz="800" dirty="0">
                        <a:effectLst/>
                        <a:latin typeface="Wingdings" pitchFamily="2" charset="2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Stand up Hardware with OS on the Network</a:t>
                      </a:r>
                      <a:endParaRPr lang="en-CA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Jane, Garry</a:t>
                      </a:r>
                      <a:endParaRPr lang="en-CA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Hardware is up and running on the network and ready for </a:t>
                      </a:r>
                      <a:r>
                        <a:rPr lang="en-US" sz="500" dirty="0" smtClean="0">
                          <a:effectLst/>
                          <a:latin typeface="+mn-lt"/>
                        </a:rPr>
                        <a:t>Team Foundation</a:t>
                      </a:r>
                      <a:r>
                        <a:rPr lang="en-US" sz="500" baseline="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en-US" sz="500" dirty="0" smtClean="0">
                          <a:effectLst/>
                          <a:latin typeface="+mn-lt"/>
                        </a:rPr>
                        <a:t>Server </a:t>
                      </a:r>
                      <a:r>
                        <a:rPr lang="en-US" sz="500" dirty="0">
                          <a:effectLst/>
                          <a:latin typeface="+mn-lt"/>
                        </a:rPr>
                        <a:t>/ Lab Management </a:t>
                      </a:r>
                      <a:r>
                        <a:rPr lang="en-US" sz="500" dirty="0" smtClean="0">
                          <a:effectLst/>
                          <a:latin typeface="+mn-lt"/>
                        </a:rPr>
                        <a:t>setup </a:t>
                      </a:r>
                      <a:r>
                        <a:rPr lang="en-US" sz="500" dirty="0">
                          <a:effectLst/>
                          <a:latin typeface="+mn-lt"/>
                        </a:rPr>
                        <a:t>to begin</a:t>
                      </a:r>
                      <a:endParaRPr lang="en-CA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500" dirty="0">
                          <a:effectLst/>
                          <a:latin typeface="+mn-lt"/>
                        </a:rPr>
                        <a:t> </a:t>
                      </a:r>
                      <a:endParaRPr lang="en-CA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1718" marR="61718" marT="0" marB="0" anchor="ctr"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263" y="1272401"/>
            <a:ext cx="720291" cy="82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263" y="1531315"/>
            <a:ext cx="165155" cy="219408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262" y="2761109"/>
            <a:ext cx="165155" cy="21940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571" y="2761109"/>
            <a:ext cx="162362" cy="21940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593" y="2752984"/>
            <a:ext cx="165892" cy="227533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377" y="3889003"/>
            <a:ext cx="165155" cy="219408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686" y="3889003"/>
            <a:ext cx="162362" cy="219408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6708" y="3880878"/>
            <a:ext cx="165892" cy="227533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777" y="4041403"/>
            <a:ext cx="165155" cy="219408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086" y="4041403"/>
            <a:ext cx="162362" cy="219408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9108" y="4033278"/>
            <a:ext cx="165892" cy="227533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177" y="4193803"/>
            <a:ext cx="165155" cy="219408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486" y="4193803"/>
            <a:ext cx="162362" cy="219408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1508" y="4185678"/>
            <a:ext cx="165892" cy="227533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9916" y="3437197"/>
            <a:ext cx="1654416" cy="1211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1996" y="2210910"/>
            <a:ext cx="1699068" cy="1172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" name="Picture 57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2060" y="5280855"/>
            <a:ext cx="2100341" cy="552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2775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811</Words>
  <Application>Microsoft Office PowerPoint</Application>
  <PresentationFormat>On-screen Show (4:3)</PresentationFormat>
  <Paragraphs>221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2011-06-05T14:59:20Z</dcterms:created>
  <dcterms:modified xsi:type="dcterms:W3CDTF">2011-12-09T14:53:56Z</dcterms:modified>
  <cp:contentStatus/>
</cp:coreProperties>
</file>