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7"/>
  </p:notesMasterIdLst>
  <p:handoutMasterIdLst>
    <p:handoutMasterId r:id="rId8"/>
  </p:handoutMasterIdLst>
  <p:sldIdLst>
    <p:sldId id="363" r:id="rId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ia Wagner" initials="PN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F96"/>
    <a:srgbClr val="0071BC"/>
    <a:srgbClr val="71BC00"/>
    <a:srgbClr val="FF8A00"/>
    <a:srgbClr val="009999"/>
    <a:srgbClr val="999900"/>
    <a:srgbClr val="FBFBFB"/>
    <a:srgbClr val="FFFFFF"/>
    <a:srgbClr val="000000"/>
    <a:srgbClr val="929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750" autoAdjust="0"/>
    <p:restoredTop sz="98246" autoAdjust="0"/>
  </p:normalViewPr>
  <p:slideViewPr>
    <p:cSldViewPr snapToGrid="0">
      <p:cViewPr>
        <p:scale>
          <a:sx n="100" d="100"/>
          <a:sy n="100" d="100"/>
        </p:scale>
        <p:origin x="-558" y="-72"/>
      </p:cViewPr>
      <p:guideLst>
        <p:guide orient="horz" pos="147"/>
        <p:guide orient="horz" pos="4171"/>
        <p:guide orient="horz" pos="2307"/>
        <p:guide orient="horz" pos="3565"/>
        <p:guide orient="horz" pos="3624"/>
        <p:guide orient="horz" pos="912"/>
        <p:guide orient="horz" pos="1057"/>
        <p:guide orient="horz" pos="2375"/>
        <p:guide orient="horz" pos="1114"/>
        <p:guide pos="3806"/>
        <p:guide pos="2557"/>
        <p:guide pos="128"/>
        <p:guide pos="6301"/>
        <p:guide pos="1312"/>
        <p:guide pos="5123"/>
        <p:guide pos="1379"/>
        <p:guide pos="2626"/>
        <p:guide pos="3882"/>
        <p:guide pos="5056"/>
        <p:guide pos="6368"/>
        <p:guide pos="7548"/>
        <p:guide pos="328"/>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90012" cy="90012"/>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7/18/2012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7/18/2012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png"/><Relationship Id="rId7" Type="http://schemas.openxmlformats.org/officeDocument/2006/relationships/hyperlink" Target="http://blogs.msdn.com/b/bharry/archive/2011/10/31/lab-management-improvements-in-tfs-11.aspx"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hyperlink" Target="http://blogs.msdn.com/b/lab_management/" TargetMode="External"/><Relationship Id="rId5" Type="http://schemas.openxmlformats.org/officeDocument/2006/relationships/hyperlink" Target="http://www.microsoft.com/visualstudio/en-us/visual-studio-11" TargetMode="External"/><Relationship Id="rId4" Type="http://schemas.openxmlformats.org/officeDocument/2006/relationships/hyperlink" Target="http://blogs.msdn.com/b/briankel/archive/2011/09/16/visual-studio-11-application-lifecycle-management-virtual-machine-and-hands-on-labs-demo-scripts.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23" y="228600"/>
            <a:ext cx="11396721" cy="387798"/>
          </a:xfrm>
        </p:spPr>
        <p:txBody>
          <a:bodyPr/>
          <a:lstStyle/>
          <a:p>
            <a:pPr algn="r">
              <a:tabLst>
                <a:tab pos="111125" algn="l"/>
                <a:tab pos="11314113" algn="r"/>
              </a:tabLst>
            </a:pPr>
            <a:r>
              <a:rPr lang="en-US" sz="2800" dirty="0">
                <a:solidFill>
                  <a:srgbClr val="9B4F96"/>
                </a:solidFill>
              </a:rPr>
              <a:t>VISUAL STUDIO </a:t>
            </a:r>
            <a:r>
              <a:rPr lang="en-US" sz="2800" dirty="0" smtClean="0">
                <a:solidFill>
                  <a:srgbClr val="9B4F96"/>
                </a:solidFill>
              </a:rPr>
              <a:t>2012 READINESS 	</a:t>
            </a:r>
            <a:r>
              <a:rPr lang="en-US" sz="2000" dirty="0" smtClean="0">
                <a:solidFill>
                  <a:srgbClr val="9B4F96"/>
                </a:solidFill>
              </a:rPr>
              <a:t>Lab Management New features</a:t>
            </a:r>
            <a:endParaRPr lang="en-US" sz="2000" dirty="0">
              <a:solidFill>
                <a:srgbClr val="9B4F96"/>
              </a:solidFill>
            </a:endParaRPr>
          </a:p>
        </p:txBody>
      </p:sp>
      <p:grpSp>
        <p:nvGrpSpPr>
          <p:cNvPr id="11" name="Group 10"/>
          <p:cNvGrpSpPr>
            <a:grpSpLocks/>
          </p:cNvGrpSpPr>
          <p:nvPr/>
        </p:nvGrpSpPr>
        <p:grpSpPr bwMode="auto">
          <a:xfrm>
            <a:off x="324223" y="632659"/>
            <a:ext cx="11396721" cy="82550"/>
            <a:chOff x="184343" y="201168"/>
            <a:chExt cx="84856" cy="822"/>
          </a:xfrm>
        </p:grpSpPr>
        <p:sp>
          <p:nvSpPr>
            <p:cNvPr id="15" name="Rectangle 14" descr="Level bars"/>
            <p:cNvSpPr>
              <a:spLocks noChangeArrowheads="1" noChangeShapeType="1"/>
            </p:cNvSpPr>
            <p:nvPr/>
          </p:nvSpPr>
          <p:spPr bwMode="auto">
            <a:xfrm>
              <a:off x="184343"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7" name="Rectangle 16" descr="level bars"/>
            <p:cNvSpPr>
              <a:spLocks noChangeArrowheads="1" noChangeShapeType="1"/>
            </p:cNvSpPr>
            <p:nvPr/>
          </p:nvSpPr>
          <p:spPr bwMode="auto">
            <a:xfrm>
              <a:off x="212628"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8" name="Rectangle 17" descr="level bars"/>
            <p:cNvSpPr>
              <a:spLocks noChangeArrowheads="1" noChangeShapeType="1"/>
            </p:cNvSpPr>
            <p:nvPr/>
          </p:nvSpPr>
          <p:spPr bwMode="auto">
            <a:xfrm>
              <a:off x="240913" y="201168"/>
              <a:ext cx="28286"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grpSp>
      <p:sp>
        <p:nvSpPr>
          <p:cNvPr id="22" name="Content Placeholder 2"/>
          <p:cNvSpPr txBox="1">
            <a:spLocks/>
          </p:cNvSpPr>
          <p:nvPr/>
        </p:nvSpPr>
        <p:spPr>
          <a:xfrm>
            <a:off x="324222" y="837322"/>
            <a:ext cx="3231778" cy="4865947"/>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rgbClr val="0071BC"/>
                </a:solidFill>
                <a:latin typeface="+mn-lt"/>
              </a:rPr>
              <a:t>Overview</a:t>
            </a:r>
          </a:p>
          <a:p>
            <a:r>
              <a:rPr lang="en-CA" sz="1200" spc="0" dirty="0" smtClean="0">
                <a:solidFill>
                  <a:schemeClr val="tx1"/>
                </a:solidFill>
                <a:latin typeface="+mn-lt"/>
              </a:rPr>
              <a:t>Lab </a:t>
            </a:r>
            <a:r>
              <a:rPr lang="en-CA" sz="1200" spc="0" dirty="0">
                <a:solidFill>
                  <a:schemeClr val="tx1"/>
                </a:solidFill>
                <a:latin typeface="+mn-lt"/>
              </a:rPr>
              <a:t>Management is getting many enhancements in Visual Studio 2012 to simplify the process of setting it up, integrating with existing test environments and making it easier to use. This Quick Reference provides an overview of the most important new features</a:t>
            </a:r>
            <a:r>
              <a:rPr lang="en-CA" sz="1200" spc="0" dirty="0" smtClean="0">
                <a:solidFill>
                  <a:schemeClr val="tx1"/>
                </a:solidFill>
                <a:latin typeface="+mn-lt"/>
              </a:rPr>
              <a:t>.</a:t>
            </a:r>
          </a:p>
          <a:p>
            <a:r>
              <a:rPr lang="en-GB" sz="2000" dirty="0" smtClean="0">
                <a:solidFill>
                  <a:srgbClr val="0071BC"/>
                </a:solidFill>
                <a:latin typeface="+mn-lt"/>
              </a:rPr>
              <a:t>Getting Started</a:t>
            </a:r>
            <a:endParaRPr lang="en-CA" sz="2000" dirty="0" smtClean="0">
              <a:latin typeface="+mn-lt"/>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Install the Test Controller on the Team Foundation Server. </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Bind the Test Controller to the Team project Collection you want to Test</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Setup new environment(s</a:t>
            </a:r>
            <a:r>
              <a:rPr lang="en-US" sz="1200" spc="0" dirty="0" smtClean="0">
                <a:solidFill>
                  <a:schemeClr val="tx1"/>
                </a:solidFill>
                <a:latin typeface="+mn-lt"/>
                <a:ea typeface="Segoe UI" pitchFamily="34" charset="0"/>
                <a:cs typeface="Segoe UI" pitchFamily="34" charset="0"/>
              </a:rPr>
              <a:t>)</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Create a build definition using the “labdefaulttempplate11.xaml”</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Define the environment to be used using Lab Process settings</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Set your deployment script</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Set the Test plan to be executed </a:t>
            </a:r>
            <a:endParaRPr lang="en-GB" sz="1200" spc="0" dirty="0">
              <a:solidFill>
                <a:schemeClr val="tx1"/>
              </a:solidFill>
              <a:latin typeface="+mn-lt"/>
              <a:ea typeface="Segoe UI" pitchFamily="34" charset="0"/>
              <a:cs typeface="Segoe UI" pitchFamily="34" charset="0"/>
            </a:endParaRPr>
          </a:p>
          <a:p>
            <a:pPr marL="171450" lvl="0" indent="-171450">
              <a:buFont typeface="Arial" pitchFamily="34" charset="0"/>
              <a:buChar char="•"/>
            </a:pPr>
            <a:r>
              <a:rPr lang="en-US" sz="1200" spc="0" dirty="0">
                <a:solidFill>
                  <a:schemeClr val="tx1"/>
                </a:solidFill>
                <a:latin typeface="+mn-lt"/>
                <a:ea typeface="Segoe UI" pitchFamily="34" charset="0"/>
                <a:cs typeface="Segoe UI" pitchFamily="34" charset="0"/>
              </a:rPr>
              <a:t>Queue the Build</a:t>
            </a:r>
            <a:r>
              <a:rPr lang="en-US" sz="1200" spc="0" dirty="0" smtClean="0">
                <a:solidFill>
                  <a:schemeClr val="tx1"/>
                </a:solidFill>
                <a:latin typeface="+mn-lt"/>
                <a:ea typeface="Segoe UI" pitchFamily="34" charset="0"/>
                <a:cs typeface="Segoe UI" pitchFamily="34" charset="0"/>
              </a:rPr>
              <a:t>!</a:t>
            </a:r>
            <a:endParaRPr lang="en-GB" sz="1200" dirty="0">
              <a:latin typeface="+mn-lt"/>
            </a:endParaRPr>
          </a:p>
        </p:txBody>
      </p:sp>
      <p:sp>
        <p:nvSpPr>
          <p:cNvPr id="35" name="Rectangle 1"/>
          <p:cNvSpPr>
            <a:spLocks noChangeArrowheads="1"/>
          </p:cNvSpPr>
          <p:nvPr/>
        </p:nvSpPr>
        <p:spPr bwMode="auto">
          <a:xfrm>
            <a:off x="8324609" y="738801"/>
            <a:ext cx="3378455"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sz="2000" dirty="0">
                <a:solidFill>
                  <a:schemeClr val="accent5"/>
                </a:solidFill>
              </a:rPr>
              <a:t>Value </a:t>
            </a:r>
            <a:r>
              <a:rPr lang="en-US" sz="2000" dirty="0" smtClean="0">
                <a:solidFill>
                  <a:schemeClr val="accent5"/>
                </a:solidFill>
              </a:rPr>
              <a:t>Proposition</a:t>
            </a:r>
            <a:endParaRPr lang="en-GB" sz="2000" dirty="0">
              <a:solidFill>
                <a:schemeClr val="accent5"/>
              </a:solidFill>
            </a:endParaRPr>
          </a:p>
          <a:p>
            <a:r>
              <a:rPr lang="en-US" sz="1200" dirty="0"/>
              <a:t>Easily, </a:t>
            </a:r>
            <a:r>
              <a:rPr lang="en-US" sz="1200" dirty="0" smtClean="0"/>
              <a:t>quickly enables </a:t>
            </a:r>
            <a:r>
              <a:rPr lang="en-US" sz="1200" dirty="0"/>
              <a:t>build, deploy, and test scenarios for your development workflow using your existing development environment. </a:t>
            </a:r>
            <a:r>
              <a:rPr lang="en-US" sz="1200" dirty="0" smtClean="0"/>
              <a:t>This is done by </a:t>
            </a:r>
            <a:r>
              <a:rPr lang="en-US" sz="1200" dirty="0"/>
              <a:t>automating the build verification process and scales through the use of agents and network isolation. </a:t>
            </a:r>
            <a:endParaRPr lang="en-GB" sz="1200" dirty="0"/>
          </a:p>
        </p:txBody>
      </p:sp>
      <p:sp>
        <p:nvSpPr>
          <p:cNvPr id="6" name="TextBox 5"/>
          <p:cNvSpPr txBox="1"/>
          <p:nvPr/>
        </p:nvSpPr>
        <p:spPr>
          <a:xfrm>
            <a:off x="3729351" y="819463"/>
            <a:ext cx="2293075" cy="307777"/>
          </a:xfrm>
          <a:prstGeom prst="rect">
            <a:avLst/>
          </a:prstGeom>
          <a:noFill/>
        </p:spPr>
        <p:txBody>
          <a:bodyPr wrap="square" lIns="0" tIns="0" rIns="0" bIns="0" rtlCol="0">
            <a:spAutoFit/>
          </a:bodyPr>
          <a:lstStyle/>
          <a:p>
            <a:r>
              <a:rPr lang="en-GB" sz="2000" dirty="0" smtClean="0">
                <a:solidFill>
                  <a:schemeClr val="accent5"/>
                </a:solidFill>
              </a:rPr>
              <a:t>Key new features</a:t>
            </a:r>
          </a:p>
        </p:txBody>
      </p:sp>
      <p:sp>
        <p:nvSpPr>
          <p:cNvPr id="45" name="Rectangle 44"/>
          <p:cNvSpPr/>
          <p:nvPr/>
        </p:nvSpPr>
        <p:spPr bwMode="auto">
          <a:xfrm>
            <a:off x="3731791" y="1191344"/>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914099" fontAlgn="base">
              <a:spcBef>
                <a:spcPct val="0"/>
              </a:spcBef>
              <a:spcAft>
                <a:spcPct val="0"/>
              </a:spcAft>
            </a:pPr>
            <a:r>
              <a:rPr lang="en-US" sz="16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Standard Environments</a:t>
            </a:r>
            <a:endParaRPr lang="en-US" sz="1600" spc="-1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6" name="Rectangle 45"/>
          <p:cNvSpPr/>
          <p:nvPr/>
        </p:nvSpPr>
        <p:spPr bwMode="auto">
          <a:xfrm>
            <a:off x="3731791" y="2635398"/>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Test environments can </a:t>
            </a:r>
            <a:r>
              <a:rPr lang="en-US" sz="1600" dirty="0" smtClean="0"/>
              <a:t>be repaired in </a:t>
            </a:r>
            <a:r>
              <a:rPr lang="en-US" sz="1600" dirty="0"/>
              <a:t>Lab </a:t>
            </a:r>
            <a:r>
              <a:rPr lang="en-US" sz="1600" dirty="0" smtClean="0"/>
              <a:t>Center</a:t>
            </a:r>
            <a:endParaRPr lang="en-GB" sz="1600" dirty="0"/>
          </a:p>
        </p:txBody>
      </p:sp>
      <p:sp>
        <p:nvSpPr>
          <p:cNvPr id="47" name="Rectangle 46"/>
          <p:cNvSpPr/>
          <p:nvPr/>
        </p:nvSpPr>
        <p:spPr bwMode="auto">
          <a:xfrm>
            <a:off x="5238533" y="1191344"/>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914099" fontAlgn="base">
              <a:spcBef>
                <a:spcPct val="0"/>
              </a:spcBef>
              <a:spcAft>
                <a:spcPct val="0"/>
              </a:spcAft>
            </a:pPr>
            <a:r>
              <a:rPr lang="en-US" sz="1600" dirty="0"/>
              <a:t>O</a:t>
            </a:r>
            <a:r>
              <a:rPr lang="en-US" sz="1600" dirty="0" smtClean="0"/>
              <a:t>ne </a:t>
            </a:r>
            <a:r>
              <a:rPr lang="en-US" sz="1600" dirty="0"/>
              <a:t>test agent that does everything</a:t>
            </a:r>
            <a:endParaRPr lang="en-US" sz="1600" spc="-1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48" name="Rectangle 47"/>
          <p:cNvSpPr/>
          <p:nvPr/>
        </p:nvSpPr>
        <p:spPr bwMode="auto">
          <a:xfrm>
            <a:off x="5238532" y="2646085"/>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Simplified environment status</a:t>
            </a:r>
            <a:endParaRPr lang="en-GB" sz="1600" dirty="0"/>
          </a:p>
        </p:txBody>
      </p:sp>
      <p:sp>
        <p:nvSpPr>
          <p:cNvPr id="49" name="Rectangle 48"/>
          <p:cNvSpPr/>
          <p:nvPr/>
        </p:nvSpPr>
        <p:spPr bwMode="auto">
          <a:xfrm>
            <a:off x="3731791" y="4130482"/>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Support for more VM template features</a:t>
            </a:r>
            <a:endParaRPr lang="en-GB" sz="1600" dirty="0"/>
          </a:p>
        </p:txBody>
      </p:sp>
      <p:sp>
        <p:nvSpPr>
          <p:cNvPr id="50" name="Rectangle 49"/>
          <p:cNvSpPr/>
          <p:nvPr/>
        </p:nvSpPr>
        <p:spPr bwMode="auto">
          <a:xfrm>
            <a:off x="5251430" y="4130484"/>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Support for clustered </a:t>
            </a:r>
            <a:r>
              <a:rPr lang="en-US" sz="1600" dirty="0" smtClean="0"/>
              <a:t>hosts using SCVMM</a:t>
            </a:r>
            <a:endParaRPr lang="en-GB" sz="1600" dirty="0"/>
          </a:p>
        </p:txBody>
      </p:sp>
      <p:sp>
        <p:nvSpPr>
          <p:cNvPr id="51" name="Rectangle 50"/>
          <p:cNvSpPr/>
          <p:nvPr/>
        </p:nvSpPr>
        <p:spPr bwMode="auto">
          <a:xfrm>
            <a:off x="6787528" y="4130483"/>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Better separation </a:t>
            </a:r>
            <a:r>
              <a:rPr lang="en-US" sz="1600" dirty="0" smtClean="0"/>
              <a:t>between </a:t>
            </a:r>
            <a:r>
              <a:rPr lang="en-US" sz="1600" dirty="0"/>
              <a:t>TFS </a:t>
            </a:r>
            <a:r>
              <a:rPr lang="en-US" sz="1600" dirty="0" smtClean="0"/>
              <a:t>and </a:t>
            </a:r>
            <a:r>
              <a:rPr lang="en-US" sz="1600" dirty="0"/>
              <a:t>SCVMM admins</a:t>
            </a:r>
            <a:endParaRPr lang="en-GB" sz="1600" dirty="0"/>
          </a:p>
        </p:txBody>
      </p:sp>
      <p:sp>
        <p:nvSpPr>
          <p:cNvPr id="52" name="Rectangle 51"/>
          <p:cNvSpPr/>
          <p:nvPr/>
        </p:nvSpPr>
        <p:spPr bwMode="auto">
          <a:xfrm>
            <a:off x="6787528" y="2635397"/>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a:t>Support for SCVMM 2012</a:t>
            </a:r>
            <a:endParaRPr lang="en-GB" sz="1600" dirty="0"/>
          </a:p>
        </p:txBody>
      </p:sp>
      <p:sp>
        <p:nvSpPr>
          <p:cNvPr id="53" name="Rectangle 52"/>
          <p:cNvSpPr/>
          <p:nvPr/>
        </p:nvSpPr>
        <p:spPr bwMode="auto">
          <a:xfrm>
            <a:off x="6787528" y="1191344"/>
            <a:ext cx="1367239" cy="1336611"/>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lvl="0"/>
            <a:r>
              <a:rPr lang="en-US" sz="1600" dirty="0" smtClean="0"/>
              <a:t>Auto installation </a:t>
            </a:r>
            <a:r>
              <a:rPr lang="en-US" sz="1600" dirty="0"/>
              <a:t>of agent on test servers</a:t>
            </a:r>
            <a:endParaRPr lang="en-GB" sz="1600" dirty="0"/>
          </a:p>
        </p:txBody>
      </p:sp>
      <p:pic>
        <p:nvPicPr>
          <p:cNvPr id="54" name="Picture 53" descr="C:\Users\richfl\Pictures\labcentre1.png"/>
          <p:cNvPicPr/>
          <p:nvPr/>
        </p:nvPicPr>
        <p:blipFill>
          <a:blip r:embed="rId2">
            <a:extLst>
              <a:ext uri="{28A0092B-C50C-407E-A947-70E740481C1C}">
                <a14:useLocalDpi xmlns:a14="http://schemas.microsoft.com/office/drawing/2010/main" val="0"/>
              </a:ext>
            </a:extLst>
          </a:blip>
          <a:srcRect/>
          <a:stretch>
            <a:fillRect/>
          </a:stretch>
        </p:blipFill>
        <p:spPr bwMode="auto">
          <a:xfrm>
            <a:off x="8402220" y="2266640"/>
            <a:ext cx="3300844" cy="2095500"/>
          </a:xfrm>
          <a:prstGeom prst="rect">
            <a:avLst/>
          </a:prstGeom>
          <a:noFill/>
          <a:ln>
            <a:noFill/>
          </a:ln>
        </p:spPr>
      </p:pic>
      <p:pic>
        <p:nvPicPr>
          <p:cNvPr id="55" name="Picture 54"/>
          <p:cNvPicPr/>
          <p:nvPr/>
        </p:nvPicPr>
        <p:blipFill>
          <a:blip r:embed="rId3">
            <a:extLst>
              <a:ext uri="{28A0092B-C50C-407E-A947-70E740481C1C}">
                <a14:useLocalDpi xmlns:a14="http://schemas.microsoft.com/office/drawing/2010/main" val="0"/>
              </a:ext>
            </a:extLst>
          </a:blip>
          <a:srcRect/>
          <a:stretch>
            <a:fillRect/>
          </a:stretch>
        </p:blipFill>
        <p:spPr bwMode="auto">
          <a:xfrm>
            <a:off x="8420100" y="4427002"/>
            <a:ext cx="3300844" cy="2171700"/>
          </a:xfrm>
          <a:prstGeom prst="rect">
            <a:avLst/>
          </a:prstGeom>
          <a:noFill/>
          <a:ln>
            <a:noFill/>
          </a:ln>
          <a:effectLst/>
          <a:extLst/>
        </p:spPr>
      </p:pic>
      <p:sp>
        <p:nvSpPr>
          <p:cNvPr id="9" name="TextBox 8"/>
          <p:cNvSpPr txBox="1"/>
          <p:nvPr/>
        </p:nvSpPr>
        <p:spPr>
          <a:xfrm>
            <a:off x="3726802" y="5670434"/>
            <a:ext cx="4521847" cy="954107"/>
          </a:xfrm>
          <a:prstGeom prst="rect">
            <a:avLst/>
          </a:prstGeom>
          <a:noFill/>
        </p:spPr>
        <p:txBody>
          <a:bodyPr wrap="square" lIns="0" tIns="0" rIns="0" bIns="0" rtlCol="0">
            <a:spAutoFit/>
          </a:bodyPr>
          <a:lstStyle/>
          <a:p>
            <a:r>
              <a:rPr lang="en-GB" sz="1400" dirty="0" smtClean="0">
                <a:gradFill>
                  <a:gsLst>
                    <a:gs pos="0">
                      <a:schemeClr val="tx1">
                        <a:lumMod val="75000"/>
                        <a:lumOff val="25000"/>
                      </a:schemeClr>
                    </a:gs>
                    <a:gs pos="80000">
                      <a:schemeClr val="tx1">
                        <a:lumMod val="65000"/>
                        <a:lumOff val="35000"/>
                      </a:schemeClr>
                    </a:gs>
                  </a:gsLst>
                  <a:lin ang="16200000" scaled="0"/>
                </a:gradFill>
              </a:rPr>
              <a:t>References</a:t>
            </a:r>
          </a:p>
          <a:p>
            <a:pPr marL="171450" indent="-171450">
              <a:buFont typeface="Arial" pitchFamily="34" charset="0"/>
              <a:buChar char="•"/>
            </a:pPr>
            <a:r>
              <a:rPr lang="en-US" sz="800" u="sng" dirty="0">
                <a:hlinkClick r:id="rId4"/>
              </a:rPr>
              <a:t>http://</a:t>
            </a:r>
            <a:r>
              <a:rPr lang="en-US" sz="800" u="sng" dirty="0" smtClean="0">
                <a:hlinkClick r:id="rId4"/>
              </a:rPr>
              <a:t>blogs.msdn.com/b/briankel/archive/2011/09/16/visual-studio-11-application-lifecycle-management-virtual-machine-and-hands-on-labs-demo-scripts.aspx</a:t>
            </a:r>
            <a:endParaRPr lang="en-US" sz="800" u="sng" dirty="0" smtClean="0"/>
          </a:p>
          <a:p>
            <a:pPr marL="171450" indent="-171450">
              <a:buFont typeface="Arial" pitchFamily="34" charset="0"/>
              <a:buChar char="•"/>
            </a:pPr>
            <a:r>
              <a:rPr lang="en-US" sz="800" u="sng" dirty="0">
                <a:hlinkClick r:id="rId5"/>
              </a:rPr>
              <a:t>http://www.microsoft.com/visualstudio/en-us/visual-studio-11</a:t>
            </a:r>
            <a:endParaRPr lang="en-GB" sz="800" dirty="0"/>
          </a:p>
          <a:p>
            <a:pPr marL="171450" indent="-171450">
              <a:buFont typeface="Arial" pitchFamily="34" charset="0"/>
              <a:buChar char="•"/>
            </a:pPr>
            <a:r>
              <a:rPr lang="en-US" sz="800" u="sng" dirty="0">
                <a:hlinkClick r:id="rId6"/>
              </a:rPr>
              <a:t>http://blogs.msdn.com/b/lab_management</a:t>
            </a:r>
            <a:r>
              <a:rPr lang="en-US" sz="800" u="sng" dirty="0" smtClean="0">
                <a:hlinkClick r:id="rId6"/>
              </a:rPr>
              <a:t>/</a:t>
            </a:r>
            <a:endParaRPr lang="en-US" sz="800" u="sng" dirty="0" smtClean="0"/>
          </a:p>
          <a:p>
            <a:pPr marL="171450" indent="-171450">
              <a:buFont typeface="Arial" pitchFamily="34" charset="0"/>
              <a:buChar char="•"/>
            </a:pPr>
            <a:r>
              <a:rPr lang="en-US" sz="800" u="sng" dirty="0">
                <a:hlinkClick r:id="rId7"/>
              </a:rPr>
              <a:t>http://</a:t>
            </a:r>
            <a:r>
              <a:rPr lang="en-US" sz="800" u="sng" dirty="0" smtClean="0">
                <a:hlinkClick r:id="rId7"/>
              </a:rPr>
              <a:t>blogs.msdn.com/b/bharry/archive/2011/10/31/lab-management-improvements-in-tfs-11.aspx</a:t>
            </a:r>
            <a:endParaRPr lang="en-GB" sz="1400" dirty="0" smtClean="0">
              <a:gradFill>
                <a:gsLst>
                  <a:gs pos="0">
                    <a:schemeClr val="tx1">
                      <a:lumMod val="75000"/>
                      <a:lumOff val="25000"/>
                    </a:schemeClr>
                  </a:gs>
                  <a:gs pos="80000">
                    <a:schemeClr val="tx1">
                      <a:lumMod val="65000"/>
                      <a:lumOff val="35000"/>
                    </a:schemeClr>
                  </a:gs>
                </a:gsLst>
                <a:lin ang="16200000" scaled="0"/>
              </a:gradFill>
            </a:endParaRPr>
          </a:p>
        </p:txBody>
      </p:sp>
      <p:pic>
        <p:nvPicPr>
          <p:cNvPr id="2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222" y="5670434"/>
            <a:ext cx="3219537"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093190"/>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roject xmlns="d4f1fd26-cd3f-48df-8559-6269d85163e3"/>
    <Priority xmlns="d4f1fd26-cd3f-48df-8559-6269d85163e3">4 - Other (low)</Priority>
    <Notes0 xmlns="d4f1fd26-cd3f-48df-8559-6269d85163e3" xsi:nil="true"/>
    <Review_x0020_Status xmlns="d4f1fd26-cd3f-48df-8559-6269d85163e3">Queued</Review_x0020_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C8AB984F9AFA14087035BD77D90A626" ma:contentTypeVersion="5" ma:contentTypeDescription="Create a new document." ma:contentTypeScope="" ma:versionID="587f6fb58f55cab20468d5767da9b76d">
  <xsd:schema xmlns:xsd="http://www.w3.org/2001/XMLSchema" xmlns:p="http://schemas.microsoft.com/office/2006/metadata/properties" xmlns:ns1="d4f1fd26-cd3f-48df-8559-6269d85163e3" targetNamespace="http://schemas.microsoft.com/office/2006/metadata/properties" ma:root="true" ma:fieldsID="2d45bfae41b7a5cd5eac582b346e06dc" ns1:_="">
    <xsd:import namespace="d4f1fd26-cd3f-48df-8559-6269d85163e3"/>
    <xsd:element name="properties">
      <xsd:complexType>
        <xsd:sequence>
          <xsd:element name="documentManagement">
            <xsd:complexType>
              <xsd:all>
                <xsd:element ref="ns1:Project"/>
                <xsd:element ref="ns1:Review_x0020_Status" minOccurs="0"/>
                <xsd:element ref="ns1:Notes0" minOccurs="0"/>
                <xsd:element ref="ns1:Priority" minOccurs="0"/>
              </xsd:all>
            </xsd:complexType>
          </xsd:element>
        </xsd:sequence>
      </xsd:complexType>
    </xsd:element>
  </xsd:schema>
  <xsd:schema xmlns:xsd="http://www.w3.org/2001/XMLSchema" xmlns:dms="http://schemas.microsoft.com/office/2006/documentManagement/types" targetNamespace="d4f1fd26-cd3f-48df-8559-6269d85163e3" elementFormDefault="qualified">
    <xsd:import namespace="http://schemas.microsoft.com/office/2006/documentManagement/types"/>
    <xsd:element name="Project" ma:index="0" ma:displayName="Project" ma:list="{531e57d1-1a88-499e-a615-7e0bd53470b9}" ma:internalName="Project" ma:showField="Title">
      <xsd:simpleType>
        <xsd:restriction base="dms:Lookup"/>
      </xsd:simpleType>
    </xsd:element>
    <xsd:element name="Review_x0020_Status" ma:index="3" nillable="true" ma:displayName="Review Status" ma:default="Queued" ma:format="Dropdown" ma:internalName="Review_x0020_Status">
      <xsd:simpleType>
        <xsd:restriction base="dms:Choice">
          <xsd:enumeration value="Queued"/>
          <xsd:enumeration value="Rejected"/>
          <xsd:enumeration value="Review Completed"/>
        </xsd:restriction>
      </xsd:simpleType>
    </xsd:element>
    <xsd:element name="Notes0" ma:index="4" nillable="true" ma:displayName="Notes" ma:description="Brief notes to or from reviewer" ma:internalName="Notes0">
      <xsd:simpleType>
        <xsd:restriction base="dms:Text">
          <xsd:maxLength value="255"/>
        </xsd:restriction>
      </xsd:simpleType>
    </xsd:element>
    <xsd:element name="Priority" ma:index="11" nillable="true" ma:displayName="Priority" ma:default="4 - Other (low)" ma:format="Dropdown" ma:internalName="Priority">
      <xsd:simpleType>
        <xsd:restriction base="dms:Choice">
          <xsd:enumeration value="1 - Guide (critical)"/>
          <xsd:enumeration value="2 - Cheat sheet / posters (high)"/>
          <xsd:enumeration value="3 - HOL (normal)"/>
          <xsd:enumeration value="4 - Other (low)"/>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Document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www.w3.org/XML/1998/namespace"/>
    <ds:schemaRef ds:uri="http://purl.org/dc/terms/"/>
    <ds:schemaRef ds:uri="http://schemas.microsoft.com/office/2006/metadata/properties"/>
    <ds:schemaRef ds:uri="http://purl.org/dc/elements/1.1/"/>
    <ds:schemaRef ds:uri="http://schemas.openxmlformats.org/package/2006/metadata/core-properties"/>
    <ds:schemaRef ds:uri="d4f1fd26-cd3f-48df-8559-6269d85163e3"/>
    <ds:schemaRef ds:uri="http://schemas.microsoft.com/office/2006/documentManagement/types"/>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D91DECC5-6161-40FE-8CB7-F83CEB628A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f1fd26-cd3f-48df-8559-6269d85163e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360</TotalTime>
  <Words>221</Words>
  <Application>Microsoft Office PowerPoint</Application>
  <PresentationFormat>Custom</PresentationFormat>
  <Paragraphs>29</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Metro Template Light 16x9</vt:lpstr>
      <vt:lpstr>Metro Template Colored Titles Segoe UI 16x9</vt:lpstr>
      <vt:lpstr>VISUAL STUDIO 2012 READINESS  Lab Management New features</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Francisco Fagas</dc:creator>
  <cp:keywords>&lt;Any Related Keywords&gt;</cp:keywords>
  <dc:description>Template: Saku Uchikawa, Microsoft Corporation
Formatting:
Event Date: 
Event Location: 
Audience Type: Internal</dc:description>
  <cp:lastModifiedBy>Mathias Olausson</cp:lastModifiedBy>
  <cp:revision>52</cp:revision>
  <dcterms:created xsi:type="dcterms:W3CDTF">2012-02-17T02:14:18Z</dcterms:created>
  <dcterms:modified xsi:type="dcterms:W3CDTF">2012-07-18T20:44:37Z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0x010100CC8AB984F9AFA14087035BD77D90A626</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MS Speaker">
    <vt:lpwstr/>
  </property>
  <property fmtid="{D5CDD505-2E9C-101B-9397-08002B2CF9AE}" pid="7" name="CampaignTaxHTField0">
    <vt:lpwstr/>
  </property>
  <property fmtid="{D5CDD505-2E9C-101B-9397-08002B2CF9AE}" pid="8" name="ProductTaxHTField0">
    <vt:lpwstr/>
  </property>
  <property fmtid="{D5CDD505-2E9C-101B-9397-08002B2CF9AE}" pid="9" name="Event LocationTaxHTField0">
    <vt:lpwstr/>
  </property>
  <property fmtid="{D5CDD505-2E9C-101B-9397-08002B2CF9AE}" pid="10" name="Event1TaxHTField0">
    <vt:lpwstr>Unassignede51362f4-782c-41a8-bb7b-e0cfc8669933</vt:lpwstr>
  </property>
  <property fmtid="{D5CDD505-2E9C-101B-9397-08002B2CF9AE}" pid="11" name="Event VenueTaxHTField0">
    <vt:lpwstr/>
  </property>
  <property fmtid="{D5CDD505-2E9C-101B-9397-08002B2CF9AE}" pid="12" name="MS Content Owner">
    <vt:lpwstr/>
  </property>
  <property fmtid="{D5CDD505-2E9C-101B-9397-08002B2CF9AE}" pid="13" name="TaxCatchAll">
    <vt:lpwstr>217</vt:lpwstr>
  </property>
  <property fmtid="{D5CDD505-2E9C-101B-9397-08002B2CF9AE}" pid="14" name="TrackTaxHTField0">
    <vt:lpwstr/>
  </property>
  <property fmtid="{D5CDD505-2E9C-101B-9397-08002B2CF9AE}" pid="15" name="AudienceTaxHTField0">
    <vt:lpwstr/>
  </property>
</Properties>
</file>