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7"/>
  </p:notesMasterIdLst>
  <p:handoutMasterIdLst>
    <p:handoutMasterId r:id="rId8"/>
  </p:handoutMasterIdLst>
  <p:sldIdLst>
    <p:sldId id="363" r:id="rId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ia Wagner" initials="PN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F96"/>
    <a:srgbClr val="0071BC"/>
    <a:srgbClr val="71BC00"/>
    <a:srgbClr val="FF8A00"/>
    <a:srgbClr val="009999"/>
    <a:srgbClr val="999900"/>
    <a:srgbClr val="FBFBFB"/>
    <a:srgbClr val="FFFFFF"/>
    <a:srgbClr val="000000"/>
    <a:srgbClr val="929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750" autoAdjust="0"/>
    <p:restoredTop sz="98246" autoAdjust="0"/>
  </p:normalViewPr>
  <p:slideViewPr>
    <p:cSldViewPr snapToGrid="0">
      <p:cViewPr>
        <p:scale>
          <a:sx n="100" d="100"/>
          <a:sy n="100" d="100"/>
        </p:scale>
        <p:origin x="-558" y="-42"/>
      </p:cViewPr>
      <p:guideLst>
        <p:guide orient="horz" pos="147"/>
        <p:guide orient="horz" pos="4171"/>
        <p:guide orient="horz" pos="2307"/>
        <p:guide orient="horz" pos="3565"/>
        <p:guide orient="horz" pos="3624"/>
        <p:guide orient="horz" pos="912"/>
        <p:guide orient="horz" pos="1057"/>
        <p:guide orient="horz" pos="2375"/>
        <p:guide orient="horz" pos="1114"/>
        <p:guide pos="3806"/>
        <p:guide pos="2557"/>
        <p:guide pos="128"/>
        <p:guide pos="6301"/>
        <p:guide pos="1312"/>
        <p:guide pos="5123"/>
        <p:guide pos="1379"/>
        <p:guide pos="2626"/>
        <p:guide pos="3882"/>
        <p:guide pos="5056"/>
        <p:guide pos="6368"/>
        <p:guide pos="7548"/>
        <p:guide pos="328"/>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90012" cy="90012"/>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7/18/2012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7/18/2012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rangersvsvmfactory.codeplex.com/" TargetMode="External"/><Relationship Id="rId7" Type="http://schemas.openxmlformats.org/officeDocument/2006/relationships/image" Target="../media/image2.png"/><Relationship Id="rId2" Type="http://schemas.openxmlformats.org/officeDocument/2006/relationships/hyperlink" Target="http://go.microsoft.com/fwlink/?LinkID=206935&amp;clcid=0x409" TargetMode="External"/><Relationship Id="rId1" Type="http://schemas.openxmlformats.org/officeDocument/2006/relationships/slideLayout" Target="../slideLayouts/slideLayout1.xml"/><Relationship Id="rId6" Type="http://schemas.openxmlformats.org/officeDocument/2006/relationships/hyperlink" Target="http://www.microsoft.com/downloads/en/details.aspx?FamilyID=a3216d2a-0530-4f6c-a7c9-0df37c54a902&amp;displaylang=en" TargetMode="External"/><Relationship Id="rId5" Type="http://schemas.openxmlformats.org/officeDocument/2006/relationships/hyperlink" Target="http://vs2010quickref.codeplex.com/" TargetMode="External"/><Relationship Id="rId4" Type="http://schemas.openxmlformats.org/officeDocument/2006/relationships/hyperlink" Target="http://www.microsoft.com/deploy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23" y="228600"/>
            <a:ext cx="11396721" cy="387798"/>
          </a:xfrm>
        </p:spPr>
        <p:txBody>
          <a:bodyPr/>
          <a:lstStyle/>
          <a:p>
            <a:pPr algn="r">
              <a:tabLst>
                <a:tab pos="111125" algn="l"/>
                <a:tab pos="11314113" algn="r"/>
              </a:tabLst>
            </a:pPr>
            <a:r>
              <a:rPr lang="en-US" sz="2800" dirty="0">
                <a:solidFill>
                  <a:srgbClr val="9B4F96"/>
                </a:solidFill>
              </a:rPr>
              <a:t>VISUAL STUDIO </a:t>
            </a:r>
            <a:r>
              <a:rPr lang="en-US" sz="2800" dirty="0" smtClean="0">
                <a:solidFill>
                  <a:srgbClr val="9B4F96"/>
                </a:solidFill>
              </a:rPr>
              <a:t>2012 READINESS 	</a:t>
            </a:r>
            <a:r>
              <a:rPr lang="en-US" sz="2000" dirty="0" smtClean="0">
                <a:solidFill>
                  <a:srgbClr val="9B4F96"/>
                </a:solidFill>
              </a:rPr>
              <a:t>Lab Management VM factory checklist</a:t>
            </a:r>
            <a:endParaRPr lang="en-US" sz="2000" dirty="0">
              <a:solidFill>
                <a:srgbClr val="9B4F96"/>
              </a:solidFill>
            </a:endParaRPr>
          </a:p>
        </p:txBody>
      </p:sp>
      <p:grpSp>
        <p:nvGrpSpPr>
          <p:cNvPr id="11" name="Group 10"/>
          <p:cNvGrpSpPr>
            <a:grpSpLocks/>
          </p:cNvGrpSpPr>
          <p:nvPr/>
        </p:nvGrpSpPr>
        <p:grpSpPr bwMode="auto">
          <a:xfrm>
            <a:off x="324223" y="632659"/>
            <a:ext cx="11396721" cy="82550"/>
            <a:chOff x="184343" y="201168"/>
            <a:chExt cx="84856" cy="822"/>
          </a:xfrm>
        </p:grpSpPr>
        <p:sp>
          <p:nvSpPr>
            <p:cNvPr id="15" name="Rectangle 14" descr="Level bars"/>
            <p:cNvSpPr>
              <a:spLocks noChangeArrowheads="1" noChangeShapeType="1"/>
            </p:cNvSpPr>
            <p:nvPr/>
          </p:nvSpPr>
          <p:spPr bwMode="auto">
            <a:xfrm>
              <a:off x="184343"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7" name="Rectangle 16" descr="level bars"/>
            <p:cNvSpPr>
              <a:spLocks noChangeArrowheads="1" noChangeShapeType="1"/>
            </p:cNvSpPr>
            <p:nvPr/>
          </p:nvSpPr>
          <p:spPr bwMode="auto">
            <a:xfrm>
              <a:off x="212628"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8" name="Rectangle 17" descr="level bars"/>
            <p:cNvSpPr>
              <a:spLocks noChangeArrowheads="1" noChangeShapeType="1"/>
            </p:cNvSpPr>
            <p:nvPr/>
          </p:nvSpPr>
          <p:spPr bwMode="auto">
            <a:xfrm>
              <a:off x="240913" y="201168"/>
              <a:ext cx="28286"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grpSp>
      <p:sp>
        <p:nvSpPr>
          <p:cNvPr id="22" name="Content Placeholder 2"/>
          <p:cNvSpPr txBox="1">
            <a:spLocks/>
          </p:cNvSpPr>
          <p:nvPr/>
        </p:nvSpPr>
        <p:spPr>
          <a:xfrm>
            <a:off x="324221" y="837322"/>
            <a:ext cx="3798863" cy="4378122"/>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CA" sz="2000" dirty="0">
                <a:solidFill>
                  <a:schemeClr val="accent5"/>
                </a:solidFill>
                <a:latin typeface="+mn-lt"/>
              </a:rPr>
              <a:t>Checklist </a:t>
            </a:r>
            <a:r>
              <a:rPr lang="en-CA" sz="2000" dirty="0" smtClean="0">
                <a:solidFill>
                  <a:schemeClr val="accent5"/>
                </a:solidFill>
                <a:latin typeface="+mn-lt"/>
              </a:rPr>
              <a:t>Information</a:t>
            </a:r>
          </a:p>
          <a:p>
            <a:pPr marL="228600" indent="-228600">
              <a:buFont typeface="+mj-lt"/>
              <a:buAutoNum type="arabicPeriod"/>
              <a:tabLst>
                <a:tab pos="1603375" algn="l"/>
              </a:tabLst>
            </a:pPr>
            <a:r>
              <a:rPr lang="en-CA" sz="1000" spc="0" dirty="0" smtClean="0">
                <a:solidFill>
                  <a:schemeClr val="tx1"/>
                </a:solidFill>
                <a:latin typeface="+mn-lt"/>
              </a:rPr>
              <a:t>Join </a:t>
            </a:r>
            <a:r>
              <a:rPr lang="en-CA" sz="1000" spc="0" dirty="0">
                <a:solidFill>
                  <a:schemeClr val="tx1"/>
                </a:solidFill>
                <a:latin typeface="+mn-lt"/>
              </a:rPr>
              <a:t>the Virtual </a:t>
            </a:r>
            <a:r>
              <a:rPr lang="en-CA" sz="1000" spc="0" dirty="0" smtClean="0">
                <a:solidFill>
                  <a:schemeClr val="tx1"/>
                </a:solidFill>
                <a:latin typeface="+mn-lt"/>
              </a:rPr>
              <a:t>Machine </a:t>
            </a:r>
            <a:r>
              <a:rPr lang="en-CA" sz="1000" spc="0" dirty="0">
                <a:solidFill>
                  <a:schemeClr val="tx1"/>
                </a:solidFill>
                <a:latin typeface="+mn-lt"/>
              </a:rPr>
              <a:t>Factory to a domain, just like the other servers. Make sure that security policies allow connection to the golden image VM being built. If image setup is failing and taking the VM Factory out of the domain solves the problem, then the security policies are likely the source of the failure</a:t>
            </a:r>
            <a:r>
              <a:rPr lang="en-CA" sz="1000" spc="0" dirty="0" smtClean="0">
                <a:solidFill>
                  <a:schemeClr val="tx1"/>
                </a:solidFill>
                <a:latin typeface="+mn-lt"/>
              </a:rPr>
              <a:t>.</a:t>
            </a:r>
          </a:p>
          <a:p>
            <a:pPr marL="228600" indent="-228600">
              <a:buFont typeface="+mj-lt"/>
              <a:buAutoNum type="arabicPeriod"/>
              <a:tabLst>
                <a:tab pos="1603375" algn="l"/>
              </a:tabLst>
            </a:pPr>
            <a:r>
              <a:rPr lang="en-CA" sz="1000" spc="0" dirty="0" smtClean="0">
                <a:solidFill>
                  <a:schemeClr val="tx1"/>
                </a:solidFill>
                <a:latin typeface="+mn-lt"/>
              </a:rPr>
              <a:t>Windows Server 2008, 2008 R2</a:t>
            </a:r>
            <a:br>
              <a:rPr lang="en-CA" sz="1000" spc="0" dirty="0" smtClean="0">
                <a:solidFill>
                  <a:schemeClr val="tx1"/>
                </a:solidFill>
                <a:latin typeface="+mn-lt"/>
              </a:rPr>
            </a:br>
            <a:r>
              <a:rPr lang="en-CA" sz="1000" spc="0" dirty="0" smtClean="0">
                <a:solidFill>
                  <a:schemeClr val="tx1"/>
                </a:solidFill>
                <a:latin typeface="+mn-lt"/>
              </a:rPr>
              <a:t>Min 512MB RAM, 30GB Disk</a:t>
            </a:r>
          </a:p>
          <a:p>
            <a:pPr marL="228600" indent="-228600">
              <a:buFont typeface="+mj-lt"/>
              <a:buAutoNum type="arabicPeriod"/>
              <a:tabLst>
                <a:tab pos="1603375" algn="l"/>
              </a:tabLst>
            </a:pPr>
            <a:r>
              <a:rPr lang="en-CA" sz="1000" spc="0" dirty="0" smtClean="0">
                <a:solidFill>
                  <a:schemeClr val="tx1"/>
                </a:solidFill>
                <a:latin typeface="+mn-lt"/>
              </a:rPr>
              <a:t>Enable</a:t>
            </a:r>
            <a:r>
              <a:rPr lang="en-CA" sz="1000" spc="0" dirty="0">
                <a:solidFill>
                  <a:schemeClr val="tx1"/>
                </a:solidFill>
                <a:latin typeface="+mn-lt"/>
              </a:rPr>
              <a:t>: PowerShell, .NET, Remote Desktop</a:t>
            </a:r>
            <a:br>
              <a:rPr lang="en-CA" sz="1000" spc="0" dirty="0">
                <a:solidFill>
                  <a:schemeClr val="tx1"/>
                </a:solidFill>
                <a:latin typeface="+mn-lt"/>
              </a:rPr>
            </a:br>
            <a:r>
              <a:rPr lang="en-CA" sz="1000" spc="0" dirty="0">
                <a:solidFill>
                  <a:schemeClr val="tx1"/>
                </a:solidFill>
                <a:latin typeface="+mn-lt"/>
              </a:rPr>
              <a:t>Disable: Internet Explorer Enhanced Security</a:t>
            </a:r>
            <a:br>
              <a:rPr lang="en-CA" sz="1000" spc="0" dirty="0">
                <a:solidFill>
                  <a:schemeClr val="tx1"/>
                </a:solidFill>
                <a:latin typeface="+mn-lt"/>
              </a:rPr>
            </a:br>
            <a:r>
              <a:rPr lang="en-CA" sz="1000" spc="0" dirty="0">
                <a:solidFill>
                  <a:schemeClr val="tx1"/>
                </a:solidFill>
                <a:latin typeface="+mn-lt"/>
              </a:rPr>
              <a:t>Install: Virtual Guest Services, Windows </a:t>
            </a:r>
            <a:r>
              <a:rPr lang="en-CA" sz="1000" spc="0" dirty="0" smtClean="0">
                <a:solidFill>
                  <a:schemeClr val="tx1"/>
                </a:solidFill>
                <a:latin typeface="+mn-lt"/>
              </a:rPr>
              <a:t>Updates</a:t>
            </a:r>
            <a:endParaRPr lang="en-CA" sz="1000" spc="0" dirty="0">
              <a:solidFill>
                <a:schemeClr val="tx1"/>
              </a:solidFill>
              <a:latin typeface="+mn-lt"/>
            </a:endParaRPr>
          </a:p>
          <a:p>
            <a:pPr marL="228600" indent="-228600">
              <a:buFont typeface="+mj-lt"/>
              <a:buAutoNum type="arabicPeriod"/>
              <a:tabLst>
                <a:tab pos="1603375" algn="l"/>
              </a:tabLst>
            </a:pPr>
            <a:r>
              <a:rPr lang="en-CA" sz="1000" spc="0" dirty="0">
                <a:solidFill>
                  <a:schemeClr val="tx1"/>
                </a:solidFill>
                <a:latin typeface="+mn-lt"/>
              </a:rPr>
              <a:t>Boot ISOs need to be easily accessible by and known to users within corporate network</a:t>
            </a:r>
            <a:r>
              <a:rPr lang="en-CA" sz="1000" spc="0" dirty="0" smtClean="0">
                <a:solidFill>
                  <a:schemeClr val="tx1"/>
                </a:solidFill>
                <a:latin typeface="+mn-lt"/>
              </a:rPr>
              <a:t>.</a:t>
            </a:r>
            <a:endParaRPr lang="en-CA" sz="1000" spc="0" dirty="0">
              <a:solidFill>
                <a:schemeClr val="tx1"/>
              </a:solidFill>
              <a:latin typeface="+mn-lt"/>
            </a:endParaRPr>
          </a:p>
          <a:p>
            <a:pPr marL="228600" indent="-228600">
              <a:buFont typeface="+mj-lt"/>
              <a:buAutoNum type="arabicPeriod"/>
              <a:tabLst>
                <a:tab pos="1603375" algn="l"/>
              </a:tabLst>
            </a:pPr>
            <a:r>
              <a:rPr lang="en-CA" sz="1000" spc="0" dirty="0">
                <a:solidFill>
                  <a:schemeClr val="tx1"/>
                </a:solidFill>
                <a:latin typeface="+mn-lt"/>
              </a:rPr>
              <a:t>Visual Studio Test Agent </a:t>
            </a:r>
            <a:r>
              <a:rPr lang="en-CA" sz="1000" spc="0" dirty="0" smtClean="0">
                <a:solidFill>
                  <a:schemeClr val="tx1"/>
                </a:solidFill>
                <a:latin typeface="+mn-lt"/>
              </a:rPr>
              <a:t>Controller</a:t>
            </a:r>
            <a:endParaRPr lang="en-CA" sz="1000" spc="0" dirty="0">
              <a:solidFill>
                <a:schemeClr val="tx1"/>
              </a:solidFill>
              <a:latin typeface="+mn-lt"/>
            </a:endParaRPr>
          </a:p>
          <a:p>
            <a:pPr marL="228600" lvl="0" indent="-228600">
              <a:buFont typeface="+mj-lt"/>
              <a:buAutoNum type="arabicPeriod"/>
            </a:pPr>
            <a:r>
              <a:rPr lang="en-CA" sz="1000" spc="0" dirty="0">
                <a:solidFill>
                  <a:schemeClr val="tx1"/>
                </a:solidFill>
                <a:latin typeface="+mn-lt"/>
              </a:rPr>
              <a:t>Copy directories:</a:t>
            </a:r>
          </a:p>
          <a:p>
            <a:pPr marL="685800" lvl="1" indent="-228600">
              <a:buFont typeface="Arial" pitchFamily="34" charset="0"/>
              <a:buChar char="•"/>
            </a:pPr>
            <a:r>
              <a:rPr lang="en-GB" sz="1000" spc="0" dirty="0" err="1">
                <a:solidFill>
                  <a:schemeClr val="tx1"/>
                </a:solidFill>
              </a:rPr>
              <a:t>TestAgent</a:t>
            </a:r>
            <a:endParaRPr lang="en-CA" sz="1000" spc="0" dirty="0">
              <a:solidFill>
                <a:schemeClr val="tx1"/>
              </a:solidFill>
            </a:endParaRPr>
          </a:p>
          <a:p>
            <a:pPr marL="685800" lvl="1" indent="-228600">
              <a:buFont typeface="Arial" pitchFamily="34" charset="0"/>
              <a:buChar char="•"/>
            </a:pPr>
            <a:r>
              <a:rPr lang="en-GB" sz="1000" spc="0" dirty="0" err="1">
                <a:solidFill>
                  <a:schemeClr val="tx1"/>
                </a:solidFill>
              </a:rPr>
              <a:t>TestController</a:t>
            </a:r>
            <a:endParaRPr lang="en-GB" sz="1000" spc="0" dirty="0">
              <a:solidFill>
                <a:schemeClr val="tx1"/>
              </a:solidFill>
            </a:endParaRPr>
          </a:p>
          <a:p>
            <a:pPr marL="685800" lvl="1" indent="-228600">
              <a:buFont typeface="Arial" pitchFamily="34" charset="0"/>
              <a:buChar char="•"/>
            </a:pPr>
            <a:r>
              <a:rPr lang="en-GB" sz="1000" spc="0" dirty="0">
                <a:solidFill>
                  <a:schemeClr val="tx1"/>
                </a:solidFill>
              </a:rPr>
              <a:t>TFS-x86, </a:t>
            </a:r>
            <a:r>
              <a:rPr lang="en-GB" sz="1000" spc="0" dirty="0" smtClean="0">
                <a:solidFill>
                  <a:schemeClr val="tx1"/>
                </a:solidFill>
              </a:rPr>
              <a:t>TFS-x64</a:t>
            </a:r>
            <a:endParaRPr lang="en-GB" sz="1000" spc="0" dirty="0">
              <a:solidFill>
                <a:schemeClr val="tx1"/>
              </a:solidFill>
            </a:endParaRPr>
          </a:p>
          <a:p>
            <a:pPr marL="228600" indent="-228600">
              <a:buFont typeface="+mj-lt"/>
              <a:buAutoNum type="arabicPeriod"/>
            </a:pPr>
            <a:r>
              <a:rPr lang="en-GB" sz="1000" spc="0" dirty="0">
                <a:solidFill>
                  <a:schemeClr val="tx1"/>
                </a:solidFill>
                <a:latin typeface="+mn-lt"/>
              </a:rPr>
              <a:t>Decide whether to only implement x64 (default) or add additional tasks for x86 agent</a:t>
            </a:r>
            <a:r>
              <a:rPr lang="en-GB" sz="1000" spc="0" dirty="0" smtClean="0">
                <a:solidFill>
                  <a:schemeClr val="tx1"/>
                </a:solidFill>
                <a:latin typeface="+mn-lt"/>
              </a:rPr>
              <a:t>.</a:t>
            </a:r>
            <a:endParaRPr lang="en-GB" sz="1000" spc="0" dirty="0">
              <a:solidFill>
                <a:schemeClr val="tx1"/>
              </a:solidFill>
              <a:latin typeface="+mn-lt"/>
            </a:endParaRPr>
          </a:p>
          <a:p>
            <a:pPr marL="228600" indent="-228600">
              <a:buFont typeface="+mj-lt"/>
              <a:buAutoNum type="arabicPeriod"/>
            </a:pPr>
            <a:r>
              <a:rPr lang="en-GB" sz="1000" spc="0" dirty="0">
                <a:solidFill>
                  <a:schemeClr val="tx1"/>
                </a:solidFill>
                <a:latin typeface="+mn-lt"/>
              </a:rPr>
              <a:t>Select Windows Server 2008 R2 operating </a:t>
            </a:r>
            <a:r>
              <a:rPr lang="en-GB" sz="1000" spc="0" dirty="0" smtClean="0">
                <a:solidFill>
                  <a:schemeClr val="tx1"/>
                </a:solidFill>
                <a:latin typeface="+mn-lt"/>
              </a:rPr>
              <a:t>system</a:t>
            </a:r>
            <a:endParaRPr lang="en-GB" sz="1000" spc="0" dirty="0">
              <a:solidFill>
                <a:schemeClr val="tx1"/>
              </a:solidFill>
              <a:latin typeface="+mn-lt"/>
            </a:endParaRPr>
          </a:p>
          <a:p>
            <a:pPr marL="228600" indent="-228600">
              <a:buFont typeface="+mj-lt"/>
              <a:buAutoNum type="arabicPeriod"/>
            </a:pPr>
            <a:r>
              <a:rPr lang="en-CA" sz="1000" spc="0" dirty="0">
                <a:solidFill>
                  <a:schemeClr val="tx1"/>
                </a:solidFill>
                <a:latin typeface="+mn-lt"/>
              </a:rPr>
              <a:t>Create the actual Lab Management </a:t>
            </a:r>
            <a:r>
              <a:rPr lang="en-CA" sz="1000" spc="0" dirty="0" smtClean="0">
                <a:solidFill>
                  <a:schemeClr val="tx1"/>
                </a:solidFill>
                <a:latin typeface="+mn-lt"/>
              </a:rPr>
              <a:t>template</a:t>
            </a:r>
            <a:endParaRPr lang="en-CA" sz="1000" spc="0" dirty="0">
              <a:solidFill>
                <a:schemeClr val="tx1"/>
              </a:solidFill>
              <a:latin typeface="+mn-lt"/>
            </a:endParaRPr>
          </a:p>
        </p:txBody>
      </p:sp>
      <p:sp>
        <p:nvSpPr>
          <p:cNvPr id="9" name="TextBox 8"/>
          <p:cNvSpPr txBox="1"/>
          <p:nvPr/>
        </p:nvSpPr>
        <p:spPr>
          <a:xfrm>
            <a:off x="4197749" y="5689030"/>
            <a:ext cx="7991075" cy="954107"/>
          </a:xfrm>
          <a:prstGeom prst="rect">
            <a:avLst/>
          </a:prstGeom>
          <a:noFill/>
        </p:spPr>
        <p:txBody>
          <a:bodyPr wrap="square" lIns="0" tIns="0" rIns="0" bIns="0" rtlCol="0">
            <a:spAutoFit/>
          </a:bodyPr>
          <a:lstStyle/>
          <a:p>
            <a:r>
              <a:rPr lang="en-GB" sz="1400" dirty="0" smtClean="0">
                <a:gradFill>
                  <a:gsLst>
                    <a:gs pos="0">
                      <a:schemeClr val="tx1">
                        <a:lumMod val="75000"/>
                        <a:lumOff val="25000"/>
                      </a:schemeClr>
                    </a:gs>
                    <a:gs pos="80000">
                      <a:schemeClr val="tx1">
                        <a:lumMod val="65000"/>
                        <a:lumOff val="35000"/>
                      </a:schemeClr>
                    </a:gs>
                  </a:gsLst>
                  <a:lin ang="16200000" scaled="0"/>
                </a:gradFill>
              </a:rPr>
              <a:t>References</a:t>
            </a:r>
          </a:p>
          <a:p>
            <a:pPr marL="0" lvl="1"/>
            <a:r>
              <a:rPr lang="en-CA" sz="800" dirty="0"/>
              <a:t>Visual Studio 2010 Lab Management </a:t>
            </a:r>
            <a:r>
              <a:rPr lang="en-CA" sz="800" dirty="0" smtClean="0"/>
              <a:t>Guide	</a:t>
            </a:r>
            <a:r>
              <a:rPr lang="en-CA" sz="800" dirty="0" smtClean="0">
                <a:hlinkClick r:id="rId2"/>
              </a:rPr>
              <a:t>http</a:t>
            </a:r>
            <a:r>
              <a:rPr lang="en-CA" sz="800" dirty="0">
                <a:hlinkClick r:id="rId2"/>
              </a:rPr>
              <a:t>://go.microsoft.com/fwlink/?LinkID=206935&amp;clcid=0x409</a:t>
            </a:r>
            <a:r>
              <a:rPr lang="en-CA" sz="800" dirty="0"/>
              <a:t> </a:t>
            </a:r>
          </a:p>
          <a:p>
            <a:pPr marL="0" lvl="1"/>
            <a:r>
              <a:rPr lang="en-CA" sz="800" dirty="0"/>
              <a:t>Visual Studio ALM Rangers VM Factory </a:t>
            </a:r>
            <a:r>
              <a:rPr lang="en-CA" sz="800" dirty="0" smtClean="0"/>
              <a:t>Guidance    	</a:t>
            </a:r>
            <a:r>
              <a:rPr lang="en-CA" sz="800" dirty="0" smtClean="0">
                <a:hlinkClick r:id="rId3"/>
              </a:rPr>
              <a:t>http</a:t>
            </a:r>
            <a:r>
              <a:rPr lang="en-CA" sz="800" dirty="0">
                <a:hlinkClick r:id="rId3"/>
              </a:rPr>
              <a:t>://rangersvsvmfactory.codeplex.com/</a:t>
            </a:r>
            <a:endParaRPr lang="en-CA" sz="800" dirty="0"/>
          </a:p>
          <a:p>
            <a:pPr marL="0" lvl="1"/>
            <a:r>
              <a:rPr lang="en-GB" sz="800" dirty="0"/>
              <a:t>Microsoft Deployment </a:t>
            </a:r>
            <a:r>
              <a:rPr lang="en-GB" sz="800" dirty="0" smtClean="0"/>
              <a:t>Toolkit		</a:t>
            </a:r>
            <a:r>
              <a:rPr lang="en-GB" sz="800" u="sng" dirty="0" smtClean="0">
                <a:hlinkClick r:id="rId4"/>
              </a:rPr>
              <a:t>http</a:t>
            </a:r>
            <a:r>
              <a:rPr lang="en-GB" sz="800" u="sng" dirty="0">
                <a:hlinkClick r:id="rId4"/>
              </a:rPr>
              <a:t>://www.microsoft.com/deployment</a:t>
            </a:r>
            <a:endParaRPr lang="en-CA" sz="800" dirty="0"/>
          </a:p>
          <a:p>
            <a:r>
              <a:rPr lang="en-CA" sz="800" dirty="0"/>
              <a:t>Capacity Planning Quick Reference Poster</a:t>
            </a:r>
            <a:br>
              <a:rPr lang="en-CA" sz="800" dirty="0"/>
            </a:br>
            <a:r>
              <a:rPr lang="en-CA" sz="800" dirty="0"/>
              <a:t>Team Project Collection Planning Quick Reference </a:t>
            </a:r>
            <a:r>
              <a:rPr lang="en-CA" sz="800" dirty="0" smtClean="0"/>
              <a:t>Poster    	</a:t>
            </a:r>
            <a:r>
              <a:rPr lang="en-CA" sz="800" dirty="0" smtClean="0">
                <a:hlinkClick r:id="rId5"/>
              </a:rPr>
              <a:t>http</a:t>
            </a:r>
            <a:r>
              <a:rPr lang="en-CA" sz="800" dirty="0">
                <a:hlinkClick r:id="rId5"/>
              </a:rPr>
              <a:t>://vs2010quickref.codeplex.com/</a:t>
            </a:r>
            <a:endParaRPr lang="en-CA" sz="800" dirty="0"/>
          </a:p>
          <a:p>
            <a:pPr marL="0" lvl="1"/>
            <a:r>
              <a:rPr lang="en-CA" sz="800" dirty="0"/>
              <a:t>Visual Studio </a:t>
            </a:r>
            <a:r>
              <a:rPr lang="en-CA" sz="800" dirty="0" smtClean="0"/>
              <a:t>Agents	</a:t>
            </a:r>
            <a:r>
              <a:rPr lang="en-US" sz="800" u="sng" dirty="0" smtClean="0">
                <a:hlinkClick r:id="rId6"/>
              </a:rPr>
              <a:t>http</a:t>
            </a:r>
            <a:r>
              <a:rPr lang="en-US" sz="800" u="sng" dirty="0">
                <a:hlinkClick r:id="rId6"/>
              </a:rPr>
              <a:t>://www.microsoft.com/downloads/en/details.aspx?FamilyID=a3216d2a-0530-4f6c-a7c9-0df37c54a902&amp;displaylang=en</a:t>
            </a:r>
            <a:endParaRPr lang="en-CA" sz="800" dirty="0"/>
          </a:p>
        </p:txBody>
      </p:sp>
      <p:grpSp>
        <p:nvGrpSpPr>
          <p:cNvPr id="24" name="Group 23"/>
          <p:cNvGrpSpPr/>
          <p:nvPr/>
        </p:nvGrpSpPr>
        <p:grpSpPr>
          <a:xfrm>
            <a:off x="4113652" y="972951"/>
            <a:ext cx="7799690" cy="4558809"/>
            <a:chOff x="17117" y="133738"/>
            <a:chExt cx="7684216" cy="6152034"/>
          </a:xfrm>
        </p:grpSpPr>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54080" y="363550"/>
              <a:ext cx="360586" cy="492114"/>
            </a:xfrm>
            <a:prstGeom prst="rect">
              <a:avLst/>
            </a:prstGeom>
          </p:spPr>
        </p:pic>
        <p:pic>
          <p:nvPicPr>
            <p:cNvPr id="26" name="Picture 2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57281" y="341940"/>
              <a:ext cx="360586" cy="492115"/>
            </a:xfrm>
            <a:prstGeom prst="rect">
              <a:avLst/>
            </a:prstGeom>
          </p:spPr>
        </p:pic>
        <p:sp>
          <p:nvSpPr>
            <p:cNvPr id="27" name="TextBox 26"/>
            <p:cNvSpPr txBox="1"/>
            <p:nvPr/>
          </p:nvSpPr>
          <p:spPr>
            <a:xfrm>
              <a:off x="1013424" y="855664"/>
              <a:ext cx="841897" cy="215444"/>
            </a:xfrm>
            <a:prstGeom prst="rect">
              <a:avLst/>
            </a:prstGeom>
            <a:noFill/>
          </p:spPr>
          <p:txBody>
            <a:bodyPr wrap="none" rtlCol="0">
              <a:spAutoFit/>
            </a:bodyPr>
            <a:lstStyle/>
            <a:p>
              <a:r>
                <a:rPr lang="en-CA" sz="800" i="1" dirty="0" smtClean="0"/>
                <a:t>Primary Factory</a:t>
              </a:r>
              <a:endParaRPr lang="en-US" sz="800" i="1" dirty="0"/>
            </a:p>
          </p:txBody>
        </p:sp>
        <p:cxnSp>
          <p:nvCxnSpPr>
            <p:cNvPr id="28" name="Straight Arrow Connector 27"/>
            <p:cNvCxnSpPr>
              <a:stCxn id="25" idx="3"/>
              <a:endCxn id="26" idx="1"/>
            </p:cNvCxnSpPr>
            <p:nvPr/>
          </p:nvCxnSpPr>
          <p:spPr>
            <a:xfrm flipV="1">
              <a:off x="1614667" y="587998"/>
              <a:ext cx="2842614" cy="21609"/>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9" name="TextBox 28"/>
            <p:cNvSpPr txBox="1"/>
            <p:nvPr/>
          </p:nvSpPr>
          <p:spPr>
            <a:xfrm>
              <a:off x="4888496" y="1072925"/>
              <a:ext cx="952505" cy="215444"/>
            </a:xfrm>
            <a:prstGeom prst="rect">
              <a:avLst/>
            </a:prstGeom>
            <a:noFill/>
          </p:spPr>
          <p:txBody>
            <a:bodyPr wrap="none" rtlCol="0">
              <a:spAutoFit/>
            </a:bodyPr>
            <a:lstStyle/>
            <a:p>
              <a:r>
                <a:rPr lang="en-CA" sz="800" i="1" dirty="0" smtClean="0"/>
                <a:t>Secondary Factory</a:t>
              </a:r>
              <a:endParaRPr lang="en-US" sz="800" i="1" dirty="0"/>
            </a:p>
          </p:txBody>
        </p:sp>
        <p:sp>
          <p:nvSpPr>
            <p:cNvPr id="31" name="Oval 30"/>
            <p:cNvSpPr/>
            <p:nvPr/>
          </p:nvSpPr>
          <p:spPr>
            <a:xfrm>
              <a:off x="7548933" y="133738"/>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a:t>
              </a:r>
              <a:endParaRPr lang="en-US" sz="600" dirty="0"/>
            </a:p>
          </p:txBody>
        </p:sp>
        <p:pic>
          <p:nvPicPr>
            <p:cNvPr id="32" name="Picture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19514" y="990333"/>
              <a:ext cx="360586" cy="492115"/>
            </a:xfrm>
            <a:prstGeom prst="rect">
              <a:avLst/>
            </a:prstGeom>
          </p:spPr>
        </p:pic>
        <p:cxnSp>
          <p:nvCxnSpPr>
            <p:cNvPr id="33" name="Straight Arrow Connector 32"/>
            <p:cNvCxnSpPr>
              <a:stCxn id="25" idx="3"/>
              <a:endCxn id="32" idx="1"/>
            </p:cNvCxnSpPr>
            <p:nvPr/>
          </p:nvCxnSpPr>
          <p:spPr>
            <a:xfrm>
              <a:off x="1614667" y="609607"/>
              <a:ext cx="2804847" cy="62678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34" name="Rounded Rectangle 33"/>
            <p:cNvSpPr/>
            <p:nvPr/>
          </p:nvSpPr>
          <p:spPr>
            <a:xfrm>
              <a:off x="672392" y="183663"/>
              <a:ext cx="5518120" cy="1416537"/>
            </a:xfrm>
            <a:prstGeom prst="round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p:cNvSpPr txBox="1"/>
            <p:nvPr/>
          </p:nvSpPr>
          <p:spPr>
            <a:xfrm>
              <a:off x="900368" y="1304551"/>
              <a:ext cx="2650084" cy="246221"/>
            </a:xfrm>
            <a:prstGeom prst="rect">
              <a:avLst/>
            </a:prstGeom>
            <a:noFill/>
          </p:spPr>
          <p:txBody>
            <a:bodyPr wrap="none" rtlCol="0">
              <a:spAutoFit/>
            </a:bodyPr>
            <a:lstStyle/>
            <a:p>
              <a:r>
                <a:rPr lang="en-CA" sz="1000" b="1" dirty="0" smtClean="0">
                  <a:solidFill>
                    <a:srgbClr val="C00000"/>
                  </a:solidFill>
                </a:rPr>
                <a:t>Virtual Machine  Factory Domain / Workgroup</a:t>
              </a:r>
              <a:endParaRPr lang="en-US" sz="1000" b="1" dirty="0">
                <a:solidFill>
                  <a:srgbClr val="C00000"/>
                </a:solidFill>
              </a:endParaRPr>
            </a:p>
          </p:txBody>
        </p:sp>
        <p:sp>
          <p:nvSpPr>
            <p:cNvPr id="37" name="Oval 36"/>
            <p:cNvSpPr/>
            <p:nvPr/>
          </p:nvSpPr>
          <p:spPr>
            <a:xfrm>
              <a:off x="3848533" y="1350478"/>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1</a:t>
              </a:r>
              <a:endParaRPr lang="en-US" sz="600" dirty="0"/>
            </a:p>
          </p:txBody>
        </p:sp>
        <p:sp>
          <p:nvSpPr>
            <p:cNvPr id="38" name="TextBox 37"/>
            <p:cNvSpPr txBox="1"/>
            <p:nvPr/>
          </p:nvSpPr>
          <p:spPr>
            <a:xfrm>
              <a:off x="2336436" y="341877"/>
              <a:ext cx="1079142" cy="215444"/>
            </a:xfrm>
            <a:prstGeom prst="rect">
              <a:avLst/>
            </a:prstGeom>
            <a:noFill/>
          </p:spPr>
          <p:txBody>
            <a:bodyPr wrap="none" rtlCol="0">
              <a:spAutoFit/>
            </a:bodyPr>
            <a:lstStyle/>
            <a:p>
              <a:r>
                <a:rPr lang="en-CA" sz="800" i="1" dirty="0" smtClean="0"/>
                <a:t>Robocopy (push, pull)</a:t>
              </a:r>
              <a:endParaRPr lang="en-US" sz="800" i="1" dirty="0"/>
            </a:p>
          </p:txBody>
        </p:sp>
        <p:sp>
          <p:nvSpPr>
            <p:cNvPr id="39" name="TextBox 38"/>
            <p:cNvSpPr txBox="1"/>
            <p:nvPr/>
          </p:nvSpPr>
          <p:spPr>
            <a:xfrm rot="509417">
              <a:off x="2940606" y="699576"/>
              <a:ext cx="1119212" cy="290738"/>
            </a:xfrm>
            <a:prstGeom prst="rect">
              <a:avLst/>
            </a:prstGeom>
            <a:noFill/>
          </p:spPr>
          <p:txBody>
            <a:bodyPr wrap="square" rtlCol="0">
              <a:spAutoFit/>
            </a:bodyPr>
            <a:lstStyle/>
            <a:p>
              <a:r>
                <a:rPr lang="en-CA" sz="800" i="1" dirty="0" smtClean="0"/>
                <a:t>Robocopy (push, pull)</a:t>
              </a:r>
              <a:endParaRPr lang="en-US" sz="800" i="1" dirty="0"/>
            </a:p>
          </p:txBody>
        </p:sp>
        <p:sp>
          <p:nvSpPr>
            <p:cNvPr id="40" name="TextBox 39"/>
            <p:cNvSpPr txBox="1"/>
            <p:nvPr/>
          </p:nvSpPr>
          <p:spPr>
            <a:xfrm>
              <a:off x="4888371" y="490459"/>
              <a:ext cx="952505" cy="215444"/>
            </a:xfrm>
            <a:prstGeom prst="rect">
              <a:avLst/>
            </a:prstGeom>
            <a:noFill/>
          </p:spPr>
          <p:txBody>
            <a:bodyPr wrap="none" rtlCol="0">
              <a:spAutoFit/>
            </a:bodyPr>
            <a:lstStyle/>
            <a:p>
              <a:r>
                <a:rPr lang="en-CA" sz="800" i="1" dirty="0" smtClean="0"/>
                <a:t>Secondary Factory</a:t>
              </a:r>
              <a:endParaRPr lang="en-US" sz="800" i="1" dirty="0"/>
            </a:p>
          </p:txBody>
        </p:sp>
        <p:sp>
          <p:nvSpPr>
            <p:cNvPr id="41" name="Right Brace 40"/>
            <p:cNvSpPr/>
            <p:nvPr/>
          </p:nvSpPr>
          <p:spPr>
            <a:xfrm rot="16200000" flipV="1">
              <a:off x="3290306" y="-1477157"/>
              <a:ext cx="122127" cy="6408242"/>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42" name="Rectangle 41"/>
            <p:cNvSpPr/>
            <p:nvPr/>
          </p:nvSpPr>
          <p:spPr>
            <a:xfrm>
              <a:off x="418465" y="2446511"/>
              <a:ext cx="5772047" cy="87796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4392865" y="5362753"/>
              <a:ext cx="1856218" cy="88855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418466" y="3969591"/>
              <a:ext cx="1647061" cy="80420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p:cNvSpPr txBox="1"/>
            <p:nvPr/>
          </p:nvSpPr>
          <p:spPr>
            <a:xfrm>
              <a:off x="396877" y="2039971"/>
              <a:ext cx="1200265" cy="307777"/>
            </a:xfrm>
            <a:prstGeom prst="rect">
              <a:avLst/>
            </a:prstGeom>
            <a:noFill/>
          </p:spPr>
          <p:txBody>
            <a:bodyPr wrap="none" rtlCol="0">
              <a:spAutoFit/>
            </a:bodyPr>
            <a:lstStyle/>
            <a:p>
              <a:pPr algn="ctr"/>
              <a:r>
                <a:rPr lang="en-CA" sz="1400" b="1" dirty="0" smtClean="0">
                  <a:solidFill>
                    <a:schemeClr val="accent3">
                      <a:lumMod val="50000"/>
                    </a:schemeClr>
                  </a:solidFill>
                </a:rPr>
                <a:t>Factory Setup</a:t>
              </a:r>
              <a:endParaRPr lang="en-US" sz="1400" b="1" dirty="0">
                <a:solidFill>
                  <a:schemeClr val="accent3">
                    <a:lumMod val="50000"/>
                  </a:schemeClr>
                </a:solidFill>
              </a:endParaRPr>
            </a:p>
          </p:txBody>
        </p:sp>
        <p:sp>
          <p:nvSpPr>
            <p:cNvPr id="57" name="TextBox 56"/>
            <p:cNvSpPr txBox="1"/>
            <p:nvPr/>
          </p:nvSpPr>
          <p:spPr>
            <a:xfrm>
              <a:off x="381000" y="3553443"/>
              <a:ext cx="1182761" cy="307777"/>
            </a:xfrm>
            <a:prstGeom prst="rect">
              <a:avLst/>
            </a:prstGeom>
            <a:noFill/>
          </p:spPr>
          <p:txBody>
            <a:bodyPr wrap="none" rtlCol="0">
              <a:spAutoFit/>
            </a:bodyPr>
            <a:lstStyle/>
            <a:p>
              <a:pPr algn="ctr"/>
              <a:r>
                <a:rPr lang="en-CA" sz="1400" b="1" dirty="0" smtClean="0">
                  <a:solidFill>
                    <a:schemeClr val="accent6">
                      <a:lumMod val="75000"/>
                    </a:schemeClr>
                  </a:solidFill>
                </a:rPr>
                <a:t>Add Products</a:t>
              </a:r>
              <a:endParaRPr lang="en-US" sz="1400" b="1" dirty="0">
                <a:solidFill>
                  <a:schemeClr val="accent6">
                    <a:lumMod val="75000"/>
                  </a:schemeClr>
                </a:solidFill>
              </a:endParaRPr>
            </a:p>
          </p:txBody>
        </p:sp>
        <p:sp>
          <p:nvSpPr>
            <p:cNvPr id="58" name="TextBox 57"/>
            <p:cNvSpPr txBox="1"/>
            <p:nvPr/>
          </p:nvSpPr>
          <p:spPr>
            <a:xfrm>
              <a:off x="4312836" y="4944091"/>
              <a:ext cx="705771" cy="307777"/>
            </a:xfrm>
            <a:prstGeom prst="rect">
              <a:avLst/>
            </a:prstGeom>
            <a:noFill/>
          </p:spPr>
          <p:txBody>
            <a:bodyPr wrap="none" rtlCol="0">
              <a:spAutoFit/>
            </a:bodyPr>
            <a:lstStyle/>
            <a:p>
              <a:pPr algn="ctr"/>
              <a:r>
                <a:rPr lang="en-CA" sz="1400" b="1" dirty="0" smtClean="0">
                  <a:solidFill>
                    <a:schemeClr val="accent1">
                      <a:lumMod val="75000"/>
                    </a:schemeClr>
                  </a:solidFill>
                </a:rPr>
                <a:t>Testing</a:t>
              </a:r>
              <a:endParaRPr lang="en-US" sz="1400" b="1" dirty="0">
                <a:solidFill>
                  <a:schemeClr val="accent1">
                    <a:lumMod val="75000"/>
                  </a:schemeClr>
                </a:solidFill>
              </a:endParaRPr>
            </a:p>
          </p:txBody>
        </p:sp>
        <p:cxnSp>
          <p:nvCxnSpPr>
            <p:cNvPr id="59" name="Straight Arrow Connector 58"/>
            <p:cNvCxnSpPr>
              <a:stCxn id="91" idx="3"/>
              <a:endCxn id="94" idx="2"/>
            </p:cNvCxnSpPr>
            <p:nvPr/>
          </p:nvCxnSpPr>
          <p:spPr>
            <a:xfrm>
              <a:off x="2321896" y="2554233"/>
              <a:ext cx="36904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60" name="TextBox 59"/>
            <p:cNvSpPr txBox="1"/>
            <p:nvPr/>
          </p:nvSpPr>
          <p:spPr>
            <a:xfrm>
              <a:off x="4391560" y="5723529"/>
              <a:ext cx="1561646" cy="215444"/>
            </a:xfrm>
            <a:prstGeom prst="rect">
              <a:avLst/>
            </a:prstGeom>
            <a:noFill/>
          </p:spPr>
          <p:txBody>
            <a:bodyPr wrap="none" rtlCol="0">
              <a:spAutoFit/>
            </a:bodyPr>
            <a:lstStyle/>
            <a:p>
              <a:r>
                <a:rPr lang="en-CA" sz="800" dirty="0" smtClean="0">
                  <a:sym typeface="Wingdings"/>
                </a:rPr>
                <a:t> - </a:t>
              </a:r>
              <a:r>
                <a:rPr lang="en-CA" sz="800" dirty="0" smtClean="0"/>
                <a:t>( Monitor automated install )</a:t>
              </a:r>
              <a:endParaRPr lang="en-US" sz="800" dirty="0"/>
            </a:p>
          </p:txBody>
        </p:sp>
        <p:sp>
          <p:nvSpPr>
            <p:cNvPr id="61" name="TextBox 60"/>
            <p:cNvSpPr txBox="1"/>
            <p:nvPr/>
          </p:nvSpPr>
          <p:spPr>
            <a:xfrm>
              <a:off x="4392865" y="5984011"/>
              <a:ext cx="1313180" cy="215444"/>
            </a:xfrm>
            <a:prstGeom prst="rect">
              <a:avLst/>
            </a:prstGeom>
            <a:noFill/>
          </p:spPr>
          <p:txBody>
            <a:bodyPr wrap="none" rtlCol="0">
              <a:spAutoFit/>
            </a:bodyPr>
            <a:lstStyle/>
            <a:p>
              <a:r>
                <a:rPr lang="en-CA" sz="800" dirty="0" smtClean="0">
                  <a:sym typeface="Wingdings"/>
                </a:rPr>
                <a:t> - </a:t>
              </a:r>
              <a:r>
                <a:rPr lang="en-CA" sz="800" dirty="0" smtClean="0"/>
                <a:t>( Verify new machine)</a:t>
              </a:r>
              <a:endParaRPr lang="en-US" sz="800" dirty="0"/>
            </a:p>
          </p:txBody>
        </p:sp>
        <p:sp>
          <p:nvSpPr>
            <p:cNvPr id="63" name="Rectangle 62"/>
            <p:cNvSpPr/>
            <p:nvPr/>
          </p:nvSpPr>
          <p:spPr>
            <a:xfrm>
              <a:off x="418465" y="5362753"/>
              <a:ext cx="3430066" cy="92301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Box 63"/>
            <p:cNvSpPr txBox="1"/>
            <p:nvPr/>
          </p:nvSpPr>
          <p:spPr>
            <a:xfrm>
              <a:off x="4391560" y="5447469"/>
              <a:ext cx="1573625" cy="290738"/>
            </a:xfrm>
            <a:prstGeom prst="rect">
              <a:avLst/>
            </a:prstGeom>
            <a:noFill/>
          </p:spPr>
          <p:txBody>
            <a:bodyPr wrap="square" rtlCol="0">
              <a:spAutoFit/>
            </a:bodyPr>
            <a:lstStyle/>
            <a:p>
              <a:r>
                <a:rPr lang="en-CA" sz="800" dirty="0" smtClean="0">
                  <a:sym typeface="Wingdings"/>
                </a:rPr>
                <a:t> - </a:t>
              </a:r>
              <a:r>
                <a:rPr lang="en-CA" sz="800" dirty="0" smtClean="0"/>
                <a:t>( Boot from ISO )</a:t>
              </a:r>
              <a:endParaRPr lang="en-US" sz="800" dirty="0"/>
            </a:p>
          </p:txBody>
        </p:sp>
        <p:sp>
          <p:nvSpPr>
            <p:cNvPr id="66" name="TextBox 65"/>
            <p:cNvSpPr txBox="1"/>
            <p:nvPr/>
          </p:nvSpPr>
          <p:spPr>
            <a:xfrm>
              <a:off x="533992" y="4930608"/>
              <a:ext cx="1336455" cy="307777"/>
            </a:xfrm>
            <a:prstGeom prst="rect">
              <a:avLst/>
            </a:prstGeom>
            <a:noFill/>
          </p:spPr>
          <p:txBody>
            <a:bodyPr wrap="none" rtlCol="0">
              <a:spAutoFit/>
            </a:bodyPr>
            <a:lstStyle/>
            <a:p>
              <a:pPr algn="ctr"/>
              <a:r>
                <a:rPr lang="en-CA" sz="1400" b="1" dirty="0" smtClean="0">
                  <a:solidFill>
                    <a:schemeClr val="accent4">
                      <a:lumMod val="75000"/>
                    </a:schemeClr>
                  </a:solidFill>
                </a:rPr>
                <a:t>Task Sequences</a:t>
              </a:r>
              <a:endParaRPr lang="en-US" sz="1400" b="1" dirty="0">
                <a:solidFill>
                  <a:schemeClr val="accent4">
                    <a:lumMod val="75000"/>
                  </a:schemeClr>
                </a:solidFill>
              </a:endParaRPr>
            </a:p>
          </p:txBody>
        </p:sp>
        <p:sp>
          <p:nvSpPr>
            <p:cNvPr id="67" name="Rectangle 66"/>
            <p:cNvSpPr/>
            <p:nvPr/>
          </p:nvSpPr>
          <p:spPr>
            <a:xfrm>
              <a:off x="2346586" y="3969591"/>
              <a:ext cx="3843925" cy="8042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p:cNvSpPr txBox="1"/>
            <p:nvPr/>
          </p:nvSpPr>
          <p:spPr>
            <a:xfrm>
              <a:off x="2796071" y="3539794"/>
              <a:ext cx="1300101" cy="307777"/>
            </a:xfrm>
            <a:prstGeom prst="rect">
              <a:avLst/>
            </a:prstGeom>
            <a:noFill/>
          </p:spPr>
          <p:txBody>
            <a:bodyPr wrap="none" rtlCol="0">
              <a:spAutoFit/>
            </a:bodyPr>
            <a:lstStyle/>
            <a:p>
              <a:pPr algn="ctr"/>
              <a:r>
                <a:rPr lang="en-CA" sz="1400" b="1" dirty="0" smtClean="0">
                  <a:solidFill>
                    <a:schemeClr val="tx1">
                      <a:lumMod val="75000"/>
                      <a:lumOff val="25000"/>
                    </a:schemeClr>
                  </a:solidFill>
                </a:rPr>
                <a:t>Add Test Agent</a:t>
              </a:r>
              <a:endParaRPr lang="en-US" sz="1400" b="1" dirty="0">
                <a:solidFill>
                  <a:schemeClr val="tx1">
                    <a:lumMod val="75000"/>
                    <a:lumOff val="25000"/>
                  </a:schemeClr>
                </a:solidFill>
              </a:endParaRPr>
            </a:p>
          </p:txBody>
        </p:sp>
        <p:sp>
          <p:nvSpPr>
            <p:cNvPr id="69" name="TextBox 68"/>
            <p:cNvSpPr txBox="1"/>
            <p:nvPr/>
          </p:nvSpPr>
          <p:spPr>
            <a:xfrm>
              <a:off x="736260" y="3969592"/>
              <a:ext cx="1239442" cy="215444"/>
            </a:xfrm>
            <a:prstGeom prst="rect">
              <a:avLst/>
            </a:prstGeom>
            <a:noFill/>
          </p:spPr>
          <p:txBody>
            <a:bodyPr wrap="none" rtlCol="0">
              <a:spAutoFit/>
            </a:bodyPr>
            <a:lstStyle/>
            <a:p>
              <a:r>
                <a:rPr lang="en-CA" sz="800" dirty="0" smtClean="0">
                  <a:sym typeface="Wingdings"/>
                </a:rPr>
                <a:t> - </a:t>
              </a:r>
              <a:r>
                <a:rPr lang="en-CA" sz="800" dirty="0" smtClean="0"/>
                <a:t>( Operating Systems )</a:t>
              </a:r>
              <a:endParaRPr lang="en-US" sz="800" dirty="0"/>
            </a:p>
          </p:txBody>
        </p:sp>
        <p:sp>
          <p:nvSpPr>
            <p:cNvPr id="70" name="TextBox 69"/>
            <p:cNvSpPr txBox="1"/>
            <p:nvPr/>
          </p:nvSpPr>
          <p:spPr>
            <a:xfrm>
              <a:off x="808337" y="4382942"/>
              <a:ext cx="942887" cy="215444"/>
            </a:xfrm>
            <a:prstGeom prst="rect">
              <a:avLst/>
            </a:prstGeom>
            <a:noFill/>
          </p:spPr>
          <p:txBody>
            <a:bodyPr wrap="none" rtlCol="0">
              <a:spAutoFit/>
            </a:bodyPr>
            <a:lstStyle/>
            <a:p>
              <a:r>
                <a:rPr lang="en-CA" sz="800" dirty="0" smtClean="0">
                  <a:sym typeface="Wingdings"/>
                </a:rPr>
                <a:t> - </a:t>
              </a:r>
              <a:r>
                <a:rPr lang="en-CA" sz="800" dirty="0" smtClean="0"/>
                <a:t>( Test Agents)</a:t>
              </a:r>
              <a:endParaRPr lang="en-US" sz="800" dirty="0"/>
            </a:p>
          </p:txBody>
        </p:sp>
        <p:sp>
          <p:nvSpPr>
            <p:cNvPr id="71" name="Oval 70"/>
            <p:cNvSpPr/>
            <p:nvPr/>
          </p:nvSpPr>
          <p:spPr>
            <a:xfrm>
              <a:off x="582347" y="4198192"/>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5</a:t>
              </a:r>
              <a:endParaRPr lang="en-US" sz="600" dirty="0"/>
            </a:p>
          </p:txBody>
        </p:sp>
        <p:cxnSp>
          <p:nvCxnSpPr>
            <p:cNvPr id="72" name="Straight Arrow Connector 71"/>
            <p:cNvCxnSpPr/>
            <p:nvPr/>
          </p:nvCxnSpPr>
          <p:spPr>
            <a:xfrm>
              <a:off x="1295366" y="4194570"/>
              <a:ext cx="0" cy="2354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73" name="TextBox 72"/>
            <p:cNvSpPr txBox="1"/>
            <p:nvPr/>
          </p:nvSpPr>
          <p:spPr>
            <a:xfrm>
              <a:off x="2363839" y="4418736"/>
              <a:ext cx="1595309" cy="215444"/>
            </a:xfrm>
            <a:prstGeom prst="rect">
              <a:avLst/>
            </a:prstGeom>
            <a:noFill/>
          </p:spPr>
          <p:txBody>
            <a:bodyPr wrap="none" rtlCol="0">
              <a:spAutoFit/>
            </a:bodyPr>
            <a:lstStyle/>
            <a:p>
              <a:r>
                <a:rPr lang="en-CA" sz="800" dirty="0" smtClean="0">
                  <a:sym typeface="Wingdings"/>
                </a:rPr>
                <a:t> - </a:t>
              </a:r>
              <a:r>
                <a:rPr lang="en-CA" sz="800" dirty="0"/>
                <a:t>(Configure  Install </a:t>
              </a:r>
              <a:r>
                <a:rPr lang="en-CA" sz="800" dirty="0" smtClean="0"/>
                <a:t>Command )</a:t>
              </a:r>
              <a:endParaRPr lang="en-US" sz="800" dirty="0"/>
            </a:p>
          </p:txBody>
        </p:sp>
        <p:sp>
          <p:nvSpPr>
            <p:cNvPr id="74" name="TextBox 73"/>
            <p:cNvSpPr txBox="1"/>
            <p:nvPr/>
          </p:nvSpPr>
          <p:spPr>
            <a:xfrm>
              <a:off x="4566550" y="4418734"/>
              <a:ext cx="1337226" cy="215444"/>
            </a:xfrm>
            <a:prstGeom prst="rect">
              <a:avLst/>
            </a:prstGeom>
            <a:noFill/>
          </p:spPr>
          <p:txBody>
            <a:bodyPr wrap="none" rtlCol="0">
              <a:spAutoFit/>
            </a:bodyPr>
            <a:lstStyle/>
            <a:p>
              <a:r>
                <a:rPr lang="en-CA" sz="800" dirty="0" smtClean="0">
                  <a:sym typeface="Wingdings"/>
                </a:rPr>
                <a:t> - </a:t>
              </a:r>
              <a:r>
                <a:rPr lang="en-CA" sz="800" dirty="0" smtClean="0"/>
                <a:t>( Name LM Application)</a:t>
              </a:r>
              <a:endParaRPr lang="en-US" sz="800" dirty="0"/>
            </a:p>
          </p:txBody>
        </p:sp>
        <p:sp>
          <p:nvSpPr>
            <p:cNvPr id="75" name="TextBox 74"/>
            <p:cNvSpPr txBox="1"/>
            <p:nvPr/>
          </p:nvSpPr>
          <p:spPr>
            <a:xfrm>
              <a:off x="4229781" y="3938887"/>
              <a:ext cx="1622560" cy="215444"/>
            </a:xfrm>
            <a:prstGeom prst="rect">
              <a:avLst/>
            </a:prstGeom>
            <a:noFill/>
          </p:spPr>
          <p:txBody>
            <a:bodyPr wrap="none" rtlCol="0">
              <a:spAutoFit/>
            </a:bodyPr>
            <a:lstStyle/>
            <a:p>
              <a:r>
                <a:rPr lang="en-CA" sz="800" dirty="0" smtClean="0">
                  <a:sym typeface="Wingdings"/>
                </a:rPr>
                <a:t> - </a:t>
              </a:r>
              <a:r>
                <a:rPr lang="en-CA" sz="800" dirty="0" smtClean="0"/>
                <a:t>( Create New LM Application  )</a:t>
              </a:r>
              <a:endParaRPr lang="en-US" sz="800" dirty="0"/>
            </a:p>
          </p:txBody>
        </p:sp>
        <p:sp>
          <p:nvSpPr>
            <p:cNvPr id="76" name="TextBox 75"/>
            <p:cNvSpPr txBox="1"/>
            <p:nvPr/>
          </p:nvSpPr>
          <p:spPr>
            <a:xfrm>
              <a:off x="2564994" y="3937136"/>
              <a:ext cx="915635" cy="215444"/>
            </a:xfrm>
            <a:prstGeom prst="rect">
              <a:avLst/>
            </a:prstGeom>
            <a:noFill/>
          </p:spPr>
          <p:txBody>
            <a:bodyPr wrap="none" rtlCol="0">
              <a:spAutoFit/>
            </a:bodyPr>
            <a:lstStyle/>
            <a:p>
              <a:r>
                <a:rPr lang="en-CA" sz="800" dirty="0" smtClean="0">
                  <a:sym typeface="Wingdings"/>
                </a:rPr>
                <a:t> - </a:t>
              </a:r>
              <a:r>
                <a:rPr lang="en-CA" sz="800" dirty="0" smtClean="0"/>
                <a:t>( Copy Agent)</a:t>
              </a:r>
              <a:endParaRPr lang="en-US" sz="800" dirty="0"/>
            </a:p>
          </p:txBody>
        </p:sp>
        <p:cxnSp>
          <p:nvCxnSpPr>
            <p:cNvPr id="77" name="Straight Arrow Connector 76"/>
            <p:cNvCxnSpPr>
              <a:endCxn id="74" idx="0"/>
            </p:cNvCxnSpPr>
            <p:nvPr/>
          </p:nvCxnSpPr>
          <p:spPr>
            <a:xfrm>
              <a:off x="5235162" y="4231421"/>
              <a:ext cx="0" cy="187314"/>
            </a:xfrm>
            <a:prstGeom prst="straightConnector1">
              <a:avLst/>
            </a:prstGeom>
            <a:ln>
              <a:solidFill>
                <a:schemeClr val="tx1">
                  <a:lumMod val="85000"/>
                  <a:lumOff val="15000"/>
                </a:schemeClr>
              </a:solidFill>
              <a:tailEnd type="arrow"/>
            </a:ln>
          </p:spPr>
          <p:style>
            <a:lnRef idx="2">
              <a:schemeClr val="accent1"/>
            </a:lnRef>
            <a:fillRef idx="0">
              <a:schemeClr val="accent1"/>
            </a:fillRef>
            <a:effectRef idx="1">
              <a:schemeClr val="accent1"/>
            </a:effectRef>
            <a:fontRef idx="minor">
              <a:schemeClr val="tx1"/>
            </a:fontRef>
          </p:style>
        </p:cxnSp>
        <p:sp>
          <p:nvSpPr>
            <p:cNvPr id="78" name="Oval 77"/>
            <p:cNvSpPr/>
            <p:nvPr/>
          </p:nvSpPr>
          <p:spPr>
            <a:xfrm>
              <a:off x="2445091" y="3987814"/>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6</a:t>
              </a:r>
              <a:endParaRPr lang="en-US" sz="600" dirty="0"/>
            </a:p>
          </p:txBody>
        </p:sp>
        <p:cxnSp>
          <p:nvCxnSpPr>
            <p:cNvPr id="79" name="Elbow Connector 78"/>
            <p:cNvCxnSpPr>
              <a:stCxn id="73" idx="2"/>
              <a:endCxn id="75" idx="3"/>
            </p:cNvCxnSpPr>
            <p:nvPr/>
          </p:nvCxnSpPr>
          <p:spPr>
            <a:xfrm rot="5400000" flipH="1" flipV="1">
              <a:off x="4213132" y="2994969"/>
              <a:ext cx="587570" cy="2690848"/>
            </a:xfrm>
            <a:prstGeom prst="bentConnector4">
              <a:avLst>
                <a:gd name="adj1" fmla="val -28439"/>
                <a:gd name="adj2" fmla="val 108370"/>
              </a:avLst>
            </a:prstGeom>
            <a:ln>
              <a:tailEnd type="arrow"/>
            </a:ln>
          </p:spPr>
          <p:style>
            <a:lnRef idx="1">
              <a:schemeClr val="accent2"/>
            </a:lnRef>
            <a:fillRef idx="0">
              <a:schemeClr val="accent2"/>
            </a:fillRef>
            <a:effectRef idx="0">
              <a:schemeClr val="accent2"/>
            </a:effectRef>
            <a:fontRef idx="minor">
              <a:schemeClr val="tx1"/>
            </a:fontRef>
          </p:style>
        </p:cxnSp>
        <p:sp>
          <p:nvSpPr>
            <p:cNvPr id="80" name="Oval 79"/>
            <p:cNvSpPr/>
            <p:nvPr/>
          </p:nvSpPr>
          <p:spPr>
            <a:xfrm>
              <a:off x="5992873" y="4490663"/>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7</a:t>
              </a:r>
              <a:endParaRPr lang="en-US" sz="600" dirty="0"/>
            </a:p>
          </p:txBody>
        </p:sp>
        <p:sp>
          <p:nvSpPr>
            <p:cNvPr id="81" name="Oval 80"/>
            <p:cNvSpPr/>
            <p:nvPr/>
          </p:nvSpPr>
          <p:spPr>
            <a:xfrm>
              <a:off x="5983721" y="4141899"/>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8</a:t>
              </a:r>
              <a:endParaRPr lang="en-US" sz="600" dirty="0"/>
            </a:p>
          </p:txBody>
        </p:sp>
        <p:sp>
          <p:nvSpPr>
            <p:cNvPr id="82" name="TextBox 81"/>
            <p:cNvSpPr txBox="1"/>
            <p:nvPr/>
          </p:nvSpPr>
          <p:spPr>
            <a:xfrm>
              <a:off x="770125" y="5326904"/>
              <a:ext cx="1751165" cy="290738"/>
            </a:xfrm>
            <a:prstGeom prst="rect">
              <a:avLst/>
            </a:prstGeom>
            <a:noFill/>
          </p:spPr>
          <p:txBody>
            <a:bodyPr wrap="square" rtlCol="0">
              <a:spAutoFit/>
            </a:bodyPr>
            <a:lstStyle/>
            <a:p>
              <a:r>
                <a:rPr lang="en-CA" sz="800" dirty="0" smtClean="0">
                  <a:sym typeface="Wingdings"/>
                </a:rPr>
                <a:t> - </a:t>
              </a:r>
              <a:r>
                <a:rPr lang="en-CA" sz="800" dirty="0" smtClean="0"/>
                <a:t>( Create New Task Sequence  )</a:t>
              </a:r>
              <a:endParaRPr lang="en-US" sz="800" dirty="0"/>
            </a:p>
          </p:txBody>
        </p:sp>
        <p:sp>
          <p:nvSpPr>
            <p:cNvPr id="83" name="TextBox 82"/>
            <p:cNvSpPr txBox="1"/>
            <p:nvPr/>
          </p:nvSpPr>
          <p:spPr>
            <a:xfrm>
              <a:off x="2065525" y="5678286"/>
              <a:ext cx="1523174" cy="260687"/>
            </a:xfrm>
            <a:prstGeom prst="rect">
              <a:avLst/>
            </a:prstGeom>
            <a:noFill/>
          </p:spPr>
          <p:txBody>
            <a:bodyPr wrap="none" rtlCol="0">
              <a:spAutoFit/>
            </a:bodyPr>
            <a:lstStyle/>
            <a:p>
              <a:r>
                <a:rPr lang="en-CA" sz="800" dirty="0" smtClean="0">
                  <a:sym typeface="Wingdings"/>
                </a:rPr>
                <a:t> - </a:t>
              </a:r>
              <a:r>
                <a:rPr lang="en-CA" sz="800" dirty="0" smtClean="0"/>
                <a:t>( Configure Task Sequences)</a:t>
              </a:r>
              <a:endParaRPr lang="en-US" sz="800" dirty="0"/>
            </a:p>
          </p:txBody>
        </p:sp>
        <p:sp>
          <p:nvSpPr>
            <p:cNvPr id="84" name="TextBox 83"/>
            <p:cNvSpPr txBox="1"/>
            <p:nvPr/>
          </p:nvSpPr>
          <p:spPr>
            <a:xfrm>
              <a:off x="2045268" y="6009689"/>
              <a:ext cx="1656223" cy="215444"/>
            </a:xfrm>
            <a:prstGeom prst="rect">
              <a:avLst/>
            </a:prstGeom>
            <a:noFill/>
          </p:spPr>
          <p:txBody>
            <a:bodyPr wrap="none" rtlCol="0">
              <a:spAutoFit/>
            </a:bodyPr>
            <a:lstStyle/>
            <a:p>
              <a:r>
                <a:rPr lang="en-CA" sz="800" dirty="0" smtClean="0">
                  <a:sym typeface="Wingdings"/>
                </a:rPr>
                <a:t> - </a:t>
              </a:r>
              <a:r>
                <a:rPr lang="en-CA" sz="800" dirty="0" smtClean="0"/>
                <a:t>( Verify Configuration Settings )</a:t>
              </a:r>
              <a:endParaRPr lang="en-US" sz="800" dirty="0"/>
            </a:p>
          </p:txBody>
        </p:sp>
        <p:sp>
          <p:nvSpPr>
            <p:cNvPr id="85" name="TextBox 84"/>
            <p:cNvSpPr txBox="1"/>
            <p:nvPr/>
          </p:nvSpPr>
          <p:spPr>
            <a:xfrm>
              <a:off x="759638" y="5687159"/>
              <a:ext cx="1305887" cy="290738"/>
            </a:xfrm>
            <a:prstGeom prst="rect">
              <a:avLst/>
            </a:prstGeom>
            <a:noFill/>
          </p:spPr>
          <p:txBody>
            <a:bodyPr wrap="square" rtlCol="0">
              <a:spAutoFit/>
            </a:bodyPr>
            <a:lstStyle/>
            <a:p>
              <a:r>
                <a:rPr lang="en-CA" sz="800" dirty="0" smtClean="0">
                  <a:sym typeface="Wingdings"/>
                </a:rPr>
                <a:t> - </a:t>
              </a:r>
              <a:r>
                <a:rPr lang="en-CA" sz="800" dirty="0" smtClean="0"/>
                <a:t>( Add Applications )</a:t>
              </a:r>
              <a:endParaRPr lang="en-US" sz="800" dirty="0"/>
            </a:p>
          </p:txBody>
        </p:sp>
        <p:sp>
          <p:nvSpPr>
            <p:cNvPr id="86" name="Oval 85"/>
            <p:cNvSpPr/>
            <p:nvPr/>
          </p:nvSpPr>
          <p:spPr>
            <a:xfrm>
              <a:off x="607238" y="5362753"/>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9</a:t>
              </a:r>
              <a:endParaRPr lang="en-US" sz="600" dirty="0"/>
            </a:p>
          </p:txBody>
        </p:sp>
        <p:cxnSp>
          <p:nvCxnSpPr>
            <p:cNvPr id="87" name="Elbow Connector 86"/>
            <p:cNvCxnSpPr>
              <a:stCxn id="85" idx="1"/>
              <a:endCxn id="88" idx="4"/>
            </p:cNvCxnSpPr>
            <p:nvPr/>
          </p:nvCxnSpPr>
          <p:spPr>
            <a:xfrm rot="10800000" flipH="1" flipV="1">
              <a:off x="759638" y="5832527"/>
              <a:ext cx="456118" cy="70075"/>
            </a:xfrm>
            <a:prstGeom prst="bentConnector4">
              <a:avLst>
                <a:gd name="adj1" fmla="val -49377"/>
                <a:gd name="adj2" fmla="val 390880"/>
              </a:avLst>
            </a:prstGeom>
            <a:ln>
              <a:tailEnd type="arrow"/>
            </a:ln>
          </p:spPr>
          <p:style>
            <a:lnRef idx="1">
              <a:schemeClr val="accent2"/>
            </a:lnRef>
            <a:fillRef idx="0">
              <a:schemeClr val="accent2"/>
            </a:fillRef>
            <a:effectRef idx="0">
              <a:schemeClr val="accent2"/>
            </a:effectRef>
            <a:fontRef idx="minor">
              <a:schemeClr val="tx1"/>
            </a:fontRef>
          </p:style>
        </p:cxnSp>
        <p:sp>
          <p:nvSpPr>
            <p:cNvPr id="88" name="Flowchart: Connector 87"/>
            <p:cNvSpPr/>
            <p:nvPr/>
          </p:nvSpPr>
          <p:spPr>
            <a:xfrm>
              <a:off x="1121457" y="5687159"/>
              <a:ext cx="188598" cy="215444"/>
            </a:xfrm>
            <a:prstGeom prst="flowChartConnec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9" name="Oval 88"/>
            <p:cNvSpPr/>
            <p:nvPr/>
          </p:nvSpPr>
          <p:spPr>
            <a:xfrm>
              <a:off x="846230" y="6052066"/>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US" sz="600" dirty="0" smtClean="0"/>
                <a:t>7</a:t>
              </a:r>
              <a:endParaRPr lang="en-US" sz="600" dirty="0"/>
            </a:p>
          </p:txBody>
        </p:sp>
        <p:sp>
          <p:nvSpPr>
            <p:cNvPr id="90" name="TextBox 89"/>
            <p:cNvSpPr txBox="1"/>
            <p:nvPr/>
          </p:nvSpPr>
          <p:spPr>
            <a:xfrm>
              <a:off x="17117" y="1792277"/>
              <a:ext cx="933398" cy="332271"/>
            </a:xfrm>
            <a:prstGeom prst="rect">
              <a:avLst/>
            </a:prstGeom>
            <a:noFill/>
            <a:ln>
              <a:solidFill>
                <a:srgbClr val="C00000"/>
              </a:solidFill>
            </a:ln>
          </p:spPr>
          <p:txBody>
            <a:bodyPr wrap="square" rtlCol="0">
              <a:spAutoFit/>
            </a:bodyPr>
            <a:lstStyle/>
            <a:p>
              <a:pPr algn="ctr"/>
              <a:r>
                <a:rPr lang="en-CA" sz="1000" b="1" dirty="0" smtClean="0">
                  <a:solidFill>
                    <a:srgbClr val="C00000"/>
                  </a:solidFill>
                  <a:effectLst>
                    <a:outerShdw blurRad="38100" dist="38100" dir="2700000" algn="tl">
                      <a:srgbClr val="000000">
                        <a:alpha val="43137"/>
                      </a:srgbClr>
                    </a:outerShdw>
                  </a:effectLst>
                </a:rPr>
                <a:t>START HERE</a:t>
              </a:r>
              <a:endParaRPr lang="en-US" sz="1000" b="1" dirty="0">
                <a:solidFill>
                  <a:srgbClr val="C00000"/>
                </a:solidFill>
                <a:effectLst>
                  <a:outerShdw blurRad="38100" dist="38100" dir="2700000" algn="tl">
                    <a:srgbClr val="000000">
                      <a:alpha val="43137"/>
                    </a:srgbClr>
                  </a:outerShdw>
                </a:effectLst>
              </a:endParaRPr>
            </a:p>
          </p:txBody>
        </p:sp>
        <p:sp>
          <p:nvSpPr>
            <p:cNvPr id="91" name="TextBox 90"/>
            <p:cNvSpPr txBox="1"/>
            <p:nvPr/>
          </p:nvSpPr>
          <p:spPr>
            <a:xfrm>
              <a:off x="875666" y="2446511"/>
              <a:ext cx="1446230" cy="215444"/>
            </a:xfrm>
            <a:prstGeom prst="rect">
              <a:avLst/>
            </a:prstGeom>
            <a:noFill/>
          </p:spPr>
          <p:txBody>
            <a:bodyPr wrap="none" rtlCol="0">
              <a:spAutoFit/>
            </a:bodyPr>
            <a:lstStyle/>
            <a:p>
              <a:r>
                <a:rPr lang="en-CA" sz="800" dirty="0" smtClean="0">
                  <a:sym typeface="Wingdings"/>
                </a:rPr>
                <a:t> - </a:t>
              </a:r>
              <a:r>
                <a:rPr lang="en-CA" sz="800" dirty="0" smtClean="0"/>
                <a:t>( Create Virtual Machine  )</a:t>
              </a:r>
              <a:endParaRPr lang="en-US" sz="800" dirty="0"/>
            </a:p>
          </p:txBody>
        </p:sp>
        <p:sp>
          <p:nvSpPr>
            <p:cNvPr id="92" name="Oval 91"/>
            <p:cNvSpPr/>
            <p:nvPr/>
          </p:nvSpPr>
          <p:spPr>
            <a:xfrm>
              <a:off x="741052" y="2482360"/>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2</a:t>
              </a:r>
              <a:endParaRPr lang="en-US" sz="600" dirty="0"/>
            </a:p>
          </p:txBody>
        </p:sp>
        <p:sp>
          <p:nvSpPr>
            <p:cNvPr id="93" name="TextBox 92"/>
            <p:cNvSpPr txBox="1"/>
            <p:nvPr/>
          </p:nvSpPr>
          <p:spPr>
            <a:xfrm>
              <a:off x="2856866" y="2446511"/>
              <a:ext cx="1535998" cy="215444"/>
            </a:xfrm>
            <a:prstGeom prst="rect">
              <a:avLst/>
            </a:prstGeom>
            <a:noFill/>
          </p:spPr>
          <p:txBody>
            <a:bodyPr wrap="none" rtlCol="0">
              <a:spAutoFit/>
            </a:bodyPr>
            <a:lstStyle/>
            <a:p>
              <a:r>
                <a:rPr lang="en-CA" sz="800" dirty="0" smtClean="0">
                  <a:sym typeface="Wingdings"/>
                </a:rPr>
                <a:t> - </a:t>
              </a:r>
              <a:r>
                <a:rPr lang="en-CA" sz="800" dirty="0" smtClean="0"/>
                <a:t>( Setup Roles and Features  )</a:t>
              </a:r>
              <a:endParaRPr lang="en-US" sz="800" dirty="0"/>
            </a:p>
          </p:txBody>
        </p:sp>
        <p:sp>
          <p:nvSpPr>
            <p:cNvPr id="94" name="Oval 93"/>
            <p:cNvSpPr/>
            <p:nvPr/>
          </p:nvSpPr>
          <p:spPr>
            <a:xfrm>
              <a:off x="2690936" y="2482360"/>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3</a:t>
              </a:r>
              <a:endParaRPr lang="en-US" sz="600" dirty="0"/>
            </a:p>
          </p:txBody>
        </p:sp>
        <p:sp>
          <p:nvSpPr>
            <p:cNvPr id="95" name="TextBox 94"/>
            <p:cNvSpPr txBox="1"/>
            <p:nvPr/>
          </p:nvSpPr>
          <p:spPr>
            <a:xfrm>
              <a:off x="4637574" y="2446511"/>
              <a:ext cx="955711" cy="215444"/>
            </a:xfrm>
            <a:prstGeom prst="rect">
              <a:avLst/>
            </a:prstGeom>
            <a:noFill/>
          </p:spPr>
          <p:txBody>
            <a:bodyPr wrap="none" rtlCol="0">
              <a:spAutoFit/>
            </a:bodyPr>
            <a:lstStyle/>
            <a:p>
              <a:r>
                <a:rPr lang="en-CA" sz="800" dirty="0" smtClean="0">
                  <a:sym typeface="Wingdings"/>
                </a:rPr>
                <a:t> - </a:t>
              </a:r>
              <a:r>
                <a:rPr lang="en-CA" sz="800" dirty="0" smtClean="0"/>
                <a:t>( </a:t>
              </a:r>
              <a:r>
                <a:rPr lang="en-CA" sz="800" dirty="0"/>
                <a:t>I</a:t>
              </a:r>
              <a:r>
                <a:rPr lang="en-CA" sz="800" dirty="0" smtClean="0"/>
                <a:t>nstall MDT  )</a:t>
              </a:r>
              <a:endParaRPr lang="en-US" sz="800" dirty="0"/>
            </a:p>
          </p:txBody>
        </p:sp>
        <p:sp>
          <p:nvSpPr>
            <p:cNvPr id="96" name="TextBox 95"/>
            <p:cNvSpPr txBox="1"/>
            <p:nvPr/>
          </p:nvSpPr>
          <p:spPr>
            <a:xfrm>
              <a:off x="4566550" y="2915947"/>
              <a:ext cx="1112805" cy="215444"/>
            </a:xfrm>
            <a:prstGeom prst="rect">
              <a:avLst/>
            </a:prstGeom>
            <a:noFill/>
          </p:spPr>
          <p:txBody>
            <a:bodyPr wrap="none" rtlCol="0">
              <a:spAutoFit/>
            </a:bodyPr>
            <a:lstStyle/>
            <a:p>
              <a:r>
                <a:rPr lang="en-CA" sz="800" dirty="0" smtClean="0">
                  <a:sym typeface="Wingdings"/>
                </a:rPr>
                <a:t> - </a:t>
              </a:r>
              <a:r>
                <a:rPr lang="en-CA" sz="800" dirty="0" smtClean="0"/>
                <a:t>( Configure MDT  )</a:t>
              </a:r>
              <a:endParaRPr lang="en-US" sz="800" dirty="0"/>
            </a:p>
          </p:txBody>
        </p:sp>
        <p:sp>
          <p:nvSpPr>
            <p:cNvPr id="97" name="TextBox 96"/>
            <p:cNvSpPr txBox="1"/>
            <p:nvPr/>
          </p:nvSpPr>
          <p:spPr>
            <a:xfrm>
              <a:off x="2856866" y="2915947"/>
              <a:ext cx="1180131" cy="215444"/>
            </a:xfrm>
            <a:prstGeom prst="rect">
              <a:avLst/>
            </a:prstGeom>
            <a:noFill/>
          </p:spPr>
          <p:txBody>
            <a:bodyPr wrap="none" rtlCol="0">
              <a:spAutoFit/>
            </a:bodyPr>
            <a:lstStyle/>
            <a:p>
              <a:r>
                <a:rPr lang="en-CA" sz="800" dirty="0" smtClean="0">
                  <a:sym typeface="Wingdings"/>
                </a:rPr>
                <a:t> - </a:t>
              </a:r>
              <a:r>
                <a:rPr lang="en-CA" sz="800" dirty="0" smtClean="0"/>
                <a:t>( Create Boot ISOs  )</a:t>
              </a:r>
              <a:endParaRPr lang="en-US" sz="800" dirty="0"/>
            </a:p>
          </p:txBody>
        </p:sp>
        <p:sp>
          <p:nvSpPr>
            <p:cNvPr id="98" name="TextBox 97"/>
            <p:cNvSpPr txBox="1"/>
            <p:nvPr/>
          </p:nvSpPr>
          <p:spPr>
            <a:xfrm>
              <a:off x="951866" y="2915947"/>
              <a:ext cx="1281120" cy="215444"/>
            </a:xfrm>
            <a:prstGeom prst="rect">
              <a:avLst/>
            </a:prstGeom>
            <a:noFill/>
          </p:spPr>
          <p:txBody>
            <a:bodyPr wrap="none" rtlCol="0">
              <a:spAutoFit/>
            </a:bodyPr>
            <a:lstStyle/>
            <a:p>
              <a:r>
                <a:rPr lang="en-CA" sz="800" dirty="0" smtClean="0">
                  <a:sym typeface="Wingdings"/>
                </a:rPr>
                <a:t> - </a:t>
              </a:r>
              <a:r>
                <a:rPr lang="en-CA" sz="800" dirty="0" smtClean="0"/>
                <a:t>( Share the Boot ISOs )</a:t>
              </a:r>
              <a:endParaRPr lang="en-US" sz="800" dirty="0"/>
            </a:p>
          </p:txBody>
        </p:sp>
        <p:sp>
          <p:nvSpPr>
            <p:cNvPr id="99" name="Oval 98"/>
            <p:cNvSpPr/>
            <p:nvPr/>
          </p:nvSpPr>
          <p:spPr>
            <a:xfrm>
              <a:off x="741052" y="2951796"/>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4</a:t>
              </a:r>
              <a:endParaRPr lang="en-US" sz="600" dirty="0"/>
            </a:p>
          </p:txBody>
        </p:sp>
        <p:cxnSp>
          <p:nvCxnSpPr>
            <p:cNvPr id="100" name="Straight Arrow Connector 99"/>
            <p:cNvCxnSpPr>
              <a:stCxn id="93" idx="3"/>
              <a:endCxn id="95" idx="1"/>
            </p:cNvCxnSpPr>
            <p:nvPr/>
          </p:nvCxnSpPr>
          <p:spPr>
            <a:xfrm>
              <a:off x="4392864" y="2554233"/>
              <a:ext cx="24471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1" name="Straight Arrow Connector 100"/>
            <p:cNvCxnSpPr>
              <a:stCxn id="95" idx="2"/>
              <a:endCxn id="96" idx="0"/>
            </p:cNvCxnSpPr>
            <p:nvPr/>
          </p:nvCxnSpPr>
          <p:spPr>
            <a:xfrm>
              <a:off x="5115430" y="2661955"/>
              <a:ext cx="7523" cy="253992"/>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2" name="Straight Arrow Connector 101"/>
            <p:cNvCxnSpPr>
              <a:stCxn id="96" idx="1"/>
              <a:endCxn id="97" idx="3"/>
            </p:cNvCxnSpPr>
            <p:nvPr/>
          </p:nvCxnSpPr>
          <p:spPr>
            <a:xfrm flipH="1">
              <a:off x="4036997" y="3023669"/>
              <a:ext cx="529553"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3" name="Straight Arrow Connector 102"/>
            <p:cNvCxnSpPr>
              <a:stCxn id="97" idx="1"/>
              <a:endCxn id="98" idx="3"/>
            </p:cNvCxnSpPr>
            <p:nvPr/>
          </p:nvCxnSpPr>
          <p:spPr>
            <a:xfrm flipH="1">
              <a:off x="2232986" y="3023669"/>
              <a:ext cx="62388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04" name="Elbow Connector 103"/>
            <p:cNvCxnSpPr>
              <a:endCxn id="42" idx="1"/>
            </p:cNvCxnSpPr>
            <p:nvPr/>
          </p:nvCxnSpPr>
          <p:spPr>
            <a:xfrm rot="16200000" flipH="1">
              <a:off x="-95043" y="2371988"/>
              <a:ext cx="760949" cy="266066"/>
            </a:xfrm>
            <a:prstGeom prst="bentConnector2">
              <a:avLst/>
            </a:prstGeom>
            <a:ln>
              <a:prstDash val="sysDot"/>
              <a:tailEnd type="arrow"/>
            </a:ln>
          </p:spPr>
          <p:style>
            <a:lnRef idx="2">
              <a:schemeClr val="accent2"/>
            </a:lnRef>
            <a:fillRef idx="0">
              <a:schemeClr val="accent2"/>
            </a:fillRef>
            <a:effectRef idx="1">
              <a:schemeClr val="accent2"/>
            </a:effectRef>
            <a:fontRef idx="minor">
              <a:schemeClr val="tx1"/>
            </a:fontRef>
          </p:style>
        </p:cxnSp>
        <p:cxnSp>
          <p:nvCxnSpPr>
            <p:cNvPr id="105" name="Straight Arrow Connector 104"/>
            <p:cNvCxnSpPr>
              <a:stCxn id="76" idx="3"/>
              <a:endCxn id="75" idx="1"/>
            </p:cNvCxnSpPr>
            <p:nvPr/>
          </p:nvCxnSpPr>
          <p:spPr>
            <a:xfrm>
              <a:off x="3480629" y="4044859"/>
              <a:ext cx="749152" cy="1750"/>
            </a:xfrm>
            <a:prstGeom prst="straightConnector1">
              <a:avLst/>
            </a:prstGeom>
            <a:ln>
              <a:solidFill>
                <a:schemeClr val="tx1">
                  <a:lumMod val="85000"/>
                  <a:lumOff val="1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a:stCxn id="74" idx="1"/>
            </p:cNvCxnSpPr>
            <p:nvPr/>
          </p:nvCxnSpPr>
          <p:spPr>
            <a:xfrm flipH="1">
              <a:off x="3995690" y="4526457"/>
              <a:ext cx="570859" cy="0"/>
            </a:xfrm>
            <a:prstGeom prst="straightConnector1">
              <a:avLst/>
            </a:prstGeom>
            <a:ln>
              <a:solidFill>
                <a:schemeClr val="tx1">
                  <a:lumMod val="85000"/>
                  <a:lumOff val="1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07" name="Elbow Connector 106"/>
            <p:cNvCxnSpPr>
              <a:stCxn id="44" idx="3"/>
              <a:endCxn id="67" idx="1"/>
            </p:cNvCxnSpPr>
            <p:nvPr/>
          </p:nvCxnSpPr>
          <p:spPr>
            <a:xfrm>
              <a:off x="2065527" y="4371694"/>
              <a:ext cx="281059" cy="1"/>
            </a:xfrm>
            <a:prstGeom prst="bentConnector3">
              <a:avLst>
                <a:gd name="adj1" fmla="val 50000"/>
              </a:avLst>
            </a:prstGeom>
            <a:ln>
              <a:prstDash val="sysDot"/>
              <a:tailEnd type="arrow"/>
            </a:ln>
          </p:spPr>
          <p:style>
            <a:lnRef idx="2">
              <a:schemeClr val="accent2"/>
            </a:lnRef>
            <a:fillRef idx="0">
              <a:schemeClr val="accent2"/>
            </a:fillRef>
            <a:effectRef idx="1">
              <a:schemeClr val="accent2"/>
            </a:effectRef>
            <a:fontRef idx="minor">
              <a:schemeClr val="tx1"/>
            </a:fontRef>
          </p:style>
        </p:cxnSp>
        <p:cxnSp>
          <p:nvCxnSpPr>
            <p:cNvPr id="108" name="Elbow Connector 107"/>
            <p:cNvCxnSpPr>
              <a:stCxn id="67" idx="3"/>
              <a:endCxn id="63" idx="1"/>
            </p:cNvCxnSpPr>
            <p:nvPr/>
          </p:nvCxnSpPr>
          <p:spPr>
            <a:xfrm flipH="1">
              <a:off x="418465" y="4371695"/>
              <a:ext cx="5772046" cy="1452567"/>
            </a:xfrm>
            <a:prstGeom prst="bentConnector5">
              <a:avLst>
                <a:gd name="adj1" fmla="val -3902"/>
                <a:gd name="adj2" fmla="val 38221"/>
                <a:gd name="adj3" fmla="val 103902"/>
              </a:avLst>
            </a:prstGeom>
            <a:ln>
              <a:prstDash val="sysDot"/>
              <a:tailEnd type="arrow"/>
            </a:ln>
          </p:spPr>
          <p:style>
            <a:lnRef idx="2">
              <a:schemeClr val="accent2"/>
            </a:lnRef>
            <a:fillRef idx="0">
              <a:schemeClr val="accent2"/>
            </a:fillRef>
            <a:effectRef idx="1">
              <a:schemeClr val="accent2"/>
            </a:effectRef>
            <a:fontRef idx="minor">
              <a:schemeClr val="tx1"/>
            </a:fontRef>
          </p:style>
        </p:cxnSp>
        <p:cxnSp>
          <p:nvCxnSpPr>
            <p:cNvPr id="109" name="Elbow Connector 108"/>
            <p:cNvCxnSpPr>
              <a:stCxn id="63" idx="3"/>
              <a:endCxn id="43" idx="1"/>
            </p:cNvCxnSpPr>
            <p:nvPr/>
          </p:nvCxnSpPr>
          <p:spPr>
            <a:xfrm flipV="1">
              <a:off x="3848531" y="5807032"/>
              <a:ext cx="544334" cy="17230"/>
            </a:xfrm>
            <a:prstGeom prst="bentConnector3">
              <a:avLst>
                <a:gd name="adj1" fmla="val 50000"/>
              </a:avLst>
            </a:prstGeom>
            <a:ln>
              <a:prstDash val="sysDash"/>
              <a:tailEnd type="arrow"/>
            </a:ln>
          </p:spPr>
          <p:style>
            <a:lnRef idx="2">
              <a:schemeClr val="accent2"/>
            </a:lnRef>
            <a:fillRef idx="0">
              <a:schemeClr val="accent2"/>
            </a:fillRef>
            <a:effectRef idx="1">
              <a:schemeClr val="accent2"/>
            </a:effectRef>
            <a:fontRef idx="minor">
              <a:schemeClr val="tx1"/>
            </a:fontRef>
          </p:style>
        </p:cxnSp>
        <p:cxnSp>
          <p:nvCxnSpPr>
            <p:cNvPr id="110" name="Elbow Connector 109"/>
            <p:cNvCxnSpPr>
              <a:stCxn id="82" idx="3"/>
              <a:endCxn id="83" idx="0"/>
            </p:cNvCxnSpPr>
            <p:nvPr/>
          </p:nvCxnSpPr>
          <p:spPr>
            <a:xfrm>
              <a:off x="2521291" y="5472273"/>
              <a:ext cx="305821" cy="206013"/>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1" name="Straight Arrow Connector 110"/>
            <p:cNvCxnSpPr/>
            <p:nvPr/>
          </p:nvCxnSpPr>
          <p:spPr>
            <a:xfrm>
              <a:off x="2827112" y="5850309"/>
              <a:ext cx="0" cy="201523"/>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2" name="Elbow Connector 111"/>
            <p:cNvCxnSpPr/>
            <p:nvPr/>
          </p:nvCxnSpPr>
          <p:spPr>
            <a:xfrm rot="10800000">
              <a:off x="1412581" y="5902601"/>
              <a:ext cx="632687" cy="209275"/>
            </a:xfrm>
            <a:prstGeom prst="bentConnector3">
              <a:avLst>
                <a:gd name="adj1" fmla="val 100429"/>
              </a:avLst>
            </a:prstGeom>
            <a:ln>
              <a:tailEnd type="arrow"/>
            </a:ln>
          </p:spPr>
          <p:style>
            <a:lnRef idx="2">
              <a:schemeClr val="accent4"/>
            </a:lnRef>
            <a:fillRef idx="0">
              <a:schemeClr val="accent4"/>
            </a:fillRef>
            <a:effectRef idx="1">
              <a:schemeClr val="accent4"/>
            </a:effectRef>
            <a:fontRef idx="minor">
              <a:schemeClr val="tx1"/>
            </a:fontRef>
          </p:style>
        </p:cxnSp>
        <p:sp>
          <p:nvSpPr>
            <p:cNvPr id="113" name="Oval 112"/>
            <p:cNvSpPr/>
            <p:nvPr/>
          </p:nvSpPr>
          <p:spPr>
            <a:xfrm>
              <a:off x="6555490" y="5738207"/>
              <a:ext cx="167030" cy="165447"/>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endParaRPr lang="en-US" sz="600" dirty="0"/>
            </a:p>
          </p:txBody>
        </p:sp>
        <p:cxnSp>
          <p:nvCxnSpPr>
            <p:cNvPr id="114" name="Elbow Connector 113"/>
            <p:cNvCxnSpPr>
              <a:stCxn id="43" idx="3"/>
            </p:cNvCxnSpPr>
            <p:nvPr/>
          </p:nvCxnSpPr>
          <p:spPr>
            <a:xfrm flipV="1">
              <a:off x="6249083" y="5794881"/>
              <a:ext cx="306407" cy="12151"/>
            </a:xfrm>
            <a:prstGeom prst="bentConnector3">
              <a:avLst>
                <a:gd name="adj1" fmla="val 50000"/>
              </a:avLst>
            </a:prstGeom>
            <a:ln>
              <a:prstDash val="sysDash"/>
              <a:tailEnd type="arrow"/>
            </a:ln>
          </p:spPr>
          <p:style>
            <a:lnRef idx="2">
              <a:schemeClr val="accent2"/>
            </a:lnRef>
            <a:fillRef idx="0">
              <a:schemeClr val="accent2"/>
            </a:fillRef>
            <a:effectRef idx="1">
              <a:schemeClr val="accent2"/>
            </a:effectRef>
            <a:fontRef idx="minor">
              <a:schemeClr val="tx1"/>
            </a:fontRef>
          </p:style>
        </p:cxnSp>
        <p:sp>
          <p:nvSpPr>
            <p:cNvPr id="115" name="TextBox 114"/>
            <p:cNvSpPr txBox="1"/>
            <p:nvPr/>
          </p:nvSpPr>
          <p:spPr>
            <a:xfrm>
              <a:off x="6488635" y="5687158"/>
              <a:ext cx="287258" cy="215444"/>
            </a:xfrm>
            <a:prstGeom prst="rect">
              <a:avLst/>
            </a:prstGeom>
            <a:noFill/>
          </p:spPr>
          <p:txBody>
            <a:bodyPr wrap="none" rtlCol="0">
              <a:spAutoFit/>
            </a:bodyPr>
            <a:lstStyle/>
            <a:p>
              <a:r>
                <a:rPr lang="en-CA" sz="800" b="1" dirty="0" smtClean="0">
                  <a:solidFill>
                    <a:schemeClr val="bg1"/>
                  </a:solidFill>
                  <a:latin typeface="+mj-lt"/>
                </a:rPr>
                <a:t>10</a:t>
              </a:r>
              <a:endParaRPr lang="en-CA" sz="800" b="1" dirty="0">
                <a:solidFill>
                  <a:schemeClr val="bg1"/>
                </a:solidFill>
                <a:latin typeface="+mj-lt"/>
              </a:endParaRPr>
            </a:p>
          </p:txBody>
        </p:sp>
        <p:cxnSp>
          <p:nvCxnSpPr>
            <p:cNvPr id="116" name="Elbow Connector 115"/>
            <p:cNvCxnSpPr>
              <a:stCxn id="42" idx="3"/>
              <a:endCxn id="44" idx="1"/>
            </p:cNvCxnSpPr>
            <p:nvPr/>
          </p:nvCxnSpPr>
          <p:spPr>
            <a:xfrm flipH="1">
              <a:off x="418466" y="2885495"/>
              <a:ext cx="5772046" cy="1486199"/>
            </a:xfrm>
            <a:prstGeom prst="bentConnector5">
              <a:avLst>
                <a:gd name="adj1" fmla="val -3902"/>
                <a:gd name="adj2" fmla="val 39998"/>
                <a:gd name="adj3" fmla="val 103902"/>
              </a:avLst>
            </a:prstGeom>
            <a:ln>
              <a:prstDash val="sysDot"/>
              <a:tailEnd type="arrow"/>
            </a:ln>
          </p:spPr>
          <p:style>
            <a:lnRef idx="2">
              <a:schemeClr val="accent2"/>
            </a:lnRef>
            <a:fillRef idx="0">
              <a:schemeClr val="accent2"/>
            </a:fillRef>
            <a:effectRef idx="1">
              <a:schemeClr val="accent2"/>
            </a:effectRef>
            <a:fontRef idx="minor">
              <a:schemeClr val="tx1"/>
            </a:fontRef>
          </p:style>
        </p:cxnSp>
      </p:grpSp>
      <p:pic>
        <p:nvPicPr>
          <p:cNvPr id="11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221" y="5563137"/>
            <a:ext cx="3219537"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093190"/>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C8AB984F9AFA14087035BD77D90A626" ma:contentTypeVersion="5" ma:contentTypeDescription="Create a new document." ma:contentTypeScope="" ma:versionID="587f6fb58f55cab20468d5767da9b76d">
  <xsd:schema xmlns:xsd="http://www.w3.org/2001/XMLSchema" xmlns:p="http://schemas.microsoft.com/office/2006/metadata/properties" xmlns:ns1="d4f1fd26-cd3f-48df-8559-6269d85163e3" targetNamespace="http://schemas.microsoft.com/office/2006/metadata/properties" ma:root="true" ma:fieldsID="2d45bfae41b7a5cd5eac582b346e06dc" ns1:_="">
    <xsd:import namespace="d4f1fd26-cd3f-48df-8559-6269d85163e3"/>
    <xsd:element name="properties">
      <xsd:complexType>
        <xsd:sequence>
          <xsd:element name="documentManagement">
            <xsd:complexType>
              <xsd:all>
                <xsd:element ref="ns1:Project"/>
                <xsd:element ref="ns1:Review_x0020_Status" minOccurs="0"/>
                <xsd:element ref="ns1:Notes0" minOccurs="0"/>
                <xsd:element ref="ns1:Priority" minOccurs="0"/>
              </xsd:all>
            </xsd:complexType>
          </xsd:element>
        </xsd:sequence>
      </xsd:complexType>
    </xsd:element>
  </xsd:schema>
  <xsd:schema xmlns:xsd="http://www.w3.org/2001/XMLSchema" xmlns:dms="http://schemas.microsoft.com/office/2006/documentManagement/types" targetNamespace="d4f1fd26-cd3f-48df-8559-6269d85163e3" elementFormDefault="qualified">
    <xsd:import namespace="http://schemas.microsoft.com/office/2006/documentManagement/types"/>
    <xsd:element name="Project" ma:index="0" ma:displayName="Project" ma:list="{531e57d1-1a88-499e-a615-7e0bd53470b9}" ma:internalName="Project" ma:showField="Title">
      <xsd:simpleType>
        <xsd:restriction base="dms:Lookup"/>
      </xsd:simpleType>
    </xsd:element>
    <xsd:element name="Review_x0020_Status" ma:index="3" nillable="true" ma:displayName="Review Status" ma:default="Queued" ma:format="Dropdown" ma:internalName="Review_x0020_Status">
      <xsd:simpleType>
        <xsd:restriction base="dms:Choice">
          <xsd:enumeration value="Queued"/>
          <xsd:enumeration value="Rejected"/>
          <xsd:enumeration value="Review Completed"/>
        </xsd:restriction>
      </xsd:simpleType>
    </xsd:element>
    <xsd:element name="Notes0" ma:index="4" nillable="true" ma:displayName="Notes" ma:description="Brief notes to or from reviewer" ma:internalName="Notes0">
      <xsd:simpleType>
        <xsd:restriction base="dms:Text">
          <xsd:maxLength value="255"/>
        </xsd:restriction>
      </xsd:simpleType>
    </xsd:element>
    <xsd:element name="Priority" ma:index="11" nillable="true" ma:displayName="Priority" ma:default="4 - Other (low)" ma:format="Dropdown" ma:internalName="Priority">
      <xsd:simpleType>
        <xsd:restriction base="dms:Choice">
          <xsd:enumeration value="1 - Guide (critical)"/>
          <xsd:enumeration value="2 - Cheat sheet / posters (high)"/>
          <xsd:enumeration value="3 - HOL (normal)"/>
          <xsd:enumeration value="4 - Other (low)"/>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Document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roject xmlns="d4f1fd26-cd3f-48df-8559-6269d85163e3"/>
    <Priority xmlns="d4f1fd26-cd3f-48df-8559-6269d85163e3">4 - Other (low)</Priority>
    <Notes0 xmlns="d4f1fd26-cd3f-48df-8559-6269d85163e3" xsi:nil="true"/>
    <Review_x0020_Status xmlns="d4f1fd26-cd3f-48df-8559-6269d85163e3">Queued</Review_x0020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1DECC5-6161-40FE-8CB7-F83CEB628A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f1fd26-cd3f-48df-8559-6269d85163e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http://purl.org/dc/dcmitype/"/>
    <ds:schemaRef ds:uri="http://schemas.openxmlformats.org/package/2006/metadata/core-properties"/>
    <ds:schemaRef ds:uri="http://purl.org/dc/terms/"/>
    <ds:schemaRef ds:uri="d4f1fd26-cd3f-48df-8559-6269d85163e3"/>
    <ds:schemaRef ds:uri="http://www.w3.org/XML/1998/namespace"/>
    <ds:schemaRef ds:uri="http://purl.org/dc/elements/1.1/"/>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384</TotalTime>
  <Words>258</Words>
  <Application>Microsoft Office PowerPoint</Application>
  <PresentationFormat>Custom</PresentationFormat>
  <Paragraphs>63</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Metro Template Light 16x9</vt:lpstr>
      <vt:lpstr>Metro Template Colored Titles Segoe UI 16x9</vt:lpstr>
      <vt:lpstr>VISUAL STUDIO 2012 READINESS  Lab Management VM factory checklist</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Francisco Fagas</dc:creator>
  <cp:keywords>&lt;Any Related Keywords&gt;</cp:keywords>
  <dc:description>Template: Saku Uchikawa, Microsoft Corporation
Formatting:
Event Date: 
Event Location: 
Audience Type: Internal</dc:description>
  <cp:lastModifiedBy>Mathias Olausson</cp:lastModifiedBy>
  <cp:revision>55</cp:revision>
  <dcterms:created xsi:type="dcterms:W3CDTF">2012-02-17T02:14:18Z</dcterms:created>
  <dcterms:modified xsi:type="dcterms:W3CDTF">2012-07-18T20:45:44Z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0x010100CC8AB984F9AFA14087035BD77D90A626</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MS Speaker">
    <vt:lpwstr/>
  </property>
  <property fmtid="{D5CDD505-2E9C-101B-9397-08002B2CF9AE}" pid="7" name="CampaignTaxHTField0">
    <vt:lpwstr/>
  </property>
  <property fmtid="{D5CDD505-2E9C-101B-9397-08002B2CF9AE}" pid="8" name="ProductTaxHTField0">
    <vt:lpwstr/>
  </property>
  <property fmtid="{D5CDD505-2E9C-101B-9397-08002B2CF9AE}" pid="9" name="Event LocationTaxHTField0">
    <vt:lpwstr/>
  </property>
  <property fmtid="{D5CDD505-2E9C-101B-9397-08002B2CF9AE}" pid="10" name="Event1TaxHTField0">
    <vt:lpwstr>Unassignede51362f4-782c-41a8-bb7b-e0cfc8669933</vt:lpwstr>
  </property>
  <property fmtid="{D5CDD505-2E9C-101B-9397-08002B2CF9AE}" pid="11" name="Event VenueTaxHTField0">
    <vt:lpwstr/>
  </property>
  <property fmtid="{D5CDD505-2E9C-101B-9397-08002B2CF9AE}" pid="12" name="MS Content Owner">
    <vt:lpwstr/>
  </property>
  <property fmtid="{D5CDD505-2E9C-101B-9397-08002B2CF9AE}" pid="13" name="TaxCatchAll">
    <vt:lpwstr>217</vt:lpwstr>
  </property>
  <property fmtid="{D5CDD505-2E9C-101B-9397-08002B2CF9AE}" pid="14" name="TrackTaxHTField0">
    <vt:lpwstr/>
  </property>
  <property fmtid="{D5CDD505-2E9C-101B-9397-08002B2CF9AE}" pid="15" name="AudienceTaxHTField0">
    <vt:lpwstr/>
  </property>
</Properties>
</file>