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1383625" cy="15119350"/>
  <p:notesSz cx="6858000" cy="9144000"/>
  <p:defaultTextStyle>
    <a:defPPr>
      <a:defRPr lang="en-US"/>
    </a:defPPr>
    <a:lvl1pPr marL="0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1pPr>
    <a:lvl2pPr marL="876021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2pPr>
    <a:lvl3pPr marL="1752042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3pPr>
    <a:lvl4pPr marL="2628064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4pPr>
    <a:lvl5pPr marL="3504085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5pPr>
    <a:lvl6pPr marL="4380106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6pPr>
    <a:lvl7pPr marL="5256127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7pPr>
    <a:lvl8pPr marL="6132148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8pPr>
    <a:lvl9pPr marL="7008170" algn="l" defTabSz="175204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6699"/>
    <a:srgbClr val="FF6600"/>
    <a:srgbClr val="CC66FF"/>
    <a:srgbClr val="CC99FF"/>
    <a:srgbClr val="FF66FF"/>
    <a:srgbClr val="FF66CC"/>
    <a:srgbClr val="DDC4F4"/>
    <a:srgbClr val="9933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50" d="100"/>
          <a:sy n="50" d="100"/>
        </p:scale>
        <p:origin x="17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16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617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835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56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537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187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989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061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825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833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4580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9D9C4-28F1-47C5-B072-92182C81C8C0}" type="datetimeFigureOut">
              <a:rPr lang="en-CA" smtClean="0"/>
              <a:t>2013-04-12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81E03-E429-47FC-9053-7E6770825D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175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ka.ms/treasure27" TargetMode="External"/><Relationship Id="rId11" Type="http://schemas.openxmlformats.org/officeDocument/2006/relationships/image" Target="../media/image7.png"/><Relationship Id="rId5" Type="http://schemas.openxmlformats.org/officeDocument/2006/relationships/hyperlink" Target="http://aka.ms/treasure99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://msdn.microsoft.com/en-us/library/dd264915(v=vs.110).aspx" TargetMode="Externa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69725" y="3442947"/>
            <a:ext cx="3278325" cy="10985644"/>
          </a:xfrm>
          <a:prstGeom prst="rect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43994" tIns="71997" rIns="143994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5431"/>
          </a:p>
        </p:txBody>
      </p:sp>
      <p:sp>
        <p:nvSpPr>
          <p:cNvPr id="2" name="Rectangle 1"/>
          <p:cNvSpPr/>
          <p:nvPr/>
        </p:nvSpPr>
        <p:spPr>
          <a:xfrm>
            <a:off x="169725" y="1639776"/>
            <a:ext cx="20956725" cy="1851416"/>
          </a:xfrm>
          <a:prstGeom prst="rect">
            <a:avLst/>
          </a:prstGeom>
          <a:solidFill>
            <a:srgbClr val="DD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43994" tIns="71997" rIns="143994" bIns="7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CA" sz="5431"/>
          </a:p>
        </p:txBody>
      </p:sp>
      <p:sp>
        <p:nvSpPr>
          <p:cNvPr id="7" name="TextBox 6"/>
          <p:cNvSpPr txBox="1"/>
          <p:nvPr/>
        </p:nvSpPr>
        <p:spPr>
          <a:xfrm>
            <a:off x="169725" y="309979"/>
            <a:ext cx="12931489" cy="8678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39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Encountering IntelliTrace technology in DevOps</a:t>
            </a:r>
            <a:endParaRPr lang="en-CA" sz="5039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4978" y="0"/>
            <a:ext cx="4945050" cy="16588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" y="14428591"/>
            <a:ext cx="2163298" cy="7957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0831" y="14584133"/>
            <a:ext cx="7881645" cy="431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5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Visual Studio ALM Rangers Home Page – </a:t>
            </a:r>
            <a:r>
              <a:rPr lang="en-US" sz="2205" u="sng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http://aka.ms/vsarmsdn</a:t>
            </a:r>
            <a:endParaRPr lang="en-CA" sz="2205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97364" y="14584133"/>
            <a:ext cx="1486304" cy="431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5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2012-12-05</a:t>
            </a:r>
            <a:endParaRPr lang="en-CA" sz="2205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7375" y="1810025"/>
            <a:ext cx="20613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IntelliTrace in Visual Studio Ultimate allows you to record 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trace the execution history of 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code 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an application in both the development and operational (production) environment. </a:t>
            </a:r>
          </a:p>
          <a:p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See 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http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://msdn.microsoft.com/en-us/library/dd264915(v=vs.110).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aspx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product information, 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http://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aka.ms/treasure99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virtual machine and practical walkthroughs, 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http://</a:t>
            </a:r>
            <a:r>
              <a:rPr lang="en-US" sz="1800" smtClean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aka.ms/treasure27</a:t>
            </a:r>
            <a:r>
              <a:rPr lang="en-US" sz="180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practical guidance from the ALM Rangers and the “</a:t>
            </a:r>
            <a:r>
              <a:rPr lang="en-CA" sz="1800" i="1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Resolving bugs in DevOps with the help of </a:t>
            </a:r>
            <a:r>
              <a:rPr lang="en-CA" sz="1800" i="1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IntelliTrace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” </a:t>
            </a:r>
            <a:r>
              <a:rPr lang="en-CA" sz="180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quick reference poster which explores IntelliTrace in more detail.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7375" y="5479152"/>
            <a:ext cx="2684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Oscar</a:t>
            </a:r>
          </a:p>
          <a:p>
            <a:pPr algn="r"/>
            <a:r>
              <a:rPr lang="en-CA" sz="18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Operations Lead</a:t>
            </a:r>
            <a:endParaRPr lang="en-CA" sz="180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CA" sz="120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Loves solid and fine tuned </a:t>
            </a:r>
            <a:r>
              <a:rPr lang="en-CA" sz="12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systems, enables </a:t>
            </a:r>
            <a:r>
              <a:rPr lang="en-CA" sz="120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application </a:t>
            </a:r>
            <a:r>
              <a:rPr lang="en-CA" sz="12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deployment and system </a:t>
            </a:r>
            <a:r>
              <a:rPr lang="en-CA" sz="120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administration &amp; monitoring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2079566" y="3491192"/>
            <a:ext cx="0" cy="11092941"/>
          </a:xfrm>
          <a:prstGeom prst="line">
            <a:avLst/>
          </a:prstGeom>
          <a:solidFill>
            <a:srgbClr val="DDC4F4"/>
          </a:solidFill>
          <a:ln w="79375" cmpd="sng">
            <a:solidFill>
              <a:srgbClr val="DDC4F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TextBox 13"/>
          <p:cNvSpPr txBox="1"/>
          <p:nvPr/>
        </p:nvSpPr>
        <p:spPr>
          <a:xfrm>
            <a:off x="9302570" y="8325752"/>
            <a:ext cx="56344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9600" b="1" smtClean="0">
                <a:solidFill>
                  <a:srgbClr val="DDC4F4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DEV  OPS</a:t>
            </a:r>
            <a:endParaRPr lang="en-CA" sz="9600" b="1">
              <a:solidFill>
                <a:srgbClr val="DDC4F4"/>
              </a:solidFill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5089618" y="5503306"/>
            <a:ext cx="14430375" cy="7418447"/>
          </a:xfrm>
          <a:prstGeom prst="ellipse">
            <a:avLst/>
          </a:prstGeom>
          <a:noFill/>
          <a:ln w="130175"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3" name="Straight Connector 52"/>
          <p:cNvCxnSpPr/>
          <p:nvPr/>
        </p:nvCxnSpPr>
        <p:spPr>
          <a:xfrm>
            <a:off x="3448050" y="3823269"/>
            <a:ext cx="17678400" cy="49877"/>
          </a:xfrm>
          <a:prstGeom prst="line">
            <a:avLst/>
          </a:prstGeom>
          <a:solidFill>
            <a:srgbClr val="DDC4F4"/>
          </a:solidFill>
          <a:ln w="38100" cmpd="sng">
            <a:solidFill>
              <a:srgbClr val="DDC4F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TextBox 55"/>
          <p:cNvSpPr txBox="1"/>
          <p:nvPr/>
        </p:nvSpPr>
        <p:spPr>
          <a:xfrm>
            <a:off x="6619000" y="3494751"/>
            <a:ext cx="1553630" cy="707886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4000" b="1" smtClean="0">
                <a:solidFill>
                  <a:srgbClr val="DDC4F4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FIX IT</a:t>
            </a:r>
            <a:endParaRPr lang="en-CA" sz="4000" b="1">
              <a:solidFill>
                <a:srgbClr val="DDC4F4"/>
              </a:solidFill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754996" y="3494751"/>
            <a:ext cx="2000869" cy="707886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CA" sz="4000" b="1" smtClean="0">
                <a:solidFill>
                  <a:srgbClr val="DDC4F4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FIND IT</a:t>
            </a:r>
            <a:endParaRPr lang="en-CA" sz="4000" b="1">
              <a:solidFill>
                <a:srgbClr val="DDC4F4"/>
              </a:solidFill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Flowchart: Connector 70"/>
          <p:cNvSpPr/>
          <p:nvPr/>
        </p:nvSpPr>
        <p:spPr>
          <a:xfrm>
            <a:off x="18501969" y="10743691"/>
            <a:ext cx="663214" cy="685800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Hexagon 45"/>
          <p:cNvSpPr/>
          <p:nvPr/>
        </p:nvSpPr>
        <p:spPr>
          <a:xfrm>
            <a:off x="15400336" y="10126313"/>
            <a:ext cx="3442386" cy="3143250"/>
          </a:xfrm>
          <a:prstGeom prst="hexagon">
            <a:avLst/>
          </a:prstGeom>
          <a:solidFill>
            <a:srgbClr val="FF66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TextBox 63"/>
          <p:cNvSpPr txBox="1"/>
          <p:nvPr/>
        </p:nvSpPr>
        <p:spPr>
          <a:xfrm>
            <a:off x="15697659" y="10897560"/>
            <a:ext cx="27890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Identify</a:t>
            </a:r>
          </a:p>
          <a:p>
            <a:pPr algn="ctr"/>
            <a:r>
              <a:rPr lang="en-CA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problem in production</a:t>
            </a:r>
            <a:endParaRPr lang="en-CA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9" name="Isosceles Triangle 68"/>
          <p:cNvSpPr/>
          <p:nvPr/>
        </p:nvSpPr>
        <p:spPr>
          <a:xfrm rot="13603473">
            <a:off x="18422615" y="10547543"/>
            <a:ext cx="743152" cy="498878"/>
          </a:xfrm>
          <a:prstGeom prst="triangle">
            <a:avLst/>
          </a:prstGeom>
          <a:solidFill>
            <a:srgbClr val="CC99FF"/>
          </a:solidFill>
          <a:ln w="130175"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Flowchart: Connector 71"/>
          <p:cNvSpPr/>
          <p:nvPr/>
        </p:nvSpPr>
        <p:spPr>
          <a:xfrm>
            <a:off x="13597356" y="12294273"/>
            <a:ext cx="663214" cy="685800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Isosceles Triangle 72"/>
          <p:cNvSpPr/>
          <p:nvPr/>
        </p:nvSpPr>
        <p:spPr>
          <a:xfrm rot="15746952">
            <a:off x="13813624" y="12522463"/>
            <a:ext cx="743152" cy="498878"/>
          </a:xfrm>
          <a:prstGeom prst="triangle">
            <a:avLst/>
          </a:prstGeom>
          <a:solidFill>
            <a:srgbClr val="CC99FF"/>
          </a:solidFill>
          <a:ln w="130175"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Flowchart: Connector 73"/>
          <p:cNvSpPr/>
          <p:nvPr/>
        </p:nvSpPr>
        <p:spPr>
          <a:xfrm>
            <a:off x="8294848" y="11994024"/>
            <a:ext cx="663214" cy="685800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Isosceles Triangle 74"/>
          <p:cNvSpPr/>
          <p:nvPr/>
        </p:nvSpPr>
        <p:spPr>
          <a:xfrm rot="17245007">
            <a:off x="8618753" y="12237391"/>
            <a:ext cx="743152" cy="498878"/>
          </a:xfrm>
          <a:prstGeom prst="triangle">
            <a:avLst/>
          </a:prstGeom>
          <a:solidFill>
            <a:srgbClr val="CC99FF"/>
          </a:solidFill>
          <a:ln w="130175"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Flowchart: Connector 75"/>
          <p:cNvSpPr/>
          <p:nvPr/>
        </p:nvSpPr>
        <p:spPr>
          <a:xfrm>
            <a:off x="5509840" y="7255628"/>
            <a:ext cx="663214" cy="685800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Isosceles Triangle 76"/>
          <p:cNvSpPr/>
          <p:nvPr/>
        </p:nvSpPr>
        <p:spPr>
          <a:xfrm rot="2542175">
            <a:off x="5342486" y="7506200"/>
            <a:ext cx="743152" cy="498878"/>
          </a:xfrm>
          <a:prstGeom prst="triangle">
            <a:avLst/>
          </a:prstGeom>
          <a:solidFill>
            <a:srgbClr val="CC99FF"/>
          </a:solidFill>
          <a:ln w="130175"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Flowchart: Connector 77"/>
          <p:cNvSpPr/>
          <p:nvPr/>
        </p:nvSpPr>
        <p:spPr>
          <a:xfrm>
            <a:off x="9959970" y="5254398"/>
            <a:ext cx="663214" cy="685800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Isosceles Triangle 78"/>
          <p:cNvSpPr/>
          <p:nvPr/>
        </p:nvSpPr>
        <p:spPr>
          <a:xfrm rot="4850722">
            <a:off x="9671691" y="5459462"/>
            <a:ext cx="743152" cy="498878"/>
          </a:xfrm>
          <a:prstGeom prst="triangle">
            <a:avLst/>
          </a:prstGeom>
          <a:solidFill>
            <a:srgbClr val="CC99FF"/>
          </a:solidFill>
          <a:ln w="130175"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Flowchart: Connector 79"/>
          <p:cNvSpPr/>
          <p:nvPr/>
        </p:nvSpPr>
        <p:spPr>
          <a:xfrm>
            <a:off x="15393538" y="5629563"/>
            <a:ext cx="663214" cy="685800"/>
          </a:xfrm>
          <a:prstGeom prst="flowChartConnector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Isosceles Triangle 80"/>
          <p:cNvSpPr/>
          <p:nvPr/>
        </p:nvSpPr>
        <p:spPr>
          <a:xfrm rot="6461446">
            <a:off x="15061814" y="5634892"/>
            <a:ext cx="743152" cy="498878"/>
          </a:xfrm>
          <a:prstGeom prst="triangle">
            <a:avLst/>
          </a:prstGeom>
          <a:solidFill>
            <a:srgbClr val="CC99FF"/>
          </a:solidFill>
          <a:ln w="130175">
            <a:solidFill>
              <a:srgbClr val="CC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Hexagon 44"/>
          <p:cNvSpPr/>
          <p:nvPr/>
        </p:nvSpPr>
        <p:spPr>
          <a:xfrm>
            <a:off x="15400336" y="5182502"/>
            <a:ext cx="3442386" cy="3143250"/>
          </a:xfrm>
          <a:prstGeom prst="hexagon">
            <a:avLst/>
          </a:prstGeom>
          <a:solidFill>
            <a:srgbClr val="9933FF"/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TextBox 58"/>
          <p:cNvSpPr txBox="1"/>
          <p:nvPr/>
        </p:nvSpPr>
        <p:spPr>
          <a:xfrm>
            <a:off x="15715729" y="5907741"/>
            <a:ext cx="27890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Monitor</a:t>
            </a:r>
          </a:p>
          <a:p>
            <a:pPr algn="ctr"/>
            <a:r>
              <a:rPr lang="en-CA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application in poduction</a:t>
            </a:r>
            <a:endParaRPr lang="en-CA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Hexagon 23"/>
          <p:cNvSpPr/>
          <p:nvPr/>
        </p:nvSpPr>
        <p:spPr>
          <a:xfrm>
            <a:off x="10398623" y="4080034"/>
            <a:ext cx="3442386" cy="3143250"/>
          </a:xfrm>
          <a:prstGeom prst="hexagon">
            <a:avLst/>
          </a:prstGeom>
          <a:solidFill>
            <a:srgbClr val="CC66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Hexagon 46"/>
          <p:cNvSpPr/>
          <p:nvPr/>
        </p:nvSpPr>
        <p:spPr>
          <a:xfrm>
            <a:off x="5591462" y="5182502"/>
            <a:ext cx="3442386" cy="3143250"/>
          </a:xfrm>
          <a:prstGeom prst="hexagon">
            <a:avLst/>
          </a:prstGeom>
          <a:solidFill>
            <a:srgbClr val="FF66CC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TextBox 66"/>
          <p:cNvSpPr txBox="1"/>
          <p:nvPr/>
        </p:nvSpPr>
        <p:spPr>
          <a:xfrm>
            <a:off x="5813778" y="5907741"/>
            <a:ext cx="29609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Validate</a:t>
            </a:r>
          </a:p>
          <a:p>
            <a:pPr algn="ctr"/>
            <a:r>
              <a:rPr lang="en-CA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problem is resolved</a:t>
            </a:r>
            <a:endParaRPr lang="en-CA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0690452" y="4797733"/>
            <a:ext cx="29609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Deploy</a:t>
            </a:r>
          </a:p>
          <a:p>
            <a:pPr algn="ctr"/>
            <a:r>
              <a:rPr lang="en-CA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solution in production</a:t>
            </a:r>
            <a:endParaRPr lang="en-CA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10398623" y="11234371"/>
            <a:ext cx="3442386" cy="3143250"/>
          </a:xfrm>
          <a:prstGeom prst="hexagon">
            <a:avLst/>
          </a:prstGeom>
          <a:solidFill>
            <a:srgbClr val="FF7C8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Hexagon 47"/>
          <p:cNvSpPr/>
          <p:nvPr/>
        </p:nvSpPr>
        <p:spPr>
          <a:xfrm>
            <a:off x="5591462" y="10020042"/>
            <a:ext cx="3442386" cy="3143250"/>
          </a:xfrm>
          <a:prstGeom prst="hexagon">
            <a:avLst/>
          </a:prstGeom>
          <a:solidFill>
            <a:srgbClr val="FF6699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TextBox 64"/>
          <p:cNvSpPr txBox="1"/>
          <p:nvPr/>
        </p:nvSpPr>
        <p:spPr>
          <a:xfrm>
            <a:off x="10648087" y="12101845"/>
            <a:ext cx="29609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Diagnose</a:t>
            </a:r>
          </a:p>
          <a:p>
            <a:pPr algn="ctr"/>
            <a:r>
              <a:rPr lang="en-CA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root cause of the problem</a:t>
            </a:r>
            <a:endParaRPr lang="en-CA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813778" y="10745281"/>
            <a:ext cx="29609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Develop</a:t>
            </a:r>
          </a:p>
          <a:p>
            <a:pPr algn="ctr"/>
            <a:r>
              <a:rPr lang="en-CA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a solution to the problem</a:t>
            </a:r>
            <a:endParaRPr lang="en-CA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 Symbol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59" y="3970808"/>
            <a:ext cx="1969248" cy="1879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417375" y="8121961"/>
            <a:ext cx="2684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Abu</a:t>
            </a:r>
          </a:p>
          <a:p>
            <a:pPr algn="r"/>
            <a:r>
              <a:rPr lang="en-CA" sz="18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Build Master</a:t>
            </a:r>
            <a:endParaRPr lang="en-CA" sz="180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CA" sz="120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Loves </a:t>
            </a:r>
            <a:r>
              <a:rPr lang="en-CA" sz="12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automation, visual reporting and enables build automation and deployments.</a:t>
            </a:r>
            <a:endParaRPr lang="en-CA" sz="120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7" name="Picture 2" descr="C:\Users\willys\AppData\Local\Microsoft\Windows\Temporary Internet Files\Content.IE5\ZKTFLPD2\MP900444198[1].jpg"/>
          <p:cNvPicPr>
            <a:picLocks noChangeAspect="1" noChangeArrowheads="1"/>
          </p:cNvPicPr>
          <p:nvPr/>
        </p:nvPicPr>
        <p:blipFill>
          <a:blip r:embed="rId8" cstate="screen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459" y="6614300"/>
            <a:ext cx="1960283" cy="1879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417375" y="13370956"/>
            <a:ext cx="2684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Doris</a:t>
            </a:r>
          </a:p>
          <a:p>
            <a:pPr algn="r"/>
            <a:r>
              <a:rPr lang="en-CA" sz="18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Developer</a:t>
            </a:r>
            <a:endParaRPr lang="en-CA" sz="180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CA" sz="12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Has a “get it done” mindset, is eager to solve problems and develops solutions.</a:t>
            </a:r>
            <a:endParaRPr lang="en-CA" sz="120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92" name="Picture 2" descr="C:\Users\willys\AppData\Local\Microsoft\Windows\Temporary Internet Files\Content.IE5\F2V90W53\MP900444381[1].jpg"/>
          <p:cNvPicPr>
            <a:picLocks noChangeAspect="1" noChangeArrowheads="1"/>
          </p:cNvPicPr>
          <p:nvPr/>
        </p:nvPicPr>
        <p:blipFill>
          <a:blip r:embed="rId9" cstate="screen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459" y="9363622"/>
            <a:ext cx="1967828" cy="1879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3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DDC4F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59" y="11838041"/>
            <a:ext cx="1960283" cy="1888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417375" y="10684311"/>
            <a:ext cx="2684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8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</a:t>
            </a:r>
            <a:r>
              <a:rPr lang="en-CA" sz="18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ristine</a:t>
            </a:r>
          </a:p>
          <a:p>
            <a:pPr algn="r"/>
            <a:r>
              <a:rPr lang="en-CA" sz="18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Tester</a:t>
            </a:r>
            <a:endParaRPr lang="en-CA" sz="180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CA" sz="1200" smtClean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Complies to process and policies, collaborates with delevelopers and loves to validate solution quality.</a:t>
            </a:r>
            <a:endParaRPr lang="en-CA" sz="120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17375" y="3122750"/>
            <a:ext cx="2880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smtClean="0">
                <a:solidFill>
                  <a:srgbClr val="7030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following personas are typically affected by and interested in IntelliTrace:</a:t>
            </a:r>
            <a:endParaRPr lang="en-CA" sz="1600">
              <a:solidFill>
                <a:srgbClr val="7030A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5" name="Picture 2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8429" y="8543991"/>
            <a:ext cx="1131523" cy="10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2" descr="C:\Users\willys\AppData\Local\Microsoft\Windows\Temporary Internet Files\Content.IE5\ZKTFLPD2\MP900444198[1].jpg"/>
          <p:cNvPicPr>
            <a:picLocks noChangeAspect="1" noChangeArrowheads="1"/>
          </p:cNvPicPr>
          <p:nvPr/>
        </p:nvPicPr>
        <p:blipFill>
          <a:blip r:embed="rId8" cstate="screen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4956" y="6349655"/>
            <a:ext cx="1126372" cy="10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" descr="C:\Users\willys\AppData\Local\Microsoft\Windows\Temporary Internet Files\Content.IE5\F2V90W53\MP900444381[1].jpg"/>
          <p:cNvPicPr>
            <a:picLocks noChangeAspect="1" noChangeArrowheads="1"/>
          </p:cNvPicPr>
          <p:nvPr/>
        </p:nvPicPr>
        <p:blipFill>
          <a:blip r:embed="rId9" cstate="screen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0882" y="10926697"/>
            <a:ext cx="1130707" cy="10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171" y="8688639"/>
            <a:ext cx="1121025" cy="10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3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0738" y="11049231"/>
            <a:ext cx="1121025" cy="108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839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977</TotalTime>
  <Words>220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Segoe UI Light</vt:lpstr>
      <vt:lpstr>Segoe UI Symbol</vt:lpstr>
      <vt:lpstr>Office Theme</vt:lpstr>
      <vt:lpstr>PowerPoint Presentation</vt:lpstr>
    </vt:vector>
  </TitlesOfParts>
  <Company>Microsoft 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Willy-Peter Schaub</dc:creator>
  <cp:lastModifiedBy>Willy-Peter Schaub</cp:lastModifiedBy>
  <cp:revision>43</cp:revision>
  <dcterms:created xsi:type="dcterms:W3CDTF">2012-12-05T19:20:05Z</dcterms:created>
  <dcterms:modified xsi:type="dcterms:W3CDTF">2013-04-12T19:52:27Z</dcterms:modified>
</cp:coreProperties>
</file>