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7"/>
  </p:sldMasterIdLst>
  <p:sldIdLst>
    <p:sldId id="256" r:id="rId8"/>
  </p:sldIdLst>
  <p:sldSz cx="12192000" cy="6858000"/>
  <p:notesSz cx="6858000" cy="9144000"/>
  <p:defaultTextStyle>
    <a:defPPr>
      <a:defRPr lang="mk-M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sse Houwing" initials="JH" lastIdx="5" clrIdx="0">
    <p:extLst>
      <p:ext uri="{19B8F6BF-5375-455C-9EA6-DF929625EA0E}">
        <p15:presenceInfo xmlns:p15="http://schemas.microsoft.com/office/powerpoint/2012/main" userId="1280e051ff28a08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ADE9"/>
    <a:srgbClr val="68217A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2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viewProps" Target="viewProps.xml"/><Relationship Id="rId5" Type="http://schemas.openxmlformats.org/officeDocument/2006/relationships/customXml" Target="../customXml/item5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366654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245618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130727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3210682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156860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1525727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3170450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20555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1509860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1440850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k-M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319494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EA73B-08F5-4A61-B2C9-38FD624DE4AA}" type="datetimeFigureOut">
              <a:rPr lang="mk-MK" smtClean="0"/>
              <a:t>12.04.2013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9DEA0-EA93-4793-B451-D27152F68503}" type="slidenum">
              <a:rPr lang="mk-MK" smtClean="0"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400200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k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3.wdp"/><Relationship Id="rId18" Type="http://schemas.openxmlformats.org/officeDocument/2006/relationships/image" Target="../media/image9.png"/><Relationship Id="rId3" Type="http://schemas.openxmlformats.org/officeDocument/2006/relationships/customXml" Target="../../customXml/item2.xml"/><Relationship Id="rId21" Type="http://schemas.openxmlformats.org/officeDocument/2006/relationships/hyperlink" Target="http://bit.ly/K5do0m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5.png"/><Relationship Id="rId17" Type="http://schemas.openxmlformats.org/officeDocument/2006/relationships/image" Target="../media/image8.png"/><Relationship Id="rId2" Type="http://schemas.openxmlformats.org/officeDocument/2006/relationships/customXml" Target="../../customXml/item1.xml"/><Relationship Id="rId16" Type="http://schemas.openxmlformats.org/officeDocument/2006/relationships/image" Target="../media/image7.png"/><Relationship Id="rId20" Type="http://schemas.openxmlformats.org/officeDocument/2006/relationships/hyperlink" Target="http://aka.ms/msdnIntelliTrace" TargetMode="External"/><Relationship Id="rId1" Type="http://schemas.openxmlformats.org/officeDocument/2006/relationships/customXml" Target="../../customXml/item4.xml"/><Relationship Id="rId6" Type="http://schemas.openxmlformats.org/officeDocument/2006/relationships/image" Target="../media/image1.png"/><Relationship Id="rId11" Type="http://schemas.microsoft.com/office/2007/relationships/hdphoto" Target="../media/hdphoto2.wdp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1.xml"/><Relationship Id="rId15" Type="http://schemas.openxmlformats.org/officeDocument/2006/relationships/image" Target="../media/image6.emf"/><Relationship Id="rId23" Type="http://schemas.openxmlformats.org/officeDocument/2006/relationships/image" Target="../media/image11.png"/><Relationship Id="rId10" Type="http://schemas.openxmlformats.org/officeDocument/2006/relationships/image" Target="../media/image4.png"/><Relationship Id="rId19" Type="http://schemas.openxmlformats.org/officeDocument/2006/relationships/image" Target="../media/image10.emf"/><Relationship Id="rId4" Type="http://schemas.openxmlformats.org/officeDocument/2006/relationships/customXml" Target="../../customXml/item6.xml"/><Relationship Id="rId9" Type="http://schemas.microsoft.com/office/2007/relationships/hdphoto" Target="../media/hdphoto1.wdp"/><Relationship Id="rId14" Type="http://schemas.openxmlformats.org/officeDocument/2006/relationships/hyperlink" Target="http://bit.ly/WvJPHs" TargetMode="External"/><Relationship Id="rId22" Type="http://schemas.openxmlformats.org/officeDocument/2006/relationships/hyperlink" Target="http://aka.ms/vsarmsd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4529"/>
            <a:ext cx="12192000" cy="767715"/>
          </a:xfrm>
          <a:prstGeom prst="rect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mk-MK"/>
          </a:p>
        </p:txBody>
      </p:sp>
      <p:sp>
        <p:nvSpPr>
          <p:cNvPr id="5" name="Rectangle 4"/>
          <p:cNvSpPr/>
          <p:nvPr/>
        </p:nvSpPr>
        <p:spPr>
          <a:xfrm>
            <a:off x="288759" y="800328"/>
            <a:ext cx="5053262" cy="896854"/>
          </a:xfrm>
          <a:prstGeom prst="rect">
            <a:avLst/>
          </a:prstGeom>
          <a:solidFill>
            <a:srgbClr val="68217A"/>
          </a:solidFill>
          <a:ln>
            <a:solidFill>
              <a:srgbClr val="68217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mk-MK" sz="1400" dirty="0"/>
          </a:p>
        </p:txBody>
      </p:sp>
      <p:pic>
        <p:nvPicPr>
          <p:cNvPr id="6" name="Picture 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270" y="107314"/>
            <a:ext cx="1649730" cy="55308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9881" y="199190"/>
            <a:ext cx="50497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mk-MK" sz="2400" dirty="0" smtClean="0">
                <a:solidFill>
                  <a:srgbClr val="FFFFFF"/>
                </a:solidFill>
                <a:effectLst/>
                <a:latin typeface="Segoe UI Light" panose="020B0502040204020203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Ops view of DevOps and IntelliTrace</a:t>
            </a:r>
            <a:endParaRPr lang="mk-MK" sz="2400" dirty="0">
              <a:effectLst/>
              <a:latin typeface="Segoe UI" panose="020B0502040204020203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4259" y="1690967"/>
            <a:ext cx="5057761" cy="1838597"/>
          </a:xfrm>
          <a:prstGeom prst="rect">
            <a:avLst/>
          </a:prstGeom>
          <a:ln>
            <a:solidFill>
              <a:srgbClr val="68217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mk-MK" dirty="0"/>
          </a:p>
        </p:txBody>
      </p:sp>
      <p:sp>
        <p:nvSpPr>
          <p:cNvPr id="9" name="Rectangle 8"/>
          <p:cNvSpPr/>
          <p:nvPr/>
        </p:nvSpPr>
        <p:spPr>
          <a:xfrm>
            <a:off x="280737" y="3576506"/>
            <a:ext cx="8815137" cy="2840336"/>
          </a:xfrm>
          <a:prstGeom prst="rect">
            <a:avLst/>
          </a:prstGeom>
          <a:ln>
            <a:solidFill>
              <a:srgbClr val="68217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mk-MK" dirty="0"/>
          </a:p>
        </p:txBody>
      </p:sp>
      <p:sp>
        <p:nvSpPr>
          <p:cNvPr id="10" name="Rectangle 9"/>
          <p:cNvSpPr/>
          <p:nvPr/>
        </p:nvSpPr>
        <p:spPr>
          <a:xfrm>
            <a:off x="5626280" y="796708"/>
            <a:ext cx="6565720" cy="2732857"/>
          </a:xfrm>
          <a:prstGeom prst="rect">
            <a:avLst/>
          </a:prstGeom>
          <a:ln>
            <a:solidFill>
              <a:srgbClr val="68217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mk-MK" dirty="0"/>
          </a:p>
        </p:txBody>
      </p:sp>
      <p:sp>
        <p:nvSpPr>
          <p:cNvPr id="11" name="Rectangle 10"/>
          <p:cNvSpPr/>
          <p:nvPr/>
        </p:nvSpPr>
        <p:spPr>
          <a:xfrm>
            <a:off x="1218734" y="822570"/>
            <a:ext cx="4187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As Jane, the infrastructure specialist, based on developers requests, I would like to understand how to collect and  deliver </a:t>
            </a:r>
            <a:r>
              <a:rPr lang="en-US" sz="1200" b="1" spc="50" dirty="0" err="1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IntelliTrace</a:t>
            </a:r>
            <a:r>
              <a:rPr lang="en-US" sz="12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files for issue resolving in Four Easy Steps.</a:t>
            </a:r>
            <a:endParaRPr lang="mk-MK" sz="1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802948"/>
            <a:ext cx="288758" cy="888309"/>
          </a:xfrm>
          <a:prstGeom prst="rect">
            <a:avLst/>
          </a:prstGeom>
          <a:ln>
            <a:solidFill>
              <a:srgbClr val="68217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400" dirty="0" smtClean="0"/>
              <a:t>Epic</a:t>
            </a:r>
            <a:endParaRPr lang="mk-MK" sz="1400" dirty="0"/>
          </a:p>
        </p:txBody>
      </p:sp>
      <p:sp>
        <p:nvSpPr>
          <p:cNvPr id="13" name="Rectangle 12"/>
          <p:cNvSpPr/>
          <p:nvPr/>
        </p:nvSpPr>
        <p:spPr>
          <a:xfrm>
            <a:off x="9372600" y="3576505"/>
            <a:ext cx="2819400" cy="1586045"/>
          </a:xfrm>
          <a:prstGeom prst="rect">
            <a:avLst/>
          </a:prstGeom>
          <a:ln>
            <a:solidFill>
              <a:srgbClr val="68217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mk-MK" dirty="0"/>
          </a:p>
        </p:txBody>
      </p:sp>
      <p:sp>
        <p:nvSpPr>
          <p:cNvPr id="14" name="Rectangle 13"/>
          <p:cNvSpPr/>
          <p:nvPr/>
        </p:nvSpPr>
        <p:spPr>
          <a:xfrm>
            <a:off x="-1" y="1708057"/>
            <a:ext cx="276239" cy="1821964"/>
          </a:xfrm>
          <a:prstGeom prst="rect">
            <a:avLst/>
          </a:prstGeom>
          <a:solidFill>
            <a:srgbClr val="68217A"/>
          </a:solidFill>
          <a:ln>
            <a:solidFill>
              <a:srgbClr val="68217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1.Install</a:t>
            </a:r>
            <a:endParaRPr lang="mk-MK" sz="14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" y="3576505"/>
            <a:ext cx="280737" cy="2840337"/>
          </a:xfrm>
          <a:prstGeom prst="rect">
            <a:avLst/>
          </a:prstGeom>
          <a:solidFill>
            <a:srgbClr val="68217A"/>
          </a:solidFill>
          <a:ln>
            <a:solidFill>
              <a:srgbClr val="68217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3.Collect</a:t>
            </a:r>
            <a:endParaRPr lang="mk-MK" sz="14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85648" y="796708"/>
            <a:ext cx="232610" cy="2732857"/>
          </a:xfrm>
          <a:prstGeom prst="rect">
            <a:avLst/>
          </a:prstGeom>
          <a:solidFill>
            <a:srgbClr val="68217A"/>
          </a:solidFill>
          <a:ln>
            <a:solidFill>
              <a:srgbClr val="68217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2.Configure</a:t>
            </a:r>
            <a:endParaRPr lang="mk-MK" sz="14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131969" y="3576505"/>
            <a:ext cx="240631" cy="1586045"/>
          </a:xfrm>
          <a:prstGeom prst="rect">
            <a:avLst/>
          </a:prstGeom>
          <a:solidFill>
            <a:srgbClr val="68217A"/>
          </a:solidFill>
          <a:ln>
            <a:solidFill>
              <a:srgbClr val="68217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4.Deliver</a:t>
            </a:r>
            <a:endParaRPr lang="mk-MK" sz="1400" dirty="0">
              <a:solidFill>
                <a:schemeClr val="bg1"/>
              </a:solidFill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0" y="622436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mk-MK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6416842"/>
            <a:ext cx="1282700" cy="47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947057" y="6538724"/>
            <a:ext cx="13765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anose="020B0502040204020203" pitchFamily="34" charset="0"/>
                <a:ea typeface="SimSun" panose="02010600030101010101" pitchFamily="2" charset="-122"/>
                <a:cs typeface="Segoe UI" panose="020B0502040204020203" pitchFamily="34" charset="0"/>
              </a:rPr>
              <a:t>2013-02-12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68872" y="2871940"/>
            <a:ext cx="610428" cy="61042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  <a14:imgEffect>
                      <a14:brightnessContrast bright="2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17832" y="5745147"/>
            <a:ext cx="593821" cy="59382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-1000"/>
                    </a14:imgEffect>
                    <a14:imgEffect>
                      <a14:colorTemperature colorTemp="1500"/>
                    </a14:imgEffect>
                    <a14:imgEffect>
                      <a14:saturation sat="0"/>
                    </a14:imgEffect>
                    <a14:imgEffect>
                      <a14:brightnessContrast bright="17000" contrast="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13231" y="4393688"/>
            <a:ext cx="525115" cy="52511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04576" y="1803710"/>
            <a:ext cx="47850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k-MK" sz="1200" dirty="0"/>
              <a:t>The IntelliTrace collector is a standalone tool that you can use to collect IntelliTrace data from apps that are running in production environments.</a:t>
            </a:r>
          </a:p>
        </p:txBody>
      </p:sp>
      <p:sp>
        <p:nvSpPr>
          <p:cNvPr id="3" name="Rectangle 2"/>
          <p:cNvSpPr/>
          <p:nvPr/>
        </p:nvSpPr>
        <p:spPr>
          <a:xfrm>
            <a:off x="407735" y="2307012"/>
            <a:ext cx="36568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Download </a:t>
            </a:r>
            <a:r>
              <a:rPr lang="en-US" sz="1200" dirty="0" err="1" smtClean="0"/>
              <a:t>IntelliTrace</a:t>
            </a:r>
            <a:r>
              <a:rPr lang="en-US" sz="1200" dirty="0"/>
              <a:t> </a:t>
            </a:r>
            <a:r>
              <a:rPr lang="en-US" sz="1200" dirty="0" smtClean="0"/>
              <a:t>Collector </a:t>
            </a:r>
            <a:r>
              <a:rPr lang="en-US" sz="1200" dirty="0" smtClean="0">
                <a:hlinkClick r:id="rId14"/>
              </a:rPr>
              <a:t>http</a:t>
            </a:r>
            <a:r>
              <a:rPr lang="en-US" sz="1200" dirty="0">
                <a:hlinkClick r:id="rId14"/>
              </a:rPr>
              <a:t>://</a:t>
            </a:r>
            <a:r>
              <a:rPr lang="en-US" sz="1200" dirty="0" smtClean="0">
                <a:hlinkClick r:id="rId14"/>
              </a:rPr>
              <a:t>bit.ly/WvJPHs</a:t>
            </a:r>
            <a:r>
              <a:rPr lang="en-US" sz="1200" dirty="0" smtClean="0"/>
              <a:t> </a:t>
            </a:r>
            <a:endParaRPr lang="mk-MK" sz="1200" dirty="0"/>
          </a:p>
        </p:txBody>
      </p:sp>
      <p:pic>
        <p:nvPicPr>
          <p:cNvPr id="28" name="Picture 27"/>
          <p:cNvPicPr preferRelativeResize="0">
            <a:picLocks/>
          </p:cNvPicPr>
          <p:nvPr>
            <p:custDataLst>
              <p:custData r:id="rId1"/>
            </p:custDataLst>
          </p:nvPr>
        </p:nvPicPr>
        <p:blipFill>
          <a:blip r:embed="rId15">
            <a:lum bright="8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053" y="2859231"/>
            <a:ext cx="416567" cy="56071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00620" y="2544943"/>
            <a:ext cx="24134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mk-MK" sz="1200" dirty="0"/>
              <a:t>Expand IntelliTraceCollection.cab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00620" y="2794030"/>
            <a:ext cx="26605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Create </a:t>
            </a:r>
            <a:r>
              <a:rPr lang="en-US" sz="1200" dirty="0" err="1" smtClean="0"/>
              <a:t>IntelliTrace</a:t>
            </a:r>
            <a:r>
              <a:rPr lang="en-US" sz="1200" dirty="0" smtClean="0"/>
              <a:t> collector directory</a:t>
            </a:r>
            <a:endParaRPr lang="mk-MK" sz="12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526637" y="3650776"/>
            <a:ext cx="1555499" cy="298779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5681928" y="1205800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smtClean="0"/>
              <a:t>Managed Applications</a:t>
            </a:r>
            <a:r>
              <a:rPr lang="mk-MK" sz="1050" dirty="0" smtClean="0"/>
              <a:t/>
            </a:r>
            <a:br>
              <a:rPr lang="mk-MK" sz="1050" dirty="0" smtClean="0"/>
            </a:br>
            <a:r>
              <a:rPr lang="mk-MK" sz="1050" dirty="0" smtClean="0"/>
              <a:t>icacls “</a:t>
            </a:r>
            <a:r>
              <a:rPr lang="en-US" sz="1050" i="1" dirty="0"/>
              <a:t>&lt;</a:t>
            </a:r>
            <a:r>
              <a:rPr lang="en-US" sz="1050" i="1" dirty="0" err="1" smtClean="0"/>
              <a:t>CollectionDirectoryPath</a:t>
            </a:r>
            <a:r>
              <a:rPr lang="en-US" sz="1050" i="1" dirty="0" smtClean="0"/>
              <a:t>&gt;</a:t>
            </a:r>
            <a:r>
              <a:rPr lang="mk-MK" sz="1050" dirty="0" smtClean="0"/>
              <a:t>" </a:t>
            </a:r>
            <a:r>
              <a:rPr lang="mk-MK" sz="1050" dirty="0"/>
              <a:t>/grant </a:t>
            </a:r>
            <a:r>
              <a:rPr lang="mk-MK" sz="1050" dirty="0" smtClean="0"/>
              <a:t>"</a:t>
            </a:r>
            <a:r>
              <a:rPr lang="mk-MK" sz="1050" i="1" dirty="0" smtClean="0"/>
              <a:t>&lt;Domain\</a:t>
            </a:r>
            <a:r>
              <a:rPr lang="en-US" sz="1050" i="1" dirty="0" err="1" smtClean="0"/>
              <a:t>UserID</a:t>
            </a:r>
            <a:r>
              <a:rPr lang="mk-MK" sz="1050" i="1" dirty="0" smtClean="0"/>
              <a:t>&gt;</a:t>
            </a:r>
            <a:r>
              <a:rPr lang="mk-MK" sz="1050" dirty="0" smtClean="0"/>
              <a:t>":</a:t>
            </a:r>
            <a:r>
              <a:rPr lang="mk-MK" sz="1050" dirty="0"/>
              <a:t>F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681475" y="1627682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smtClean="0"/>
              <a:t>Web Applications</a:t>
            </a:r>
            <a:br>
              <a:rPr lang="en-US" sz="1050" dirty="0" smtClean="0"/>
            </a:br>
            <a:r>
              <a:rPr lang="mk-MK" sz="1050" dirty="0" smtClean="0"/>
              <a:t>icacls "</a:t>
            </a:r>
            <a:r>
              <a:rPr lang="en-US" sz="1050" i="1" dirty="0"/>
              <a:t> &lt;</a:t>
            </a:r>
            <a:r>
              <a:rPr lang="en-US" sz="1050" i="1" dirty="0" err="1"/>
              <a:t>CollectionDirectoryPath</a:t>
            </a:r>
            <a:r>
              <a:rPr lang="en-US" sz="1050" i="1" dirty="0"/>
              <a:t>&gt; </a:t>
            </a:r>
            <a:r>
              <a:rPr lang="mk-MK" sz="1050" dirty="0" smtClean="0"/>
              <a:t>" </a:t>
            </a:r>
            <a:r>
              <a:rPr lang="mk-MK" sz="1050" dirty="0"/>
              <a:t>/grant "IIS APPPOOL</a:t>
            </a:r>
            <a:r>
              <a:rPr lang="mk-MK" sz="1050" dirty="0" smtClean="0"/>
              <a:t>\</a:t>
            </a:r>
            <a:r>
              <a:rPr lang="en-US" sz="1050" dirty="0" smtClean="0"/>
              <a:t>&lt;</a:t>
            </a:r>
            <a:r>
              <a:rPr lang="en-US" sz="1050" dirty="0" err="1" smtClean="0"/>
              <a:t>AppPoolID</a:t>
            </a:r>
            <a:r>
              <a:rPr lang="en-US" sz="1050" dirty="0" smtClean="0"/>
              <a:t>&gt;</a:t>
            </a:r>
            <a:r>
              <a:rPr lang="mk-MK" sz="1050" dirty="0" smtClean="0"/>
              <a:t>":</a:t>
            </a:r>
            <a:r>
              <a:rPr lang="mk-MK" sz="1050" dirty="0"/>
              <a:t>RX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723846" y="838525"/>
            <a:ext cx="330167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k-MK" sz="1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 up permissions for the collector directory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308088" y="835064"/>
            <a:ext cx="1868398" cy="1569689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5693507" y="2118186"/>
            <a:ext cx="443756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k-MK" sz="1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Customiz</a:t>
            </a:r>
            <a:r>
              <a:rPr lang="en-US" sz="1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mk-MK" sz="1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mk-MK" sz="1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IntelliTrace Collection </a:t>
            </a:r>
            <a:r>
              <a:rPr lang="mk-MK" sz="1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</a:t>
            </a:r>
            <a:r>
              <a:rPr lang="en-US" sz="1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13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en-US" sz="1300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CollectionPlan</a:t>
            </a:r>
            <a:r>
              <a:rPr lang="en-US" sz="13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&gt;.xml</a:t>
            </a:r>
            <a:r>
              <a:rPr lang="en-US" sz="1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mk-MK" sz="13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086086" y="2506128"/>
            <a:ext cx="288110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k-MK" sz="900" dirty="0">
                <a:solidFill>
                  <a:srgbClr val="FF0000"/>
                </a:solidFill>
              </a:rPr>
              <a:t>&lt;ModuleList</a:t>
            </a:r>
            <a:r>
              <a:rPr lang="mk-MK" sz="900" dirty="0"/>
              <a:t> </a:t>
            </a:r>
            <a:r>
              <a:rPr lang="mk-MK" sz="900" dirty="0">
                <a:solidFill>
                  <a:srgbClr val="FF0000"/>
                </a:solidFill>
              </a:rPr>
              <a:t>isExclusionList="true"&gt;</a:t>
            </a:r>
          </a:p>
          <a:p>
            <a:r>
              <a:rPr lang="mk-MK" sz="900" dirty="0"/>
              <a:t>   </a:t>
            </a:r>
            <a:r>
              <a:rPr lang="mk-MK" sz="900" dirty="0">
                <a:solidFill>
                  <a:srgbClr val="FF0000"/>
                </a:solidFill>
              </a:rPr>
              <a:t>&lt;Name&gt;</a:t>
            </a:r>
            <a:r>
              <a:rPr lang="mk-MK" sz="900" dirty="0"/>
              <a:t>PublicKeyToken:B77A5C561934E089</a:t>
            </a:r>
            <a:r>
              <a:rPr lang="mk-MK" sz="900" dirty="0">
                <a:solidFill>
                  <a:srgbClr val="FF0000"/>
                </a:solidFill>
              </a:rPr>
              <a:t>&lt;/Name&gt;</a:t>
            </a:r>
          </a:p>
          <a:p>
            <a:r>
              <a:rPr lang="mk-MK" sz="900" dirty="0"/>
              <a:t>   </a:t>
            </a:r>
            <a:r>
              <a:rPr lang="mk-MK" sz="900" dirty="0">
                <a:solidFill>
                  <a:srgbClr val="FF0000"/>
                </a:solidFill>
              </a:rPr>
              <a:t>&lt;Name&gt;</a:t>
            </a:r>
            <a:r>
              <a:rPr lang="mk-MK" sz="900" dirty="0"/>
              <a:t>PublicKeyToken:89845DCD8080CC91</a:t>
            </a:r>
            <a:r>
              <a:rPr lang="mk-MK" sz="900" dirty="0">
                <a:solidFill>
                  <a:srgbClr val="FF0000"/>
                </a:solidFill>
              </a:rPr>
              <a:t>&lt;/Name&gt;</a:t>
            </a:r>
          </a:p>
          <a:p>
            <a:r>
              <a:rPr lang="mk-MK" sz="900" dirty="0"/>
              <a:t>   </a:t>
            </a:r>
            <a:r>
              <a:rPr lang="mk-MK" sz="900" dirty="0">
                <a:solidFill>
                  <a:srgbClr val="FF0000"/>
                </a:solidFill>
              </a:rPr>
              <a:t>&lt;Name&gt;</a:t>
            </a:r>
            <a:r>
              <a:rPr lang="mk-MK" sz="900" dirty="0"/>
              <a:t>Microsoft.</a:t>
            </a:r>
            <a:r>
              <a:rPr lang="mk-MK" sz="900" dirty="0">
                <a:solidFill>
                  <a:srgbClr val="FF0000"/>
                </a:solidFill>
              </a:rPr>
              <a:t>&lt;/Name&gt;</a:t>
            </a:r>
          </a:p>
          <a:p>
            <a:r>
              <a:rPr lang="mk-MK" sz="900" dirty="0">
                <a:solidFill>
                  <a:srgbClr val="FF0000"/>
                </a:solidFill>
              </a:rPr>
              <a:t>&lt;/ModuleList&gt;</a:t>
            </a:r>
          </a:p>
        </p:txBody>
      </p:sp>
      <p:sp>
        <p:nvSpPr>
          <p:cNvPr id="46" name="Content"/>
          <p:cNvSpPr>
            <a:spLocks/>
          </p:cNvSpPr>
          <p:nvPr/>
        </p:nvSpPr>
        <p:spPr>
          <a:xfrm>
            <a:off x="356993" y="3196791"/>
            <a:ext cx="2402032" cy="297011"/>
          </a:xfrm>
          <a:prstGeom prst="rect">
            <a:avLst/>
          </a:prstGeom>
          <a:gradFill>
            <a:gsLst>
              <a:gs pos="100000">
                <a:srgbClr val="FFFF89"/>
              </a:gs>
              <a:gs pos="0">
                <a:srgbClr val="FFFF99"/>
              </a:gs>
            </a:gsLst>
            <a:lin ang="5400000" scaled="0"/>
          </a:gra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lIns="91440" tIns="137160" rIns="91440" bIns="45720" rtlCol="0" anchor="t" anchorCtr="0">
            <a:normAutofit fontScale="77500" lnSpcReduction="20000"/>
          </a:bodyPr>
          <a:lstStyle/>
          <a:p>
            <a:pPr algn="ctr"/>
            <a:r>
              <a:rPr lang="en-US" sz="1200" dirty="0"/>
              <a:t>Requirements: </a:t>
            </a:r>
            <a:r>
              <a:rPr lang="mk-MK" sz="1200" dirty="0"/>
              <a:t>NET Framework 3.5, 4, or 4.5</a:t>
            </a:r>
          </a:p>
          <a:p>
            <a:pPr algn="ctr"/>
            <a:endParaRPr lang="en-US" sz="1200" dirty="0">
              <a:solidFill>
                <a:sysClr val="windowText" lastClr="00000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9" name="Content"/>
          <p:cNvSpPr>
            <a:spLocks/>
          </p:cNvSpPr>
          <p:nvPr/>
        </p:nvSpPr>
        <p:spPr>
          <a:xfrm>
            <a:off x="6981712" y="3784576"/>
            <a:ext cx="2097949" cy="1168421"/>
          </a:xfrm>
          <a:prstGeom prst="rect">
            <a:avLst/>
          </a:prstGeom>
          <a:gradFill>
            <a:gsLst>
              <a:gs pos="100000">
                <a:srgbClr val="FFFF89"/>
              </a:gs>
              <a:gs pos="0">
                <a:srgbClr val="FFFF99"/>
              </a:gs>
            </a:gsLst>
            <a:lin ang="5400000" scaled="0"/>
          </a:gra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lIns="91440" tIns="137160" rIns="91440" bIns="45720" rtlCol="0" anchor="t" anchorCtr="0">
            <a:noAutofit/>
          </a:bodyPr>
          <a:lstStyle/>
          <a:p>
            <a:r>
              <a:rPr lang="en-US" sz="900" b="1" dirty="0"/>
              <a:t>Supported Operating Systems:</a:t>
            </a:r>
          </a:p>
          <a:p>
            <a:r>
              <a:rPr lang="en-US" sz="900" dirty="0"/>
              <a:t>Windows 7 SP1 (x86 and x64)</a:t>
            </a:r>
          </a:p>
          <a:p>
            <a:r>
              <a:rPr lang="en-US" sz="900" dirty="0"/>
              <a:t>Windows 8 (x86 and x64)</a:t>
            </a:r>
          </a:p>
          <a:p>
            <a:r>
              <a:rPr lang="en-US" sz="900" dirty="0"/>
              <a:t>Windows Server 2008(x86 and x64)</a:t>
            </a:r>
          </a:p>
          <a:p>
            <a:r>
              <a:rPr lang="en-US" sz="900" dirty="0"/>
              <a:t>Windows Server 2008 R2 SP1 (x64)</a:t>
            </a:r>
          </a:p>
          <a:p>
            <a:r>
              <a:rPr lang="en-US" sz="900" dirty="0"/>
              <a:t>Windows Server 2012 (x64)</a:t>
            </a:r>
            <a:endParaRPr lang="mk-MK" sz="900" dirty="0"/>
          </a:p>
          <a:p>
            <a:endParaRPr lang="en-US" sz="900" dirty="0">
              <a:solidFill>
                <a:sysClr val="windowText" lastClr="00000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19119" y="2376343"/>
            <a:ext cx="33589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smtClean="0"/>
              <a:t>Events and call information or Events only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smtClean="0"/>
              <a:t>Maximum amount of disk space for each recording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 smtClean="0"/>
              <a:t>IntelliTrace</a:t>
            </a:r>
            <a:r>
              <a:rPr lang="en-US" sz="1050" dirty="0" smtClean="0"/>
              <a:t> Events (ADO.NET, ASP.NET, Gesture etc.)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smtClean="0"/>
              <a:t>Exclude or Include module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36755" y="3606436"/>
            <a:ext cx="247638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k-MK" sz="1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 data from a managed app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36755" y="4952993"/>
            <a:ext cx="394640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k-MK" sz="1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 data from a Web app or SharePoint application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92686" y="5234453"/>
            <a:ext cx="733976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mk-MK" sz="1050" dirty="0"/>
              <a:t>Start-IntelliTraceCollection " &lt;ApplicationPool&gt; " &lt;PathToCollectionPlan&gt; &lt;FullPathToITraceFileDirectory</a:t>
            </a:r>
            <a:r>
              <a:rPr lang="mk-MK" sz="1050" dirty="0" smtClean="0"/>
              <a:t>&gt;</a:t>
            </a:r>
            <a:endParaRPr lang="en-US" sz="1050" dirty="0" smtClean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dirty="0"/>
              <a:t>Checkpoint-</a:t>
            </a:r>
            <a:r>
              <a:rPr lang="en-US" sz="1050" dirty="0" err="1"/>
              <a:t>IntelliTraceCollection</a:t>
            </a:r>
            <a:r>
              <a:rPr lang="en-US" sz="1050" dirty="0"/>
              <a:t> </a:t>
            </a:r>
            <a:r>
              <a:rPr lang="en-US" sz="1050" dirty="0" smtClean="0"/>
              <a:t>" &lt;</a:t>
            </a:r>
            <a:r>
              <a:rPr lang="en-US" sz="1050" dirty="0" err="1"/>
              <a:t>ApplicationPool</a:t>
            </a:r>
            <a:r>
              <a:rPr lang="en-US" sz="1050" dirty="0"/>
              <a:t>&gt; </a:t>
            </a:r>
            <a:r>
              <a:rPr lang="en-US" sz="1050" dirty="0" smtClean="0"/>
              <a:t>“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dirty="0" smtClean="0"/>
              <a:t>Get-</a:t>
            </a:r>
            <a:r>
              <a:rPr lang="en-US" sz="1050" dirty="0" err="1" smtClean="0"/>
              <a:t>IntelliTraceCollectionStatus</a:t>
            </a:r>
            <a:endParaRPr lang="en-US" sz="1050" dirty="0" smtClean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50" dirty="0"/>
              <a:t>Stop-</a:t>
            </a:r>
            <a:r>
              <a:rPr lang="en-US" sz="1050" dirty="0" err="1"/>
              <a:t>IntelliTraceCollection</a:t>
            </a:r>
            <a:r>
              <a:rPr lang="en-US" sz="1050" dirty="0"/>
              <a:t> " &lt;</a:t>
            </a:r>
            <a:r>
              <a:rPr lang="en-US" sz="1050" dirty="0" err="1"/>
              <a:t>ApplicationPool</a:t>
            </a:r>
            <a:r>
              <a:rPr lang="en-US" sz="1050" dirty="0"/>
              <a:t>&gt; </a:t>
            </a:r>
            <a:r>
              <a:rPr lang="en-US" sz="1050" dirty="0" smtClean="0"/>
              <a:t>“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36755" y="3913274"/>
            <a:ext cx="6768015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k-MK" sz="1050" dirty="0"/>
              <a:t>&lt;FullPathToIntelliTraceCollectorExecutable&gt; \IntellitraceSC.exe launch /cp: &lt;PathToCollectionPlan&gt; /f: &lt;FullPathToITraceFileDirectoryAndFileName&gt; &lt;PathToAppExecutableFileAndFileName</a:t>
            </a:r>
            <a:r>
              <a:rPr lang="mk-MK" sz="1050" dirty="0" smtClean="0"/>
              <a:t>&gt;</a:t>
            </a:r>
            <a:endParaRPr lang="en-US" sz="1050" dirty="0" smtClean="0"/>
          </a:p>
          <a:p>
            <a:endParaRPr lang="en-US" sz="1050" dirty="0"/>
          </a:p>
          <a:p>
            <a:r>
              <a:rPr lang="en-US" sz="1050" dirty="0"/>
              <a:t>(Ex: C:\IntelliTraceCollector\IntelliTraceSC.exe launch </a:t>
            </a:r>
            <a:r>
              <a:rPr lang="en-US" sz="1050" dirty="0" smtClean="0"/>
              <a:t>/</a:t>
            </a:r>
            <a:r>
              <a:rPr lang="en-US" sz="1050" dirty="0" err="1" smtClean="0"/>
              <a:t>cp</a:t>
            </a:r>
            <a:r>
              <a:rPr lang="en-US" sz="1050" dirty="0"/>
              <a:t>:"C:\IntelliTraceCollector\collection_plan.ASP.NET.default.xml" /</a:t>
            </a:r>
            <a:r>
              <a:rPr lang="en-US" sz="1050" dirty="0" err="1"/>
              <a:t>f:"C</a:t>
            </a:r>
            <a:r>
              <a:rPr lang="en-US" sz="1050" dirty="0"/>
              <a:t>:\IntelliTraceLogFiles\MyApp.itrace" "C:\</a:t>
            </a:r>
            <a:r>
              <a:rPr lang="en-US" sz="1050" dirty="0" smtClean="0"/>
              <a:t>MyApp\MyApp.exe“)</a:t>
            </a:r>
            <a:endParaRPr lang="mk-MK" sz="105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776640" y="3634550"/>
            <a:ext cx="277130" cy="27713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211365" y="4983254"/>
            <a:ext cx="277130" cy="277130"/>
          </a:xfrm>
          <a:prstGeom prst="rect">
            <a:avLst/>
          </a:prstGeom>
        </p:spPr>
      </p:pic>
      <p:sp>
        <p:nvSpPr>
          <p:cNvPr id="62" name="Content"/>
          <p:cNvSpPr>
            <a:spLocks/>
          </p:cNvSpPr>
          <p:nvPr/>
        </p:nvSpPr>
        <p:spPr>
          <a:xfrm>
            <a:off x="3951755" y="5660916"/>
            <a:ext cx="2668179" cy="575425"/>
          </a:xfrm>
          <a:prstGeom prst="rect">
            <a:avLst/>
          </a:prstGeom>
          <a:gradFill>
            <a:gsLst>
              <a:gs pos="100000">
                <a:srgbClr val="FFFF89"/>
              </a:gs>
              <a:gs pos="0">
                <a:srgbClr val="FFFF99"/>
              </a:gs>
            </a:gsLst>
            <a:lin ang="5400000" scaled="0"/>
          </a:gra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rgbClr val="000000"/>
          </a:fontRef>
        </p:style>
        <p:txBody>
          <a:bodyPr lIns="91440" tIns="137160" rIns="91440" bIns="45720" rtlCol="0" anchor="t" anchorCtr="0">
            <a:normAutofit/>
          </a:bodyPr>
          <a:lstStyle/>
          <a:p>
            <a:r>
              <a:rPr lang="en-US" sz="900" dirty="0"/>
              <a:t>ASP.NET Web apps hosted on Internet Information Services (IIS) version 7.0, 7.5, and 8.0</a:t>
            </a:r>
            <a:endParaRPr lang="mk-MK" sz="900" dirty="0"/>
          </a:p>
          <a:p>
            <a:endParaRPr lang="en-US" sz="900" dirty="0">
              <a:solidFill>
                <a:sysClr val="windowText" lastClr="00000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64" name="Freeform 128"/>
          <p:cNvSpPr>
            <a:spLocks noEditPoints="1"/>
          </p:cNvSpPr>
          <p:nvPr>
            <p:custDataLst>
              <p:custData r:id="rId2"/>
              <p:custData r:id="rId3"/>
            </p:custDataLst>
          </p:nvPr>
        </p:nvSpPr>
        <p:spPr bwMode="black">
          <a:xfrm>
            <a:off x="9704177" y="4096144"/>
            <a:ext cx="268107" cy="247696"/>
          </a:xfrm>
          <a:custGeom>
            <a:avLst/>
            <a:gdLst>
              <a:gd name="T0" fmla="*/ 49 w 71"/>
              <a:gd name="T1" fmla="*/ 21 h 62"/>
              <a:gd name="T2" fmla="*/ 49 w 71"/>
              <a:gd name="T3" fmla="*/ 19 h 62"/>
              <a:gd name="T4" fmla="*/ 49 w 71"/>
              <a:gd name="T5" fmla="*/ 19 h 62"/>
              <a:gd name="T6" fmla="*/ 48 w 71"/>
              <a:gd name="T7" fmla="*/ 17 h 62"/>
              <a:gd name="T8" fmla="*/ 32 w 71"/>
              <a:gd name="T9" fmla="*/ 2 h 62"/>
              <a:gd name="T10" fmla="*/ 28 w 71"/>
              <a:gd name="T11" fmla="*/ 0 h 62"/>
              <a:gd name="T12" fmla="*/ 28 w 71"/>
              <a:gd name="T13" fmla="*/ 0 h 62"/>
              <a:gd name="T14" fmla="*/ 28 w 71"/>
              <a:gd name="T15" fmla="*/ 0 h 62"/>
              <a:gd name="T16" fmla="*/ 6 w 71"/>
              <a:gd name="T17" fmla="*/ 0 h 62"/>
              <a:gd name="T18" fmla="*/ 0 w 71"/>
              <a:gd name="T19" fmla="*/ 5 h 62"/>
              <a:gd name="T20" fmla="*/ 0 w 71"/>
              <a:gd name="T21" fmla="*/ 56 h 62"/>
              <a:gd name="T22" fmla="*/ 6 w 71"/>
              <a:gd name="T23" fmla="*/ 62 h 62"/>
              <a:gd name="T24" fmla="*/ 44 w 71"/>
              <a:gd name="T25" fmla="*/ 62 h 62"/>
              <a:gd name="T26" fmla="*/ 50 w 71"/>
              <a:gd name="T27" fmla="*/ 56 h 62"/>
              <a:gd name="T28" fmla="*/ 50 w 71"/>
              <a:gd name="T29" fmla="*/ 21 h 62"/>
              <a:gd name="T30" fmla="*/ 49 w 71"/>
              <a:gd name="T31" fmla="*/ 21 h 62"/>
              <a:gd name="T32" fmla="*/ 28 w 71"/>
              <a:gd name="T33" fmla="*/ 5 h 62"/>
              <a:gd name="T34" fmla="*/ 44 w 71"/>
              <a:gd name="T35" fmla="*/ 21 h 62"/>
              <a:gd name="T36" fmla="*/ 28 w 71"/>
              <a:gd name="T37" fmla="*/ 21 h 62"/>
              <a:gd name="T38" fmla="*/ 28 w 71"/>
              <a:gd name="T39" fmla="*/ 5 h 62"/>
              <a:gd name="T40" fmla="*/ 44 w 71"/>
              <a:gd name="T41" fmla="*/ 56 h 62"/>
              <a:gd name="T42" fmla="*/ 6 w 71"/>
              <a:gd name="T43" fmla="*/ 56 h 62"/>
              <a:gd name="T44" fmla="*/ 6 w 71"/>
              <a:gd name="T45" fmla="*/ 5 h 62"/>
              <a:gd name="T46" fmla="*/ 23 w 71"/>
              <a:gd name="T47" fmla="*/ 5 h 62"/>
              <a:gd name="T48" fmla="*/ 23 w 71"/>
              <a:gd name="T49" fmla="*/ 21 h 62"/>
              <a:gd name="T50" fmla="*/ 28 w 71"/>
              <a:gd name="T51" fmla="*/ 27 h 62"/>
              <a:gd name="T52" fmla="*/ 44 w 71"/>
              <a:gd name="T53" fmla="*/ 27 h 62"/>
              <a:gd name="T54" fmla="*/ 44 w 71"/>
              <a:gd name="T55" fmla="*/ 56 h 62"/>
              <a:gd name="T56" fmla="*/ 58 w 71"/>
              <a:gd name="T57" fmla="*/ 14 h 62"/>
              <a:gd name="T58" fmla="*/ 60 w 71"/>
              <a:gd name="T59" fmla="*/ 19 h 62"/>
              <a:gd name="T60" fmla="*/ 60 w 71"/>
              <a:gd name="T61" fmla="*/ 56 h 62"/>
              <a:gd name="T62" fmla="*/ 55 w 71"/>
              <a:gd name="T63" fmla="*/ 62 h 62"/>
              <a:gd name="T64" fmla="*/ 53 w 71"/>
              <a:gd name="T65" fmla="*/ 62 h 62"/>
              <a:gd name="T66" fmla="*/ 55 w 71"/>
              <a:gd name="T67" fmla="*/ 57 h 62"/>
              <a:gd name="T68" fmla="*/ 55 w 71"/>
              <a:gd name="T69" fmla="*/ 21 h 62"/>
              <a:gd name="T70" fmla="*/ 53 w 71"/>
              <a:gd name="T71" fmla="*/ 15 h 62"/>
              <a:gd name="T72" fmla="*/ 37 w 71"/>
              <a:gd name="T73" fmla="*/ 0 h 62"/>
              <a:gd name="T74" fmla="*/ 37 w 71"/>
              <a:gd name="T75" fmla="*/ 0 h 62"/>
              <a:gd name="T76" fmla="*/ 39 w 71"/>
              <a:gd name="T77" fmla="*/ 0 h 62"/>
              <a:gd name="T78" fmla="*/ 40 w 71"/>
              <a:gd name="T79" fmla="*/ 0 h 62"/>
              <a:gd name="T80" fmla="*/ 47 w 71"/>
              <a:gd name="T81" fmla="*/ 3 h 62"/>
              <a:gd name="T82" fmla="*/ 58 w 71"/>
              <a:gd name="T83" fmla="*/ 14 h 62"/>
              <a:gd name="T84" fmla="*/ 69 w 71"/>
              <a:gd name="T85" fmla="*/ 13 h 62"/>
              <a:gd name="T86" fmla="*/ 71 w 71"/>
              <a:gd name="T87" fmla="*/ 17 h 62"/>
              <a:gd name="T88" fmla="*/ 71 w 71"/>
              <a:gd name="T89" fmla="*/ 56 h 62"/>
              <a:gd name="T90" fmla="*/ 65 w 71"/>
              <a:gd name="T91" fmla="*/ 62 h 62"/>
              <a:gd name="T92" fmla="*/ 64 w 71"/>
              <a:gd name="T93" fmla="*/ 62 h 62"/>
              <a:gd name="T94" fmla="*/ 65 w 71"/>
              <a:gd name="T95" fmla="*/ 57 h 62"/>
              <a:gd name="T96" fmla="*/ 65 w 71"/>
              <a:gd name="T97" fmla="*/ 18 h 62"/>
              <a:gd name="T98" fmla="*/ 64 w 71"/>
              <a:gd name="T99" fmla="*/ 14 h 62"/>
              <a:gd name="T100" fmla="*/ 50 w 71"/>
              <a:gd name="T101" fmla="*/ 0 h 62"/>
              <a:gd name="T102" fmla="*/ 50 w 71"/>
              <a:gd name="T103" fmla="*/ 0 h 62"/>
              <a:gd name="T104" fmla="*/ 51 w 71"/>
              <a:gd name="T105" fmla="*/ 0 h 62"/>
              <a:gd name="T106" fmla="*/ 52 w 71"/>
              <a:gd name="T107" fmla="*/ 0 h 62"/>
              <a:gd name="T108" fmla="*/ 59 w 71"/>
              <a:gd name="T109" fmla="*/ 3 h 62"/>
              <a:gd name="T110" fmla="*/ 69 w 71"/>
              <a:gd name="T111" fmla="*/ 1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" h="62">
                <a:moveTo>
                  <a:pt x="49" y="21"/>
                </a:moveTo>
                <a:cubicBezTo>
                  <a:pt x="49" y="20"/>
                  <a:pt x="49" y="20"/>
                  <a:pt x="4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8"/>
                  <a:pt x="48" y="18"/>
                  <a:pt x="48" y="17"/>
                </a:cubicBezTo>
                <a:cubicBezTo>
                  <a:pt x="32" y="2"/>
                  <a:pt x="32" y="2"/>
                  <a:pt x="32" y="2"/>
                </a:cubicBezTo>
                <a:cubicBezTo>
                  <a:pt x="31" y="0"/>
                  <a:pt x="30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3" y="62"/>
                  <a:pt x="6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7" y="62"/>
                  <a:pt x="50" y="59"/>
                  <a:pt x="50" y="56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49" y="21"/>
                  <a:pt x="49" y="21"/>
                </a:cubicBezTo>
                <a:close/>
                <a:moveTo>
                  <a:pt x="28" y="5"/>
                </a:moveTo>
                <a:cubicBezTo>
                  <a:pt x="44" y="21"/>
                  <a:pt x="44" y="21"/>
                  <a:pt x="44" y="21"/>
                </a:cubicBezTo>
                <a:cubicBezTo>
                  <a:pt x="28" y="21"/>
                  <a:pt x="28" y="21"/>
                  <a:pt x="28" y="21"/>
                </a:cubicBezTo>
                <a:lnTo>
                  <a:pt x="28" y="5"/>
                </a:lnTo>
                <a:close/>
                <a:moveTo>
                  <a:pt x="44" y="56"/>
                </a:moveTo>
                <a:cubicBezTo>
                  <a:pt x="6" y="56"/>
                  <a:pt x="6" y="56"/>
                  <a:pt x="6" y="56"/>
                </a:cubicBezTo>
                <a:cubicBezTo>
                  <a:pt x="6" y="5"/>
                  <a:pt x="6" y="5"/>
                  <a:pt x="6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4"/>
                  <a:pt x="25" y="27"/>
                  <a:pt x="28" y="27"/>
                </a:cubicBezTo>
                <a:cubicBezTo>
                  <a:pt x="44" y="27"/>
                  <a:pt x="44" y="27"/>
                  <a:pt x="44" y="27"/>
                </a:cubicBezTo>
                <a:lnTo>
                  <a:pt x="44" y="56"/>
                </a:lnTo>
                <a:close/>
                <a:moveTo>
                  <a:pt x="58" y="14"/>
                </a:moveTo>
                <a:cubicBezTo>
                  <a:pt x="59" y="15"/>
                  <a:pt x="60" y="17"/>
                  <a:pt x="60" y="19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59"/>
                  <a:pt x="58" y="62"/>
                  <a:pt x="55" y="62"/>
                </a:cubicBezTo>
                <a:cubicBezTo>
                  <a:pt x="53" y="62"/>
                  <a:pt x="53" y="62"/>
                  <a:pt x="53" y="62"/>
                </a:cubicBezTo>
                <a:cubicBezTo>
                  <a:pt x="54" y="60"/>
                  <a:pt x="55" y="59"/>
                  <a:pt x="55" y="57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19"/>
                  <a:pt x="54" y="17"/>
                  <a:pt x="53" y="15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4" y="0"/>
                  <a:pt x="47" y="3"/>
                </a:cubicBezTo>
                <a:cubicBezTo>
                  <a:pt x="58" y="14"/>
                  <a:pt x="58" y="14"/>
                  <a:pt x="58" y="14"/>
                </a:cubicBezTo>
                <a:moveTo>
                  <a:pt x="69" y="13"/>
                </a:moveTo>
                <a:cubicBezTo>
                  <a:pt x="70" y="14"/>
                  <a:pt x="71" y="16"/>
                  <a:pt x="71" y="17"/>
                </a:cubicBezTo>
                <a:cubicBezTo>
                  <a:pt x="71" y="56"/>
                  <a:pt x="71" y="56"/>
                  <a:pt x="71" y="56"/>
                </a:cubicBezTo>
                <a:cubicBezTo>
                  <a:pt x="71" y="59"/>
                  <a:pt x="68" y="62"/>
                  <a:pt x="65" y="62"/>
                </a:cubicBezTo>
                <a:cubicBezTo>
                  <a:pt x="64" y="62"/>
                  <a:pt x="64" y="62"/>
                  <a:pt x="64" y="62"/>
                </a:cubicBezTo>
                <a:cubicBezTo>
                  <a:pt x="65" y="60"/>
                  <a:pt x="65" y="59"/>
                  <a:pt x="65" y="57"/>
                </a:cubicBezTo>
                <a:cubicBezTo>
                  <a:pt x="65" y="18"/>
                  <a:pt x="65" y="18"/>
                  <a:pt x="65" y="18"/>
                </a:cubicBezTo>
                <a:cubicBezTo>
                  <a:pt x="65" y="17"/>
                  <a:pt x="65" y="15"/>
                  <a:pt x="64" y="14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6" y="0"/>
                  <a:pt x="59" y="3"/>
                </a:cubicBezTo>
                <a:cubicBezTo>
                  <a:pt x="69" y="13"/>
                  <a:pt x="69" y="13"/>
                  <a:pt x="69" y="1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7576" tIns="48788" rIns="97576" bIns="4878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0114957" y="4031490"/>
            <a:ext cx="20473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Deliver .</a:t>
            </a:r>
            <a:r>
              <a:rPr lang="en-US" sz="1400" dirty="0" err="1" smtClean="0"/>
              <a:t>iTrace</a:t>
            </a:r>
            <a:r>
              <a:rPr lang="en-US" sz="1400" dirty="0" smtClean="0"/>
              <a:t> Files to Developers / Testers for further investigation with Visual Studio Ultimate</a:t>
            </a:r>
            <a:endParaRPr lang="mk-MK" sz="1400" dirty="0"/>
          </a:p>
        </p:txBody>
      </p:sp>
      <p:sp>
        <p:nvSpPr>
          <p:cNvPr id="71" name="Rectangle 70"/>
          <p:cNvSpPr/>
          <p:nvPr/>
        </p:nvSpPr>
        <p:spPr>
          <a:xfrm>
            <a:off x="9131968" y="5174374"/>
            <a:ext cx="3060032" cy="1229998"/>
          </a:xfrm>
          <a:prstGeom prst="rect">
            <a:avLst/>
          </a:prstGeom>
          <a:ln>
            <a:solidFill>
              <a:srgbClr val="68217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mk-MK" dirty="0"/>
          </a:p>
        </p:txBody>
      </p:sp>
      <p:pic>
        <p:nvPicPr>
          <p:cNvPr id="72" name="Picture 71"/>
          <p:cNvPicPr preferRelativeResize="0">
            <a:picLocks/>
          </p:cNvPicPr>
          <p:nvPr>
            <p:custDataLst>
              <p:custData r:id="rId4"/>
            </p:custDataLst>
          </p:nvPr>
        </p:nvPicPr>
        <p:blipFill rotWithShape="1">
          <a:blip r:embed="rId1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9" t="29131" r="11108" b="31977"/>
          <a:stretch/>
        </p:blipFill>
        <p:spPr>
          <a:xfrm>
            <a:off x="11376661" y="6021048"/>
            <a:ext cx="705476" cy="363831"/>
          </a:xfrm>
          <a:prstGeom prst="rect">
            <a:avLst/>
          </a:prstGeom>
        </p:spPr>
      </p:pic>
      <p:sp>
        <p:nvSpPr>
          <p:cNvPr id="73" name="object 11"/>
          <p:cNvSpPr txBox="1"/>
          <p:nvPr/>
        </p:nvSpPr>
        <p:spPr>
          <a:xfrm>
            <a:off x="9193822" y="5248800"/>
            <a:ext cx="2544445" cy="24415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en-US" sz="800" dirty="0">
                <a:solidFill>
                  <a:srgbClr val="0000FF"/>
                </a:solidFill>
                <a:cs typeface="Calibri"/>
              </a:rPr>
              <a:t>MSDN Debugging with </a:t>
            </a:r>
            <a:r>
              <a:rPr lang="en-US" sz="800" dirty="0" err="1">
                <a:solidFill>
                  <a:srgbClr val="0000FF"/>
                </a:solidFill>
                <a:cs typeface="Calibri"/>
              </a:rPr>
              <a:t>IntelliTrace</a:t>
            </a:r>
            <a:r>
              <a:rPr lang="en-US" sz="800" u="sng" dirty="0" smtClean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/>
            </a:r>
            <a:br>
              <a:rPr lang="en-US" sz="800" u="sng" dirty="0" smtClean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</a:br>
            <a:r>
              <a:rPr lang="en-US" sz="800" u="sng" dirty="0" smtClean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http</a:t>
            </a:r>
            <a:r>
              <a:rPr lang="en-US" sz="800" u="sng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://aka.ms/msdnIntelliTrace</a:t>
            </a:r>
            <a:endParaRPr lang="en-US" sz="800" u="sng" dirty="0">
              <a:solidFill>
                <a:srgbClr val="0000FF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endParaRPr sz="8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74" name="object 12"/>
          <p:cNvSpPr txBox="1"/>
          <p:nvPr/>
        </p:nvSpPr>
        <p:spPr>
          <a:xfrm>
            <a:off x="9207823" y="6133771"/>
            <a:ext cx="1612577" cy="2647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/>
            <a:r>
              <a:rPr lang="en-US" sz="800" dirty="0">
                <a:solidFill>
                  <a:srgbClr val="0000FF"/>
                </a:solidFill>
                <a:cs typeface="Calibri"/>
              </a:rPr>
              <a:t>Reference URLs</a:t>
            </a:r>
          </a:p>
          <a:p>
            <a:pPr marL="12700" marR="12700"/>
            <a:r>
              <a:rPr lang="en-US" sz="800" u="sng" dirty="0" smtClean="0">
                <a:solidFill>
                  <a:srgbClr val="0000FF"/>
                </a:solidFill>
                <a:latin typeface="Calibri"/>
                <a:cs typeface="Calibri"/>
              </a:rPr>
              <a:t>http</a:t>
            </a:r>
            <a:r>
              <a:rPr lang="en-US" sz="800" u="sng" dirty="0">
                <a:solidFill>
                  <a:srgbClr val="0000FF"/>
                </a:solidFill>
                <a:latin typeface="Calibri"/>
                <a:cs typeface="Calibri"/>
              </a:rPr>
              <a:t>://</a:t>
            </a:r>
            <a:r>
              <a:rPr lang="en-US" sz="800" u="sng" dirty="0" smtClean="0">
                <a:solidFill>
                  <a:srgbClr val="0000FF"/>
                </a:solidFill>
                <a:latin typeface="Calibri"/>
                <a:cs typeface="Calibri"/>
              </a:rPr>
              <a:t>aka.ms/IntelliTraceCollectors</a:t>
            </a:r>
            <a:endParaRPr lang="en-US" sz="800" u="sng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77" name="object 12"/>
          <p:cNvSpPr txBox="1"/>
          <p:nvPr/>
        </p:nvSpPr>
        <p:spPr>
          <a:xfrm>
            <a:off x="9207823" y="5838207"/>
            <a:ext cx="2361049" cy="2647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/>
            <a:r>
              <a:rPr lang="en-US" sz="800" dirty="0">
                <a:solidFill>
                  <a:srgbClr val="0000FF"/>
                </a:solidFill>
                <a:cs typeface="Calibri"/>
              </a:rPr>
              <a:t>Optimizing </a:t>
            </a:r>
            <a:r>
              <a:rPr lang="en-US" sz="800" dirty="0" err="1">
                <a:solidFill>
                  <a:srgbClr val="0000FF"/>
                </a:solidFill>
                <a:cs typeface="Calibri"/>
              </a:rPr>
              <a:t>IntelliTrace</a:t>
            </a:r>
            <a:r>
              <a:rPr lang="en-US" sz="800" dirty="0">
                <a:solidFill>
                  <a:srgbClr val="0000FF"/>
                </a:solidFill>
                <a:cs typeface="Calibri"/>
              </a:rPr>
              <a:t> Collection on Production </a:t>
            </a:r>
            <a:r>
              <a:rPr lang="en-US" sz="800" dirty="0" smtClean="0">
                <a:solidFill>
                  <a:srgbClr val="0000FF"/>
                </a:solidFill>
                <a:cs typeface="Calibri"/>
              </a:rPr>
              <a:t>Server</a:t>
            </a:r>
            <a:r>
              <a:rPr lang="en-US" sz="800" u="sng" dirty="0" smtClean="0">
                <a:solidFill>
                  <a:srgbClr val="0000FF"/>
                </a:solidFill>
                <a:cs typeface="Calibri"/>
                <a:hlinkClick r:id="rId21"/>
              </a:rPr>
              <a:t/>
            </a:r>
            <a:br>
              <a:rPr lang="en-US" sz="800" u="sng" dirty="0" smtClean="0">
                <a:solidFill>
                  <a:srgbClr val="0000FF"/>
                </a:solidFill>
                <a:cs typeface="Calibri"/>
                <a:hlinkClick r:id="rId21"/>
              </a:rPr>
            </a:br>
            <a:r>
              <a:rPr lang="en-US" sz="800" u="sng" dirty="0" smtClean="0">
                <a:solidFill>
                  <a:srgbClr val="0000FF"/>
                </a:solidFill>
                <a:cs typeface="Calibri"/>
                <a:hlinkClick r:id="rId21"/>
              </a:rPr>
              <a:t>http://bit.ly/K5do0m</a:t>
            </a:r>
            <a:r>
              <a:rPr lang="en-US" sz="800" u="sng" dirty="0" smtClean="0">
                <a:solidFill>
                  <a:srgbClr val="0000FF"/>
                </a:solidFill>
                <a:cs typeface="Calibri"/>
              </a:rPr>
              <a:t> </a:t>
            </a:r>
            <a:endParaRPr lang="en-US" sz="800" u="sng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66" name="object 12"/>
          <p:cNvSpPr txBox="1"/>
          <p:nvPr/>
        </p:nvSpPr>
        <p:spPr>
          <a:xfrm>
            <a:off x="9207822" y="5549791"/>
            <a:ext cx="2361049" cy="2647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/>
            <a:r>
              <a:rPr lang="en-US" sz="800" dirty="0">
                <a:solidFill>
                  <a:srgbClr val="0000FF"/>
                </a:solidFill>
                <a:cs typeface="Calibri"/>
              </a:rPr>
              <a:t>Visual Studio ALM Rangers Home Page</a:t>
            </a:r>
            <a:r>
              <a:rPr lang="en-US" sz="800" dirty="0" smtClean="0">
                <a:solidFill>
                  <a:srgbClr val="0000FF"/>
                </a:solidFill>
                <a:cs typeface="Calibri"/>
              </a:rPr>
              <a:t/>
            </a:r>
            <a:br>
              <a:rPr lang="en-US" sz="800" dirty="0" smtClean="0">
                <a:solidFill>
                  <a:srgbClr val="0000FF"/>
                </a:solidFill>
                <a:cs typeface="Calibri"/>
              </a:rPr>
            </a:br>
            <a:r>
              <a:rPr lang="en-US" sz="800" dirty="0">
                <a:latin typeface="Segoe UI" panose="020B0502040204020203" pitchFamily="34" charset="0"/>
                <a:ea typeface="SimSun" panose="02010600030101010101" pitchFamily="2" charset="-122"/>
                <a:cs typeface="Segoe UI" panose="020B0502040204020203" pitchFamily="34" charset="0"/>
                <a:hlinkClick r:id="rId22"/>
              </a:rPr>
              <a:t>http://</a:t>
            </a:r>
            <a:r>
              <a:rPr lang="en-US" sz="800" dirty="0" smtClean="0">
                <a:latin typeface="Segoe UI" panose="020B0502040204020203" pitchFamily="34" charset="0"/>
                <a:ea typeface="SimSun" panose="02010600030101010101" pitchFamily="2" charset="-122"/>
                <a:cs typeface="Segoe UI" panose="020B0502040204020203" pitchFamily="34" charset="0"/>
                <a:hlinkClick r:id="rId22"/>
              </a:rPr>
              <a:t>aka.ms/vsarmsdn</a:t>
            </a:r>
            <a:r>
              <a:rPr lang="en-US" sz="800" dirty="0" smtClean="0">
                <a:latin typeface="Segoe UI" panose="020B0502040204020203" pitchFamily="34" charset="0"/>
                <a:ea typeface="SimSun" panose="02010600030101010101" pitchFamily="2" charset="-122"/>
                <a:cs typeface="Segoe UI" panose="020B0502040204020203" pitchFamily="34" charset="0"/>
              </a:rPr>
              <a:t> </a:t>
            </a:r>
            <a:endParaRPr lang="en-US" sz="800" u="sng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96780" y="806810"/>
            <a:ext cx="878326" cy="878326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060" y="5451739"/>
            <a:ext cx="381919" cy="436479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913" y="3590846"/>
            <a:ext cx="381919" cy="436479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928" y="2983463"/>
            <a:ext cx="381919" cy="43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9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Control xmlns="http://schemas.microsoft.com/VisualStudio/2011/storyboarding/control">
  <Id Name="8d1d15e7-09c3-45f6-944b-e26ce75e8b9e" RevisionId="26877799-5fd1-4de6-830e-e7328b90fd22" Stencil="172d6d98-e5c9-42e9-a209-79f7a94bbd38" StencilRevisionId="00000000-0000-0000-0000-000000000000" StencilVersion="0.0"/>
</Control>
</file>

<file path=customXml/item2.xml><?xml version="1.0" encoding="utf-8"?>
<Control xmlns="http://schemas.microsoft.com/VisualStudio/2011/storyboarding/control">
  <Id Name="System.Storyboarding.WindowsAppIcons.Documents" Revision="1" Stencil="System.Storyboarding.WindowsAppIcons" StencilVersion="0.1"/>
</Control>
</file>

<file path=customXml/item3.xml><?xml version="1.0" encoding="utf-8"?>
<Control xmlns="http://schemas.microsoft.com/VisualStudio/2011/storyboarding/control">
  <Id Name="System.Storyboarding.Annotation.StickyNote" Revision="1" Stencil="System.Storyboarding.Annotation" StencilVersion="0.1"/>
</Control>
</file>

<file path=customXml/item4.xml><?xml version="1.0" encoding="utf-8"?>
<Control xmlns="http://schemas.microsoft.com/VisualStudio/2011/storyboarding/control">
  <Id Name="System.Storyboarding.WindowsAppIcons.Download" Revision="1" Stencil="System.Storyboarding.WindowsAppIcons" StencilVersion="0.1"/>
</Control>
</file>

<file path=customXml/item5.xml><?xml version="1.0" encoding="utf-8"?>
<Control xmlns="http://schemas.microsoft.com/VisualStudio/2011/storyboarding/control">
  <Id Name="System.Storyboarding.Annotation.StickyNote" Revision="1" Stencil="System.Storyboarding.Annotation" StencilVersion="0.1"/>
</Control>
</file>

<file path=customXml/item6.xml><?xml version="1.0" encoding="utf-8"?>
<Control xmlns="http://schemas.microsoft.com/VisualStudio/2011/storyboarding/control">
  <Id Name="System.Storyboarding.WindowsAppIcons.Hyperlink" Revision="1" Stencil="System.Storyboarding.WindowsAppIcons" StencilVersion="0.1"/>
</Control>
</file>

<file path=customXml/itemProps1.xml><?xml version="1.0" encoding="utf-8"?>
<ds:datastoreItem xmlns:ds="http://schemas.openxmlformats.org/officeDocument/2006/customXml" ds:itemID="{F165A053-1D89-48AB-B229-1B303B3DE156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AFCAAF62-A02F-4174-8636-A6227551EDE9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6C00E331-6A7D-45FE-9C5C-EC07485AD8E1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B83813EA-C85A-4ECB-B7AB-6E3E040038A3}">
  <ds:schemaRefs>
    <ds:schemaRef ds:uri="http://schemas.microsoft.com/VisualStudio/2011/storyboarding/control"/>
  </ds:schemaRefs>
</ds:datastoreItem>
</file>

<file path=customXml/itemProps5.xml><?xml version="1.0" encoding="utf-8"?>
<ds:datastoreItem xmlns:ds="http://schemas.openxmlformats.org/officeDocument/2006/customXml" ds:itemID="{1FF401D2-AF78-4C7B-8DA5-E6093A9C7148}">
  <ds:schemaRefs>
    <ds:schemaRef ds:uri="http://schemas.microsoft.com/VisualStudio/2011/storyboarding/control"/>
  </ds:schemaRefs>
</ds:datastoreItem>
</file>

<file path=customXml/itemProps6.xml><?xml version="1.0" encoding="utf-8"?>
<ds:datastoreItem xmlns:ds="http://schemas.openxmlformats.org/officeDocument/2006/customXml" ds:itemID="{E7775134-CFB8-4E4C-AF87-E1246AC31A06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347</Words>
  <Application>Microsoft Office PowerPoint</Application>
  <PresentationFormat>Widescreen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SimSun</vt:lpstr>
      <vt:lpstr>Arial</vt:lpstr>
      <vt:lpstr>Calibri</vt:lpstr>
      <vt:lpstr>Calibri Light</vt:lpstr>
      <vt:lpstr>Segoe UI</vt:lpstr>
      <vt:lpstr>Segoe UI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Vlatko Ivanovski</dc:creator>
  <cp:lastModifiedBy>Willy-Peter Schaub</cp:lastModifiedBy>
  <cp:revision>40</cp:revision>
  <dcterms:created xsi:type="dcterms:W3CDTF">2013-01-23T22:06:14Z</dcterms:created>
  <dcterms:modified xsi:type="dcterms:W3CDTF">2013-04-12T19:52:00Z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