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21383625" cy="15119350"/>
  <p:notesSz cx="6858000" cy="9144000"/>
  <p:defaultTextStyle>
    <a:defPPr>
      <a:defRPr lang="en-US"/>
    </a:defPPr>
    <a:lvl1pPr marL="0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1pPr>
    <a:lvl2pPr marL="876021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2pPr>
    <a:lvl3pPr marL="1752042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3pPr>
    <a:lvl4pPr marL="2628064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4pPr>
    <a:lvl5pPr marL="3504085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5pPr>
    <a:lvl6pPr marL="4380106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6pPr>
    <a:lvl7pPr marL="5256127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7pPr>
    <a:lvl8pPr marL="6132148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8pPr>
    <a:lvl9pPr marL="7008170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6699"/>
    <a:srgbClr val="FF6600"/>
    <a:srgbClr val="CC66FF"/>
    <a:srgbClr val="CC99FF"/>
    <a:srgbClr val="FF66FF"/>
    <a:srgbClr val="FF66CC"/>
    <a:srgbClr val="DDC4F4"/>
    <a:srgbClr val="9933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50" d="100"/>
          <a:sy n="50" d="100"/>
        </p:scale>
        <p:origin x="17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16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617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835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56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537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187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98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061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825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833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458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175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0.png"/><Relationship Id="rId26" Type="http://schemas.openxmlformats.org/officeDocument/2006/relationships/image" Target="../media/image18.png"/><Relationship Id="rId3" Type="http://schemas.openxmlformats.org/officeDocument/2006/relationships/image" Target="../media/image2.png"/><Relationship Id="rId21" Type="http://schemas.openxmlformats.org/officeDocument/2006/relationships/image" Target="../media/image13.png"/><Relationship Id="rId7" Type="http://schemas.openxmlformats.org/officeDocument/2006/relationships/hyperlink" Target="http://aka.ms/IntelliTraceCollectors" TargetMode="External"/><Relationship Id="rId12" Type="http://schemas.openxmlformats.org/officeDocument/2006/relationships/image" Target="../media/image7.png"/><Relationship Id="rId17" Type="http://schemas.openxmlformats.org/officeDocument/2006/relationships/hyperlink" Target="http://aka.ms/treasure27" TargetMode="External"/><Relationship Id="rId25" Type="http://schemas.openxmlformats.org/officeDocument/2006/relationships/image" Target="../media/image17.png"/><Relationship Id="rId2" Type="http://schemas.openxmlformats.org/officeDocument/2006/relationships/image" Target="../media/image1.png"/><Relationship Id="rId16" Type="http://schemas.openxmlformats.org/officeDocument/2006/relationships/hyperlink" Target="http://aka.ms/treasure99" TargetMode="External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ka.ms/magIntelliTrace" TargetMode="External"/><Relationship Id="rId11" Type="http://schemas.openxmlformats.org/officeDocument/2006/relationships/image" Target="../media/image6.png"/><Relationship Id="rId24" Type="http://schemas.openxmlformats.org/officeDocument/2006/relationships/image" Target="../media/image16.png"/><Relationship Id="rId5" Type="http://schemas.openxmlformats.org/officeDocument/2006/relationships/hyperlink" Target="http://aka.ms/psIntelliTrace" TargetMode="External"/><Relationship Id="rId15" Type="http://schemas.openxmlformats.org/officeDocument/2006/relationships/hyperlink" Target="http://msdn.microsoft.com/en-us/library/dd264915(v=vs.110).aspx" TargetMode="External"/><Relationship Id="rId23" Type="http://schemas.openxmlformats.org/officeDocument/2006/relationships/image" Target="../media/image15.png"/><Relationship Id="rId28" Type="http://schemas.openxmlformats.org/officeDocument/2006/relationships/image" Target="../media/image20.png"/><Relationship Id="rId10" Type="http://schemas.openxmlformats.org/officeDocument/2006/relationships/image" Target="../media/image5.png"/><Relationship Id="rId19" Type="http://schemas.openxmlformats.org/officeDocument/2006/relationships/image" Target="../media/image11.png"/><Relationship Id="rId4" Type="http://schemas.openxmlformats.org/officeDocument/2006/relationships/hyperlink" Target="http://aka.ms/msdnIntelliTrace" TargetMode="External"/><Relationship Id="rId9" Type="http://schemas.openxmlformats.org/officeDocument/2006/relationships/image" Target="../media/image4.jpeg"/><Relationship Id="rId14" Type="http://schemas.openxmlformats.org/officeDocument/2006/relationships/image" Target="../media/image9.png"/><Relationship Id="rId22" Type="http://schemas.openxmlformats.org/officeDocument/2006/relationships/image" Target="../media/image14.png"/><Relationship Id="rId27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ight Arrow 208"/>
          <p:cNvSpPr/>
          <p:nvPr/>
        </p:nvSpPr>
        <p:spPr>
          <a:xfrm rot="6775721">
            <a:off x="4838742" y="9629157"/>
            <a:ext cx="5507008" cy="324110"/>
          </a:xfrm>
          <a:prstGeom prst="rightArrow">
            <a:avLst/>
          </a:prstGeom>
          <a:solidFill>
            <a:srgbClr val="DDC4F4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169725" y="3491192"/>
            <a:ext cx="3278325" cy="10985644"/>
          </a:xfrm>
          <a:prstGeom prst="rect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43994" tIns="71997" rIns="143994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5431"/>
          </a:p>
        </p:txBody>
      </p:sp>
      <p:sp>
        <p:nvSpPr>
          <p:cNvPr id="7" name="TextBox 6"/>
          <p:cNvSpPr txBox="1"/>
          <p:nvPr/>
        </p:nvSpPr>
        <p:spPr>
          <a:xfrm>
            <a:off x="169725" y="309979"/>
            <a:ext cx="14592456" cy="8678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39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Resolving bugs in DevOps with the help of IntelliTrace</a:t>
            </a:r>
            <a:endParaRPr lang="en-CA" sz="5039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4978" y="0"/>
            <a:ext cx="4945050" cy="16588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" y="14428591"/>
            <a:ext cx="2163298" cy="7957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831" y="14584133"/>
            <a:ext cx="7881645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5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Visual Studio ALM Rangers Home Page – </a:t>
            </a:r>
            <a:r>
              <a:rPr lang="en-US" sz="2205" u="sng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http://aka.ms/vsarmsdn</a:t>
            </a:r>
            <a:endParaRPr lang="en-CA" sz="2205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937438" y="14584133"/>
            <a:ext cx="1446230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5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2013-01-14</a:t>
            </a:r>
            <a:endParaRPr lang="en-CA" sz="2205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6409" y="3510001"/>
            <a:ext cx="3122485" cy="1074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Debug </a:t>
            </a:r>
            <a:r>
              <a:rPr lang="en-CA" sz="1400" b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IntelliTrace log </a:t>
            </a:r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file</a:t>
            </a:r>
          </a:p>
          <a:p>
            <a:pPr marL="266700" indent="-171450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Visual Studio 2012 Ultimate</a:t>
            </a:r>
          </a:p>
          <a:p>
            <a:pPr marL="88900"/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MSDN </a:t>
            </a:r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debugging with IntelliTrace</a:t>
            </a:r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aka.ms/msdnIntelliTrace</a:t>
            </a: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O/S Support</a:t>
            </a:r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6700" indent="-17145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7 (x86, x64)</a:t>
            </a:r>
          </a:p>
          <a:p>
            <a:pPr marL="266700" indent="-17145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8 (x86, x64)</a:t>
            </a:r>
          </a:p>
          <a:p>
            <a:pPr marL="266700" indent="-17145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Server 2008 R2 (x64)</a:t>
            </a:r>
          </a:p>
          <a:p>
            <a:pPr marL="266700" indent="-171450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Server 2012 (x64)</a:t>
            </a: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Publications</a:t>
            </a: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aka.ms/psIntelliTrace</a:t>
            </a: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8775" lvl="1"/>
            <a:r>
              <a:rPr lang="en-CA" sz="10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Training by Marcel de Vries</a:t>
            </a: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aka.ms/magIntelliTrace</a:t>
            </a:r>
            <a:endParaRPr lang="en-CA" sz="1400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55600" lvl="1"/>
            <a:r>
              <a:rPr lang="en-CA" sz="10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Article by Justin Marks</a:t>
            </a:r>
          </a:p>
          <a:p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Reference URLs</a:t>
            </a:r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7"/>
              </a:rPr>
              <a:t>aka.ms/IntelliTraceCollectors</a:t>
            </a:r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Symbols</a:t>
            </a: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Search pattern for pdb’s</a:t>
            </a:r>
          </a:p>
          <a:p>
            <a:pPr marL="539750" lvl="1" indent="-180975">
              <a:buFont typeface="+mj-lt"/>
              <a:buAutoNum type="arabicPeriod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Same location as exe</a:t>
            </a:r>
          </a:p>
          <a:p>
            <a:pPr marL="539750" lvl="1" indent="-180975">
              <a:buFont typeface="+mj-lt"/>
              <a:buAutoNum type="arabicPeriod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Hardcoded path in exe</a:t>
            </a:r>
            <a:b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See DumpBin.exe</a:t>
            </a:r>
          </a:p>
          <a:p>
            <a:pPr marL="539750" lvl="1" indent="-180975">
              <a:buFont typeface="+mj-lt"/>
              <a:buAutoNum type="arabicPeriod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Symbol server cache</a:t>
            </a:r>
          </a:p>
          <a:p>
            <a:pPr marL="539750" lvl="1" indent="-180975">
              <a:buFont typeface="+mj-lt"/>
              <a:buAutoNum type="arabicPeriod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Symbol server</a:t>
            </a: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CA" sz="1400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Symbol indexing</a:t>
            </a:r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39750" lvl="1" indent="-180975">
              <a:buFont typeface="Arial" panose="020B0604020202020204" pitchFamily="34" charset="0"/>
              <a:buChar char="•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Map location of sources to version control</a:t>
            </a:r>
            <a: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CA" sz="14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CA" sz="1400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80975">
              <a:buFont typeface="Arial" panose="020B0604020202020204" pitchFamily="34" charset="0"/>
              <a:buChar char="•"/>
            </a:pPr>
            <a:r>
              <a:rPr lang="en-CA" sz="14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Removing Server Warning Dialog</a:t>
            </a:r>
            <a:endParaRPr lang="en-CA" sz="14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39750" lvl="1" indent="-180975">
              <a:buFont typeface="+mj-lt"/>
              <a:buAutoNum type="arabicPeriod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 srvsrc.ini file in</a:t>
            </a:r>
            <a:b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&lt;vsdir&gt;\common7\IDE</a:t>
            </a:r>
          </a:p>
          <a:p>
            <a:pPr marL="539750" lvl="1" indent="-180975">
              <a:buFont typeface="+mj-lt"/>
              <a:buAutoNum type="arabicPeriod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Add:</a:t>
            </a:r>
            <a:b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[trusted commands]</a:t>
            </a:r>
            <a:b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tf.exe=&lt;vsdir&gt;\common7\ide\tf.exe</a:t>
            </a:r>
          </a:p>
          <a:p>
            <a:endParaRPr lang="en-CA" sz="12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 smtClean="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CA" sz="1400" b="1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CA" sz="1400" b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Test Attachment Cleaner</a:t>
            </a:r>
          </a:p>
          <a:p>
            <a:pPr marL="266700" indent="-171450">
              <a:buFont typeface="Arial" panose="020B0604020202020204" pitchFamily="34" charset="0"/>
              <a:buChar char="•"/>
            </a:pP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Included </a:t>
            </a:r>
            <a:r>
              <a:rPr lang="en-CA" sz="12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TFS 2012 Power </a:t>
            </a:r>
            <a:r>
              <a:rPr lang="en-CA" sz="12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en-CA" sz="12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27911" y="7342948"/>
            <a:ext cx="5682178" cy="403320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11595112" y="8681738"/>
            <a:ext cx="0" cy="1360271"/>
          </a:xfrm>
          <a:prstGeom prst="line">
            <a:avLst/>
          </a:prstGeom>
          <a:ln w="28575">
            <a:solidFill>
              <a:srgbClr val="DDC4F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C:\Users\willys\AppData\Local\Microsoft\Windows\Temporary Internet Files\Content.IE5\ZKTFLPD2\MP900444198[1].jpg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9536" y="4048874"/>
            <a:ext cx="563185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1062385" y="4326710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Abu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Build Master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6" name="Picture 5" descr="\\MAGNUM\Projects\Microsoft\Cloud Power FY12\Design\ICONS_PNG\Virtual_tower.png"/>
          <p:cNvPicPr>
            <a:picLocks noChangeAspect="1" noChangeArrowheads="1"/>
          </p:cNvPicPr>
          <p:nvPr/>
        </p:nvPicPr>
        <p:blipFill>
          <a:blip r:embed="rId10" cstate="print">
            <a:lum bright="100000"/>
          </a:blip>
          <a:srcRect/>
          <a:stretch>
            <a:fillRect/>
          </a:stretch>
        </p:blipFill>
        <p:spPr bwMode="auto">
          <a:xfrm>
            <a:off x="7796819" y="4848285"/>
            <a:ext cx="1828800" cy="1828800"/>
          </a:xfrm>
          <a:prstGeom prst="rect">
            <a:avLst/>
          </a:prstGeom>
          <a:noFill/>
        </p:spPr>
      </p:pic>
      <p:pic>
        <p:nvPicPr>
          <p:cNvPr id="27" name="Picture 2" descr="\\MAGNUM\Projects\Microsoft\Cloud Power FY12\Design\ICONS_PNG\Tower.png"/>
          <p:cNvPicPr>
            <a:picLocks noChangeAspect="1" noChangeArrowheads="1"/>
          </p:cNvPicPr>
          <p:nvPr/>
        </p:nvPicPr>
        <p:blipFill>
          <a:blip r:embed="rId11" cstate="print">
            <a:lum bright="100000"/>
          </a:blip>
          <a:stretch>
            <a:fillRect/>
          </a:stretch>
        </p:blipFill>
        <p:spPr bwMode="auto">
          <a:xfrm>
            <a:off x="9437596" y="3816009"/>
            <a:ext cx="1828800" cy="18288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10019856" y="5555600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66094" y="6533225"/>
            <a:ext cx="16802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Symbol Server</a:t>
            </a:r>
          </a:p>
          <a:p>
            <a:r>
              <a:rPr lang="en-CA" sz="12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\\symbol-server\share</a:t>
            </a:r>
            <a:endParaRPr lang="en-CA" sz="12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Bent Arrow 14"/>
          <p:cNvSpPr/>
          <p:nvPr/>
        </p:nvSpPr>
        <p:spPr>
          <a:xfrm>
            <a:off x="8779457" y="4238667"/>
            <a:ext cx="997208" cy="670966"/>
          </a:xfrm>
          <a:prstGeom prst="bentArrow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DDC4F4"/>
              </a:solidFill>
            </a:endParaRPr>
          </a:p>
        </p:txBody>
      </p:sp>
      <p:sp>
        <p:nvSpPr>
          <p:cNvPr id="33" name="Bent Arrow 32"/>
          <p:cNvSpPr/>
          <p:nvPr/>
        </p:nvSpPr>
        <p:spPr>
          <a:xfrm rot="10800000">
            <a:off x="9456357" y="5935400"/>
            <a:ext cx="997208" cy="670966"/>
          </a:xfrm>
          <a:prstGeom prst="bentArrow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DDC4F4"/>
              </a:solidFill>
            </a:endParaRPr>
          </a:p>
        </p:txBody>
      </p:sp>
      <p:pic>
        <p:nvPicPr>
          <p:cNvPr id="35" name="Picture 2" descr="\\MAGNUM\Projects\Microsoft\Cloud Power FY12\Design\Icons\PNGs\Cloud_on_your_terms.png"/>
          <p:cNvPicPr>
            <a:picLocks noChangeAspect="1" noChangeArrowheads="1"/>
          </p:cNvPicPr>
          <p:nvPr/>
        </p:nvPicPr>
        <p:blipFill>
          <a:blip r:embed="rId12" cstate="print">
            <a:lum bright="100000"/>
          </a:blip>
          <a:stretch>
            <a:fillRect/>
          </a:stretch>
        </p:blipFill>
        <p:spPr bwMode="auto">
          <a:xfrm>
            <a:off x="13538430" y="3609320"/>
            <a:ext cx="1681302" cy="1681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2" descr="\\MAGNUM\Projects\Microsoft\Cloud Power FY12\Design\Icons\PNGs\Cloud_on_your_terms.png"/>
          <p:cNvPicPr>
            <a:picLocks noChangeAspect="1" noChangeArrowheads="1"/>
          </p:cNvPicPr>
          <p:nvPr/>
        </p:nvPicPr>
        <p:blipFill>
          <a:blip r:embed="rId12" cstate="print">
            <a:lum bright="100000"/>
          </a:blip>
          <a:stretch>
            <a:fillRect/>
          </a:stretch>
        </p:blipFill>
        <p:spPr bwMode="auto">
          <a:xfrm>
            <a:off x="16944629" y="3594652"/>
            <a:ext cx="1691715" cy="169171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ight Arrow 17"/>
          <p:cNvSpPr/>
          <p:nvPr/>
        </p:nvSpPr>
        <p:spPr>
          <a:xfrm rot="10800000" flipH="1">
            <a:off x="12400824" y="4909794"/>
            <a:ext cx="763243" cy="3813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15165097" y="4150161"/>
            <a:ext cx="3110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 Production 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Servers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536592" y="4204907"/>
            <a:ext cx="2366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Production 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Servers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317949" y="5289955"/>
            <a:ext cx="90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Deploy</a:t>
            </a:r>
          </a:p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Freeform 21"/>
          <p:cNvSpPr>
            <a:spLocks noEditPoints="1"/>
          </p:cNvSpPr>
          <p:nvPr/>
        </p:nvSpPr>
        <p:spPr bwMode="black">
          <a:xfrm>
            <a:off x="15829143" y="8172382"/>
            <a:ext cx="564027" cy="451739"/>
          </a:xfrm>
          <a:custGeom>
            <a:avLst/>
            <a:gdLst>
              <a:gd name="T0" fmla="*/ 22 w 300"/>
              <a:gd name="T1" fmla="*/ 45 h 240"/>
              <a:gd name="T2" fmla="*/ 22 w 300"/>
              <a:gd name="T3" fmla="*/ 141 h 240"/>
              <a:gd name="T4" fmla="*/ 0 w 300"/>
              <a:gd name="T5" fmla="*/ 149 h 240"/>
              <a:gd name="T6" fmla="*/ 0 w 300"/>
              <a:gd name="T7" fmla="*/ 34 h 240"/>
              <a:gd name="T8" fmla="*/ 22 w 300"/>
              <a:gd name="T9" fmla="*/ 45 h 240"/>
              <a:gd name="T10" fmla="*/ 223 w 300"/>
              <a:gd name="T11" fmla="*/ 19 h 240"/>
              <a:gd name="T12" fmla="*/ 105 w 300"/>
              <a:gd name="T13" fmla="*/ 19 h 240"/>
              <a:gd name="T14" fmla="*/ 34 w 300"/>
              <a:gd name="T15" fmla="*/ 44 h 240"/>
              <a:gd name="T16" fmla="*/ 34 w 300"/>
              <a:gd name="T17" fmla="*/ 141 h 240"/>
              <a:gd name="T18" fmla="*/ 53 w 300"/>
              <a:gd name="T19" fmla="*/ 145 h 240"/>
              <a:gd name="T20" fmla="*/ 125 w 300"/>
              <a:gd name="T21" fmla="*/ 149 h 240"/>
              <a:gd name="T22" fmla="*/ 142 w 300"/>
              <a:gd name="T23" fmla="*/ 133 h 240"/>
              <a:gd name="T24" fmla="*/ 139 w 300"/>
              <a:gd name="T25" fmla="*/ 123 h 240"/>
              <a:gd name="T26" fmla="*/ 141 w 300"/>
              <a:gd name="T27" fmla="*/ 114 h 240"/>
              <a:gd name="T28" fmla="*/ 149 w 300"/>
              <a:gd name="T29" fmla="*/ 100 h 240"/>
              <a:gd name="T30" fmla="*/ 146 w 300"/>
              <a:gd name="T31" fmla="*/ 92 h 240"/>
              <a:gd name="T32" fmla="*/ 148 w 300"/>
              <a:gd name="T33" fmla="*/ 82 h 240"/>
              <a:gd name="T34" fmla="*/ 155 w 300"/>
              <a:gd name="T35" fmla="*/ 69 h 240"/>
              <a:gd name="T36" fmla="*/ 151 w 300"/>
              <a:gd name="T37" fmla="*/ 59 h 240"/>
              <a:gd name="T38" fmla="*/ 151 w 300"/>
              <a:gd name="T39" fmla="*/ 50 h 240"/>
              <a:gd name="T40" fmla="*/ 225 w 300"/>
              <a:gd name="T41" fmla="*/ 50 h 240"/>
              <a:gd name="T42" fmla="*/ 243 w 300"/>
              <a:gd name="T43" fmla="*/ 36 h 240"/>
              <a:gd name="T44" fmla="*/ 223 w 300"/>
              <a:gd name="T45" fmla="*/ 19 h 240"/>
              <a:gd name="T46" fmla="*/ 278 w 300"/>
              <a:gd name="T47" fmla="*/ 15 h 240"/>
              <a:gd name="T48" fmla="*/ 258 w 300"/>
              <a:gd name="T49" fmla="*/ 15 h 240"/>
              <a:gd name="T50" fmla="*/ 258 w 300"/>
              <a:gd name="T51" fmla="*/ 54 h 240"/>
              <a:gd name="T52" fmla="*/ 278 w 300"/>
              <a:gd name="T53" fmla="*/ 54 h 240"/>
              <a:gd name="T54" fmla="*/ 278 w 300"/>
              <a:gd name="T55" fmla="*/ 15 h 240"/>
              <a:gd name="T56" fmla="*/ 300 w 300"/>
              <a:gd name="T57" fmla="*/ 0 h 240"/>
              <a:gd name="T58" fmla="*/ 285 w 300"/>
              <a:gd name="T59" fmla="*/ 0 h 240"/>
              <a:gd name="T60" fmla="*/ 285 w 300"/>
              <a:gd name="T61" fmla="*/ 69 h 240"/>
              <a:gd name="T62" fmla="*/ 300 w 300"/>
              <a:gd name="T63" fmla="*/ 69 h 240"/>
              <a:gd name="T64" fmla="*/ 300 w 300"/>
              <a:gd name="T65" fmla="*/ 0 h 240"/>
              <a:gd name="T66" fmla="*/ 300 w 300"/>
              <a:gd name="T67" fmla="*/ 81 h 240"/>
              <a:gd name="T68" fmla="*/ 291 w 300"/>
              <a:gd name="T69" fmla="*/ 81 h 240"/>
              <a:gd name="T70" fmla="*/ 291 w 300"/>
              <a:gd name="T71" fmla="*/ 231 h 240"/>
              <a:gd name="T72" fmla="*/ 0 w 300"/>
              <a:gd name="T73" fmla="*/ 231 h 240"/>
              <a:gd name="T74" fmla="*/ 0 w 300"/>
              <a:gd name="T75" fmla="*/ 240 h 240"/>
              <a:gd name="T76" fmla="*/ 300 w 300"/>
              <a:gd name="T77" fmla="*/ 240 h 240"/>
              <a:gd name="T78" fmla="*/ 300 w 300"/>
              <a:gd name="T79" fmla="*/ 81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0" h="240">
                <a:moveTo>
                  <a:pt x="22" y="45"/>
                </a:moveTo>
                <a:cubicBezTo>
                  <a:pt x="22" y="141"/>
                  <a:pt x="22" y="141"/>
                  <a:pt x="22" y="141"/>
                </a:cubicBezTo>
                <a:cubicBezTo>
                  <a:pt x="22" y="149"/>
                  <a:pt x="22" y="149"/>
                  <a:pt x="0" y="149"/>
                </a:cubicBezTo>
                <a:cubicBezTo>
                  <a:pt x="0" y="125"/>
                  <a:pt x="0" y="74"/>
                  <a:pt x="0" y="34"/>
                </a:cubicBezTo>
                <a:cubicBezTo>
                  <a:pt x="22" y="34"/>
                  <a:pt x="22" y="34"/>
                  <a:pt x="22" y="45"/>
                </a:cubicBezTo>
                <a:close/>
                <a:moveTo>
                  <a:pt x="223" y="19"/>
                </a:moveTo>
                <a:cubicBezTo>
                  <a:pt x="105" y="19"/>
                  <a:pt x="105" y="19"/>
                  <a:pt x="105" y="19"/>
                </a:cubicBezTo>
                <a:cubicBezTo>
                  <a:pt x="80" y="19"/>
                  <a:pt x="60" y="40"/>
                  <a:pt x="34" y="44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41" y="141"/>
                  <a:pt x="46" y="142"/>
                  <a:pt x="53" y="145"/>
                </a:cubicBezTo>
                <a:cubicBezTo>
                  <a:pt x="73" y="152"/>
                  <a:pt x="125" y="149"/>
                  <a:pt x="125" y="149"/>
                </a:cubicBezTo>
                <a:cubicBezTo>
                  <a:pt x="135" y="149"/>
                  <a:pt x="142" y="142"/>
                  <a:pt x="142" y="133"/>
                </a:cubicBezTo>
                <a:cubicBezTo>
                  <a:pt x="142" y="129"/>
                  <a:pt x="141" y="126"/>
                  <a:pt x="139" y="123"/>
                </a:cubicBezTo>
                <a:cubicBezTo>
                  <a:pt x="140" y="120"/>
                  <a:pt x="140" y="117"/>
                  <a:pt x="141" y="114"/>
                </a:cubicBezTo>
                <a:cubicBezTo>
                  <a:pt x="146" y="111"/>
                  <a:pt x="149" y="106"/>
                  <a:pt x="149" y="100"/>
                </a:cubicBezTo>
                <a:cubicBezTo>
                  <a:pt x="149" y="97"/>
                  <a:pt x="148" y="94"/>
                  <a:pt x="146" y="92"/>
                </a:cubicBezTo>
                <a:cubicBezTo>
                  <a:pt x="147" y="88"/>
                  <a:pt x="148" y="85"/>
                  <a:pt x="148" y="82"/>
                </a:cubicBezTo>
                <a:cubicBezTo>
                  <a:pt x="153" y="79"/>
                  <a:pt x="155" y="75"/>
                  <a:pt x="155" y="69"/>
                </a:cubicBezTo>
                <a:cubicBezTo>
                  <a:pt x="155" y="63"/>
                  <a:pt x="153" y="62"/>
                  <a:pt x="151" y="59"/>
                </a:cubicBezTo>
                <a:cubicBezTo>
                  <a:pt x="151" y="56"/>
                  <a:pt x="151" y="53"/>
                  <a:pt x="151" y="50"/>
                </a:cubicBezTo>
                <a:cubicBezTo>
                  <a:pt x="151" y="49"/>
                  <a:pt x="218" y="50"/>
                  <a:pt x="225" y="50"/>
                </a:cubicBezTo>
                <a:cubicBezTo>
                  <a:pt x="232" y="50"/>
                  <a:pt x="243" y="47"/>
                  <a:pt x="243" y="36"/>
                </a:cubicBezTo>
                <a:cubicBezTo>
                  <a:pt x="243" y="24"/>
                  <a:pt x="232" y="19"/>
                  <a:pt x="223" y="19"/>
                </a:cubicBezTo>
                <a:close/>
                <a:moveTo>
                  <a:pt x="278" y="15"/>
                </a:moveTo>
                <a:cubicBezTo>
                  <a:pt x="258" y="15"/>
                  <a:pt x="258" y="15"/>
                  <a:pt x="258" y="15"/>
                </a:cubicBezTo>
                <a:cubicBezTo>
                  <a:pt x="258" y="54"/>
                  <a:pt x="258" y="54"/>
                  <a:pt x="258" y="54"/>
                </a:cubicBezTo>
                <a:cubicBezTo>
                  <a:pt x="278" y="54"/>
                  <a:pt x="278" y="54"/>
                  <a:pt x="278" y="54"/>
                </a:cubicBezTo>
                <a:lnTo>
                  <a:pt x="278" y="15"/>
                </a:lnTo>
                <a:close/>
                <a:moveTo>
                  <a:pt x="300" y="0"/>
                </a:moveTo>
                <a:cubicBezTo>
                  <a:pt x="285" y="0"/>
                  <a:pt x="285" y="0"/>
                  <a:pt x="285" y="0"/>
                </a:cubicBezTo>
                <a:cubicBezTo>
                  <a:pt x="285" y="69"/>
                  <a:pt x="285" y="69"/>
                  <a:pt x="285" y="69"/>
                </a:cubicBezTo>
                <a:cubicBezTo>
                  <a:pt x="300" y="69"/>
                  <a:pt x="300" y="69"/>
                  <a:pt x="300" y="69"/>
                </a:cubicBezTo>
                <a:lnTo>
                  <a:pt x="300" y="0"/>
                </a:lnTo>
                <a:close/>
                <a:moveTo>
                  <a:pt x="300" y="81"/>
                </a:moveTo>
                <a:cubicBezTo>
                  <a:pt x="291" y="81"/>
                  <a:pt x="291" y="81"/>
                  <a:pt x="291" y="81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40"/>
                  <a:pt x="0" y="240"/>
                  <a:pt x="0" y="240"/>
                </a:cubicBezTo>
                <a:cubicBezTo>
                  <a:pt x="300" y="240"/>
                  <a:pt x="300" y="240"/>
                  <a:pt x="300" y="240"/>
                </a:cubicBezTo>
                <a:lnTo>
                  <a:pt x="300" y="8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1" name="Freeform 18"/>
          <p:cNvSpPr>
            <a:spLocks noEditPoints="1"/>
          </p:cNvSpPr>
          <p:nvPr/>
        </p:nvSpPr>
        <p:spPr bwMode="black">
          <a:xfrm>
            <a:off x="15884565" y="7335490"/>
            <a:ext cx="453183" cy="552879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pic>
        <p:nvPicPr>
          <p:cNvPr id="43" name="Picture 8" descr="\\MAGNUM\Projects\Microsoft\Cloud Power FY12\Design\Icons\PNGs\Cross Platform.png"/>
          <p:cNvPicPr>
            <a:picLocks noChangeAspect="1" noChangeArrowheads="1"/>
          </p:cNvPicPr>
          <p:nvPr/>
        </p:nvPicPr>
        <p:blipFill>
          <a:blip r:embed="rId13" cstate="print">
            <a:lum bright="100000"/>
          </a:blip>
          <a:stretch>
            <a:fillRect/>
          </a:stretch>
        </p:blipFill>
        <p:spPr bwMode="auto">
          <a:xfrm>
            <a:off x="18009475" y="7221216"/>
            <a:ext cx="781426" cy="781426"/>
          </a:xfrm>
          <a:prstGeom prst="rect">
            <a:avLst/>
          </a:prstGeom>
          <a:noFill/>
        </p:spPr>
      </p:pic>
      <p:pic>
        <p:nvPicPr>
          <p:cNvPr id="44" name="Picture 4" descr="\\MAGNUM\Projects\Microsoft\Cloud Power FY12\Design\Icons\PNGs\IT_guy.png"/>
          <p:cNvPicPr>
            <a:picLocks noChangeAspect="1" noChangeArrowheads="1"/>
          </p:cNvPicPr>
          <p:nvPr/>
        </p:nvPicPr>
        <p:blipFill>
          <a:blip r:embed="rId14" cstate="print">
            <a:lum bright="100000"/>
          </a:blip>
          <a:stretch>
            <a:fillRect/>
          </a:stretch>
        </p:blipFill>
        <p:spPr bwMode="auto">
          <a:xfrm>
            <a:off x="17953476" y="7951539"/>
            <a:ext cx="893424" cy="893424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16391893" y="7427263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Collection Plan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8785153" y="8213585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Instrumentation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391893" y="8213585"/>
            <a:ext cx="837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Events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85153" y="7427263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Logger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8087265" y="3779231"/>
            <a:ext cx="4005833" cy="3401027"/>
          </a:xfrm>
          <a:prstGeom prst="roundRect">
            <a:avLst>
              <a:gd name="adj" fmla="val 4552"/>
            </a:avLst>
          </a:prstGeom>
          <a:noFill/>
          <a:ln>
            <a:solidFill>
              <a:srgbClr val="CC99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11130553" y="3647335"/>
            <a:ext cx="861133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b="1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</a:t>
            </a:r>
            <a:endParaRPr lang="en-CA" sz="1800" b="1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3349272" y="3789930"/>
            <a:ext cx="7777178" cy="2347655"/>
          </a:xfrm>
          <a:prstGeom prst="roundRect">
            <a:avLst>
              <a:gd name="adj" fmla="val 4552"/>
            </a:avLst>
          </a:prstGeom>
          <a:noFill/>
          <a:ln>
            <a:solidFill>
              <a:srgbClr val="CC66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extBox 50"/>
          <p:cNvSpPr txBox="1"/>
          <p:nvPr/>
        </p:nvSpPr>
        <p:spPr>
          <a:xfrm>
            <a:off x="19681696" y="3624281"/>
            <a:ext cx="1041504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b="1" smtClean="0">
                <a:solidFill>
                  <a:srgbClr val="CC99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DEPLOY</a:t>
            </a:r>
            <a:endParaRPr lang="en-CA" sz="1800" b="1">
              <a:solidFill>
                <a:srgbClr val="CC99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9725" y="1639776"/>
            <a:ext cx="20956725" cy="1851416"/>
          </a:xfrm>
          <a:prstGeom prst="rect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43994" tIns="71997" rIns="143994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5431"/>
          </a:p>
        </p:txBody>
      </p:sp>
      <p:sp>
        <p:nvSpPr>
          <p:cNvPr id="29" name="TextBox 28"/>
          <p:cNvSpPr txBox="1"/>
          <p:nvPr/>
        </p:nvSpPr>
        <p:spPr>
          <a:xfrm>
            <a:off x="346302" y="1810025"/>
            <a:ext cx="20684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IntelliTrace in Visual Studio Ultimate allows you to record and trace the execution history of </a:t>
            </a:r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code 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an application 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both the development and operational (production) environment. </a:t>
            </a:r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See 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15"/>
              </a:rPr>
              <a:t>http://msdn.microsoft.com/en-us/library/dd264915(v=vs.110).aspx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more product information, 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16"/>
              </a:rPr>
              <a:t>http://aka.ms/treasure99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a virtual machine and practical walkthroughs, </a:t>
            </a:r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17"/>
              </a:rPr>
              <a:t>http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17"/>
              </a:rPr>
              <a:t>://</a:t>
            </a:r>
            <a:r>
              <a:rPr lang="en-US" sz="1600">
                <a:latin typeface="Segoe UI" panose="020B0502040204020203" pitchFamily="34" charset="0"/>
                <a:cs typeface="Segoe UI" panose="020B0502040204020203" pitchFamily="34" charset="0"/>
                <a:hlinkClick r:id="rId17"/>
              </a:rPr>
              <a:t>aka.ms/treasure27</a:t>
            </a:r>
            <a:r>
              <a:rPr lang="en-US" sz="160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6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practical guidance from the ALM </a:t>
            </a:r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Rangers.</a:t>
            </a:r>
          </a:p>
          <a:p>
            <a:endParaRPr lang="en-CA" sz="16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CA" sz="16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15540041" y="6840020"/>
            <a:ext cx="5629951" cy="2053618"/>
          </a:xfrm>
          <a:prstGeom prst="roundRect">
            <a:avLst>
              <a:gd name="adj" fmla="val 4552"/>
            </a:avLst>
          </a:prstGeom>
          <a:noFill/>
          <a:ln>
            <a:solidFill>
              <a:srgbClr val="CC66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TextBox 52"/>
          <p:cNvSpPr txBox="1"/>
          <p:nvPr/>
        </p:nvSpPr>
        <p:spPr>
          <a:xfrm>
            <a:off x="17939851" y="6666998"/>
            <a:ext cx="2932982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CONFIGURE COLLECTION</a:t>
            </a:r>
            <a:endParaRPr lang="en-CA" sz="1800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4" name="Picture 2" descr="C:\Users\willys\AppData\Local\Microsoft\Windows\Temporary Internet Files\Content.IE5\ZKTFLPD2\MP900444198[1].jpg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9214" y="3910916"/>
            <a:ext cx="563185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20055781" y="4282103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Abu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Build Master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728572" y="5118339"/>
            <a:ext cx="134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Oscar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Operations Lead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18" cstate="print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3839" y="4775572"/>
            <a:ext cx="565762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2" descr="C:\Users\mitchellg\Desktop\Software.png"/>
          <p:cNvPicPr>
            <a:picLocks noChangeAspect="1" noChangeArrowheads="1"/>
          </p:cNvPicPr>
          <p:nvPr/>
        </p:nvPicPr>
        <p:blipFill>
          <a:blip r:embed="rId19" cstate="print">
            <a:lum bright="100000"/>
          </a:blip>
          <a:srcRect/>
          <a:stretch>
            <a:fillRect/>
          </a:stretch>
        </p:blipFill>
        <p:spPr bwMode="auto">
          <a:xfrm>
            <a:off x="13815538" y="5152748"/>
            <a:ext cx="881076" cy="881076"/>
          </a:xfrm>
          <a:prstGeom prst="rect">
            <a:avLst/>
          </a:prstGeom>
          <a:noFill/>
        </p:spPr>
      </p:pic>
      <p:sp>
        <p:nvSpPr>
          <p:cNvPr id="62" name="TextBox 61"/>
          <p:cNvSpPr txBox="1"/>
          <p:nvPr/>
        </p:nvSpPr>
        <p:spPr>
          <a:xfrm>
            <a:off x="14546865" y="5433413"/>
            <a:ext cx="248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Standalone IntelliTrace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3784533" y="5163814"/>
            <a:ext cx="3218870" cy="876883"/>
          </a:xfrm>
          <a:prstGeom prst="roundRect">
            <a:avLst>
              <a:gd name="adj" fmla="val 21116"/>
            </a:avLst>
          </a:prstGeom>
          <a:noFill/>
          <a:ln>
            <a:solidFill>
              <a:srgbClr val="CC99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TextBox 63"/>
          <p:cNvSpPr txBox="1"/>
          <p:nvPr/>
        </p:nvSpPr>
        <p:spPr>
          <a:xfrm>
            <a:off x="15708143" y="4975178"/>
            <a:ext cx="1012072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INSTALL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Right Arrow 64"/>
          <p:cNvSpPr/>
          <p:nvPr/>
        </p:nvSpPr>
        <p:spPr>
          <a:xfrm rot="16200000" flipH="1">
            <a:off x="18194890" y="6275473"/>
            <a:ext cx="339930" cy="381312"/>
          </a:xfrm>
          <a:prstGeom prst="rightArrow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TextBox 65"/>
          <p:cNvSpPr txBox="1"/>
          <p:nvPr/>
        </p:nvSpPr>
        <p:spPr>
          <a:xfrm>
            <a:off x="16819530" y="6281463"/>
            <a:ext cx="3016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800" b="1" smtClean="0">
                <a:solidFill>
                  <a:srgbClr val="CC66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MONITOR</a:t>
            </a:r>
            <a:r>
              <a:rPr lang="en-CA" sz="180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   </a:t>
            </a:r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issue(s)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759041" y="7308776"/>
            <a:ext cx="134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Oscar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Operations Lead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18" cstate="print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308" y="6966009"/>
            <a:ext cx="565762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Rounded Rectangle 68"/>
          <p:cNvSpPr/>
          <p:nvPr/>
        </p:nvSpPr>
        <p:spPr>
          <a:xfrm>
            <a:off x="15496498" y="9491287"/>
            <a:ext cx="5629951" cy="1581216"/>
          </a:xfrm>
          <a:prstGeom prst="roundRect">
            <a:avLst>
              <a:gd name="adj" fmla="val 4552"/>
            </a:avLst>
          </a:prstGeom>
          <a:noFill/>
          <a:ln>
            <a:solidFill>
              <a:srgbClr val="FF66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/>
          <p:cNvSpPr txBox="1"/>
          <p:nvPr/>
        </p:nvSpPr>
        <p:spPr>
          <a:xfrm>
            <a:off x="18009475" y="9322746"/>
            <a:ext cx="3064796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800" b="1" smtClean="0">
                <a:solidFill>
                  <a:srgbClr val="FF66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IDENTIFY </a:t>
            </a:r>
            <a:r>
              <a:rPr lang="en-CA" sz="18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CA" sz="1800" b="1" smtClean="0">
                <a:solidFill>
                  <a:srgbClr val="FF66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REPRODUCE</a:t>
            </a:r>
            <a:endParaRPr lang="en-CA" sz="1800" b="1">
              <a:solidFill>
                <a:srgbClr val="FF66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Right Arrow 70"/>
          <p:cNvSpPr/>
          <p:nvPr/>
        </p:nvSpPr>
        <p:spPr>
          <a:xfrm rot="16200000" flipH="1">
            <a:off x="18204532" y="8955360"/>
            <a:ext cx="300969" cy="3813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2" name="Picture 2" descr="C:\Users\willys\AppData\Local\Microsoft\Windows\Temporary Internet Files\Content.IE5\F2V90W53\MP900444381[1].jpg"/>
          <p:cNvPicPr>
            <a:picLocks noChangeAspect="1" noChangeArrowheads="1"/>
          </p:cNvPicPr>
          <p:nvPr/>
        </p:nvPicPr>
        <p:blipFill>
          <a:blip r:embed="rId20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62927" y="10444982"/>
            <a:ext cx="640207" cy="611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18458854" y="10259133"/>
            <a:ext cx="2684422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Christine</a:t>
            </a:r>
          </a:p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Tester</a:t>
            </a:r>
          </a:p>
        </p:txBody>
      </p:sp>
      <p:sp>
        <p:nvSpPr>
          <p:cNvPr id="74" name="Freeform 7"/>
          <p:cNvSpPr>
            <a:spLocks noEditPoints="1"/>
          </p:cNvSpPr>
          <p:nvPr/>
        </p:nvSpPr>
        <p:spPr bwMode="black">
          <a:xfrm>
            <a:off x="15817850" y="9970031"/>
            <a:ext cx="819758" cy="764915"/>
          </a:xfrm>
          <a:custGeom>
            <a:avLst/>
            <a:gdLst>
              <a:gd name="T0" fmla="*/ 52 w 300"/>
              <a:gd name="T1" fmla="*/ 268 h 300"/>
              <a:gd name="T2" fmla="*/ 62 w 300"/>
              <a:gd name="T3" fmla="*/ 255 h 300"/>
              <a:gd name="T4" fmla="*/ 77 w 300"/>
              <a:gd name="T5" fmla="*/ 230 h 300"/>
              <a:gd name="T6" fmla="*/ 46 w 300"/>
              <a:gd name="T7" fmla="*/ 204 h 300"/>
              <a:gd name="T8" fmla="*/ 15 w 300"/>
              <a:gd name="T9" fmla="*/ 233 h 300"/>
              <a:gd name="T10" fmla="*/ 33 w 300"/>
              <a:gd name="T11" fmla="*/ 219 h 300"/>
              <a:gd name="T12" fmla="*/ 60 w 300"/>
              <a:gd name="T13" fmla="*/ 219 h 300"/>
              <a:gd name="T14" fmla="*/ 63 w 300"/>
              <a:gd name="T15" fmla="*/ 238 h 300"/>
              <a:gd name="T16" fmla="*/ 46 w 300"/>
              <a:gd name="T17" fmla="*/ 255 h 300"/>
              <a:gd name="T18" fmla="*/ 39 w 300"/>
              <a:gd name="T19" fmla="*/ 275 h 300"/>
              <a:gd name="T20" fmla="*/ 51 w 300"/>
              <a:gd name="T21" fmla="*/ 279 h 300"/>
              <a:gd name="T22" fmla="*/ 51 w 300"/>
              <a:gd name="T23" fmla="*/ 288 h 300"/>
              <a:gd name="T24" fmla="*/ 39 w 300"/>
              <a:gd name="T25" fmla="*/ 300 h 300"/>
              <a:gd name="T26" fmla="*/ 300 w 300"/>
              <a:gd name="T27" fmla="*/ 216 h 300"/>
              <a:gd name="T28" fmla="*/ 218 w 300"/>
              <a:gd name="T29" fmla="*/ 300 h 300"/>
              <a:gd name="T30" fmla="*/ 220 w 300"/>
              <a:gd name="T31" fmla="*/ 263 h 300"/>
              <a:gd name="T32" fmla="*/ 277 w 300"/>
              <a:gd name="T33" fmla="*/ 216 h 300"/>
              <a:gd name="T34" fmla="*/ 149 w 300"/>
              <a:gd name="T35" fmla="*/ 228 h 300"/>
              <a:gd name="T36" fmla="*/ 119 w 300"/>
              <a:gd name="T37" fmla="*/ 242 h 300"/>
              <a:gd name="T38" fmla="*/ 149 w 300"/>
              <a:gd name="T39" fmla="*/ 262 h 300"/>
              <a:gd name="T40" fmla="*/ 177 w 300"/>
              <a:gd name="T41" fmla="*/ 252 h 300"/>
              <a:gd name="T42" fmla="*/ 255 w 300"/>
              <a:gd name="T43" fmla="*/ 75 h 300"/>
              <a:gd name="T44" fmla="*/ 259 w 300"/>
              <a:gd name="T45" fmla="*/ 59 h 300"/>
              <a:gd name="T46" fmla="*/ 278 w 300"/>
              <a:gd name="T47" fmla="*/ 38 h 300"/>
              <a:gd name="T48" fmla="*/ 272 w 300"/>
              <a:gd name="T49" fmla="*/ 8 h 300"/>
              <a:gd name="T50" fmla="*/ 228 w 300"/>
              <a:gd name="T51" fmla="*/ 7 h 300"/>
              <a:gd name="T52" fmla="*/ 231 w 300"/>
              <a:gd name="T53" fmla="*/ 29 h 300"/>
              <a:gd name="T54" fmla="*/ 250 w 300"/>
              <a:gd name="T55" fmla="*/ 10 h 300"/>
              <a:gd name="T56" fmla="*/ 269 w 300"/>
              <a:gd name="T57" fmla="*/ 26 h 300"/>
              <a:gd name="T58" fmla="*/ 259 w 300"/>
              <a:gd name="T59" fmla="*/ 43 h 300"/>
              <a:gd name="T60" fmla="*/ 245 w 300"/>
              <a:gd name="T61" fmla="*/ 59 h 300"/>
              <a:gd name="T62" fmla="*/ 243 w 300"/>
              <a:gd name="T63" fmla="*/ 75 h 300"/>
              <a:gd name="T64" fmla="*/ 255 w 300"/>
              <a:gd name="T65" fmla="*/ 96 h 300"/>
              <a:gd name="T66" fmla="*/ 243 w 300"/>
              <a:gd name="T67" fmla="*/ 84 h 300"/>
              <a:gd name="T68" fmla="*/ 255 w 300"/>
              <a:gd name="T69" fmla="*/ 96 h 300"/>
              <a:gd name="T70" fmla="*/ 49 w 300"/>
              <a:gd name="T71" fmla="*/ 84 h 300"/>
              <a:gd name="T72" fmla="*/ 0 w 300"/>
              <a:gd name="T73" fmla="*/ 47 h 300"/>
              <a:gd name="T74" fmla="*/ 35 w 300"/>
              <a:gd name="T75" fmla="*/ 68 h 300"/>
              <a:gd name="T76" fmla="*/ 102 w 300"/>
              <a:gd name="T77" fmla="*/ 0 h 300"/>
              <a:gd name="T78" fmla="*/ 147 w 300"/>
              <a:gd name="T79" fmla="*/ 58 h 300"/>
              <a:gd name="T80" fmla="*/ 177 w 300"/>
              <a:gd name="T81" fmla="*/ 38 h 300"/>
              <a:gd name="T82" fmla="*/ 147 w 300"/>
              <a:gd name="T83" fmla="*/ 24 h 300"/>
              <a:gd name="T84" fmla="*/ 147 w 300"/>
              <a:gd name="T85" fmla="*/ 72 h 300"/>
              <a:gd name="T86" fmla="*/ 56 w 300"/>
              <a:gd name="T87" fmla="*/ 151 h 300"/>
              <a:gd name="T88" fmla="*/ 36 w 300"/>
              <a:gd name="T89" fmla="*/ 121 h 300"/>
              <a:gd name="T90" fmla="*/ 22 w 300"/>
              <a:gd name="T91" fmla="*/ 151 h 300"/>
              <a:gd name="T92" fmla="*/ 70 w 300"/>
              <a:gd name="T93" fmla="*/ 151 h 300"/>
              <a:gd name="T94" fmla="*/ 240 w 300"/>
              <a:gd name="T95" fmla="*/ 149 h 300"/>
              <a:gd name="T96" fmla="*/ 260 w 300"/>
              <a:gd name="T97" fmla="*/ 179 h 300"/>
              <a:gd name="T98" fmla="*/ 274 w 300"/>
              <a:gd name="T99" fmla="*/ 149 h 300"/>
              <a:gd name="T100" fmla="*/ 226 w 300"/>
              <a:gd name="T101" fmla="*/ 14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0" h="300">
                <a:moveTo>
                  <a:pt x="51" y="279"/>
                </a:moveTo>
                <a:cubicBezTo>
                  <a:pt x="51" y="274"/>
                  <a:pt x="51" y="270"/>
                  <a:pt x="52" y="268"/>
                </a:cubicBezTo>
                <a:cubicBezTo>
                  <a:pt x="52" y="266"/>
                  <a:pt x="53" y="264"/>
                  <a:pt x="55" y="263"/>
                </a:cubicBezTo>
                <a:cubicBezTo>
                  <a:pt x="56" y="261"/>
                  <a:pt x="58" y="259"/>
                  <a:pt x="62" y="255"/>
                </a:cubicBezTo>
                <a:cubicBezTo>
                  <a:pt x="68" y="250"/>
                  <a:pt x="72" y="246"/>
                  <a:pt x="74" y="242"/>
                </a:cubicBezTo>
                <a:cubicBezTo>
                  <a:pt x="76" y="239"/>
                  <a:pt x="77" y="235"/>
                  <a:pt x="77" y="230"/>
                </a:cubicBezTo>
                <a:cubicBezTo>
                  <a:pt x="77" y="223"/>
                  <a:pt x="74" y="217"/>
                  <a:pt x="68" y="212"/>
                </a:cubicBezTo>
                <a:cubicBezTo>
                  <a:pt x="63" y="207"/>
                  <a:pt x="55" y="204"/>
                  <a:pt x="46" y="204"/>
                </a:cubicBezTo>
                <a:cubicBezTo>
                  <a:pt x="37" y="204"/>
                  <a:pt x="30" y="206"/>
                  <a:pt x="24" y="211"/>
                </a:cubicBezTo>
                <a:cubicBezTo>
                  <a:pt x="18" y="217"/>
                  <a:pt x="15" y="225"/>
                  <a:pt x="15" y="233"/>
                </a:cubicBezTo>
                <a:cubicBezTo>
                  <a:pt x="27" y="233"/>
                  <a:pt x="27" y="233"/>
                  <a:pt x="27" y="233"/>
                </a:cubicBezTo>
                <a:cubicBezTo>
                  <a:pt x="28" y="227"/>
                  <a:pt x="28" y="223"/>
                  <a:pt x="33" y="219"/>
                </a:cubicBezTo>
                <a:cubicBezTo>
                  <a:pt x="37" y="216"/>
                  <a:pt x="41" y="214"/>
                  <a:pt x="46" y="214"/>
                </a:cubicBezTo>
                <a:cubicBezTo>
                  <a:pt x="51" y="214"/>
                  <a:pt x="57" y="216"/>
                  <a:pt x="60" y="219"/>
                </a:cubicBezTo>
                <a:cubicBezTo>
                  <a:pt x="64" y="223"/>
                  <a:pt x="65" y="226"/>
                  <a:pt x="65" y="230"/>
                </a:cubicBezTo>
                <a:cubicBezTo>
                  <a:pt x="65" y="233"/>
                  <a:pt x="64" y="236"/>
                  <a:pt x="63" y="238"/>
                </a:cubicBezTo>
                <a:cubicBezTo>
                  <a:pt x="61" y="240"/>
                  <a:pt x="59" y="243"/>
                  <a:pt x="55" y="247"/>
                </a:cubicBezTo>
                <a:cubicBezTo>
                  <a:pt x="51" y="251"/>
                  <a:pt x="48" y="253"/>
                  <a:pt x="46" y="255"/>
                </a:cubicBezTo>
                <a:cubicBezTo>
                  <a:pt x="44" y="258"/>
                  <a:pt x="42" y="260"/>
                  <a:pt x="41" y="263"/>
                </a:cubicBezTo>
                <a:cubicBezTo>
                  <a:pt x="40" y="266"/>
                  <a:pt x="39" y="270"/>
                  <a:pt x="39" y="275"/>
                </a:cubicBezTo>
                <a:cubicBezTo>
                  <a:pt x="39" y="276"/>
                  <a:pt x="39" y="277"/>
                  <a:pt x="39" y="279"/>
                </a:cubicBezTo>
                <a:lnTo>
                  <a:pt x="51" y="279"/>
                </a:lnTo>
                <a:close/>
                <a:moveTo>
                  <a:pt x="51" y="300"/>
                </a:moveTo>
                <a:cubicBezTo>
                  <a:pt x="51" y="288"/>
                  <a:pt x="51" y="288"/>
                  <a:pt x="51" y="288"/>
                </a:cubicBezTo>
                <a:cubicBezTo>
                  <a:pt x="39" y="288"/>
                  <a:pt x="39" y="288"/>
                  <a:pt x="39" y="288"/>
                </a:cubicBezTo>
                <a:cubicBezTo>
                  <a:pt x="39" y="300"/>
                  <a:pt x="39" y="300"/>
                  <a:pt x="39" y="300"/>
                </a:cubicBezTo>
                <a:lnTo>
                  <a:pt x="51" y="300"/>
                </a:lnTo>
                <a:close/>
                <a:moveTo>
                  <a:pt x="300" y="216"/>
                </a:moveTo>
                <a:cubicBezTo>
                  <a:pt x="247" y="300"/>
                  <a:pt x="247" y="300"/>
                  <a:pt x="247" y="300"/>
                </a:cubicBezTo>
                <a:cubicBezTo>
                  <a:pt x="218" y="300"/>
                  <a:pt x="218" y="300"/>
                  <a:pt x="218" y="300"/>
                </a:cubicBezTo>
                <a:cubicBezTo>
                  <a:pt x="198" y="263"/>
                  <a:pt x="198" y="263"/>
                  <a:pt x="198" y="263"/>
                </a:cubicBezTo>
                <a:cubicBezTo>
                  <a:pt x="220" y="263"/>
                  <a:pt x="220" y="263"/>
                  <a:pt x="220" y="263"/>
                </a:cubicBezTo>
                <a:cubicBezTo>
                  <a:pt x="233" y="285"/>
                  <a:pt x="233" y="285"/>
                  <a:pt x="233" y="285"/>
                </a:cubicBezTo>
                <a:cubicBezTo>
                  <a:pt x="277" y="216"/>
                  <a:pt x="277" y="216"/>
                  <a:pt x="277" y="216"/>
                </a:cubicBezTo>
                <a:lnTo>
                  <a:pt x="300" y="216"/>
                </a:lnTo>
                <a:close/>
                <a:moveTo>
                  <a:pt x="149" y="228"/>
                </a:moveTo>
                <a:cubicBezTo>
                  <a:pt x="149" y="242"/>
                  <a:pt x="149" y="242"/>
                  <a:pt x="149" y="242"/>
                </a:cubicBezTo>
                <a:cubicBezTo>
                  <a:pt x="119" y="242"/>
                  <a:pt x="119" y="242"/>
                  <a:pt x="119" y="24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49" y="262"/>
                  <a:pt x="149" y="262"/>
                  <a:pt x="149" y="262"/>
                </a:cubicBezTo>
                <a:cubicBezTo>
                  <a:pt x="149" y="276"/>
                  <a:pt x="149" y="276"/>
                  <a:pt x="149" y="276"/>
                </a:cubicBezTo>
                <a:cubicBezTo>
                  <a:pt x="177" y="252"/>
                  <a:pt x="177" y="252"/>
                  <a:pt x="177" y="252"/>
                </a:cubicBezTo>
                <a:lnTo>
                  <a:pt x="149" y="228"/>
                </a:lnTo>
                <a:close/>
                <a:moveTo>
                  <a:pt x="255" y="75"/>
                </a:moveTo>
                <a:cubicBezTo>
                  <a:pt x="255" y="70"/>
                  <a:pt x="255" y="66"/>
                  <a:pt x="256" y="64"/>
                </a:cubicBezTo>
                <a:cubicBezTo>
                  <a:pt x="256" y="62"/>
                  <a:pt x="257" y="60"/>
                  <a:pt x="259" y="59"/>
                </a:cubicBezTo>
                <a:cubicBezTo>
                  <a:pt x="260" y="57"/>
                  <a:pt x="262" y="55"/>
                  <a:pt x="266" y="51"/>
                </a:cubicBezTo>
                <a:cubicBezTo>
                  <a:pt x="272" y="46"/>
                  <a:pt x="276" y="42"/>
                  <a:pt x="278" y="38"/>
                </a:cubicBezTo>
                <a:cubicBezTo>
                  <a:pt x="280" y="35"/>
                  <a:pt x="281" y="31"/>
                  <a:pt x="281" y="26"/>
                </a:cubicBezTo>
                <a:cubicBezTo>
                  <a:pt x="281" y="19"/>
                  <a:pt x="278" y="13"/>
                  <a:pt x="272" y="8"/>
                </a:cubicBezTo>
                <a:cubicBezTo>
                  <a:pt x="267" y="3"/>
                  <a:pt x="259" y="0"/>
                  <a:pt x="250" y="0"/>
                </a:cubicBezTo>
                <a:cubicBezTo>
                  <a:pt x="241" y="0"/>
                  <a:pt x="234" y="2"/>
                  <a:pt x="228" y="7"/>
                </a:cubicBezTo>
                <a:cubicBezTo>
                  <a:pt x="222" y="13"/>
                  <a:pt x="219" y="21"/>
                  <a:pt x="219" y="29"/>
                </a:cubicBezTo>
                <a:cubicBezTo>
                  <a:pt x="231" y="29"/>
                  <a:pt x="231" y="29"/>
                  <a:pt x="231" y="29"/>
                </a:cubicBezTo>
                <a:cubicBezTo>
                  <a:pt x="232" y="23"/>
                  <a:pt x="232" y="19"/>
                  <a:pt x="237" y="15"/>
                </a:cubicBezTo>
                <a:cubicBezTo>
                  <a:pt x="241" y="12"/>
                  <a:pt x="245" y="10"/>
                  <a:pt x="250" y="10"/>
                </a:cubicBezTo>
                <a:cubicBezTo>
                  <a:pt x="255" y="10"/>
                  <a:pt x="261" y="12"/>
                  <a:pt x="264" y="15"/>
                </a:cubicBezTo>
                <a:cubicBezTo>
                  <a:pt x="268" y="19"/>
                  <a:pt x="269" y="22"/>
                  <a:pt x="269" y="26"/>
                </a:cubicBezTo>
                <a:cubicBezTo>
                  <a:pt x="269" y="29"/>
                  <a:pt x="268" y="32"/>
                  <a:pt x="267" y="34"/>
                </a:cubicBezTo>
                <a:cubicBezTo>
                  <a:pt x="265" y="36"/>
                  <a:pt x="263" y="39"/>
                  <a:pt x="259" y="43"/>
                </a:cubicBezTo>
                <a:cubicBezTo>
                  <a:pt x="255" y="47"/>
                  <a:pt x="252" y="49"/>
                  <a:pt x="250" y="51"/>
                </a:cubicBezTo>
                <a:cubicBezTo>
                  <a:pt x="248" y="54"/>
                  <a:pt x="246" y="56"/>
                  <a:pt x="245" y="59"/>
                </a:cubicBezTo>
                <a:cubicBezTo>
                  <a:pt x="244" y="62"/>
                  <a:pt x="243" y="66"/>
                  <a:pt x="243" y="71"/>
                </a:cubicBezTo>
                <a:cubicBezTo>
                  <a:pt x="243" y="72"/>
                  <a:pt x="243" y="73"/>
                  <a:pt x="243" y="75"/>
                </a:cubicBezTo>
                <a:lnTo>
                  <a:pt x="255" y="75"/>
                </a:lnTo>
                <a:close/>
                <a:moveTo>
                  <a:pt x="255" y="96"/>
                </a:moveTo>
                <a:cubicBezTo>
                  <a:pt x="255" y="84"/>
                  <a:pt x="255" y="84"/>
                  <a:pt x="255" y="84"/>
                </a:cubicBezTo>
                <a:cubicBezTo>
                  <a:pt x="243" y="84"/>
                  <a:pt x="243" y="84"/>
                  <a:pt x="243" y="84"/>
                </a:cubicBezTo>
                <a:cubicBezTo>
                  <a:pt x="243" y="96"/>
                  <a:pt x="243" y="96"/>
                  <a:pt x="243" y="96"/>
                </a:cubicBezTo>
                <a:lnTo>
                  <a:pt x="255" y="96"/>
                </a:lnTo>
                <a:close/>
                <a:moveTo>
                  <a:pt x="102" y="0"/>
                </a:moveTo>
                <a:cubicBezTo>
                  <a:pt x="49" y="84"/>
                  <a:pt x="49" y="84"/>
                  <a:pt x="49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0" y="47"/>
                  <a:pt x="0" y="47"/>
                  <a:pt x="0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35" y="68"/>
                  <a:pt x="35" y="68"/>
                  <a:pt x="35" y="68"/>
                </a:cubicBezTo>
                <a:cubicBezTo>
                  <a:pt x="79" y="0"/>
                  <a:pt x="79" y="0"/>
                  <a:pt x="79" y="0"/>
                </a:cubicBezTo>
                <a:lnTo>
                  <a:pt x="102" y="0"/>
                </a:lnTo>
                <a:close/>
                <a:moveTo>
                  <a:pt x="147" y="72"/>
                </a:moveTo>
                <a:cubicBezTo>
                  <a:pt x="147" y="58"/>
                  <a:pt x="147" y="58"/>
                  <a:pt x="147" y="58"/>
                </a:cubicBezTo>
                <a:cubicBezTo>
                  <a:pt x="177" y="58"/>
                  <a:pt x="177" y="58"/>
                  <a:pt x="177" y="58"/>
                </a:cubicBezTo>
                <a:cubicBezTo>
                  <a:pt x="177" y="38"/>
                  <a:pt x="177" y="38"/>
                  <a:pt x="177" y="38"/>
                </a:cubicBezTo>
                <a:cubicBezTo>
                  <a:pt x="147" y="38"/>
                  <a:pt x="147" y="38"/>
                  <a:pt x="147" y="38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19" y="48"/>
                  <a:pt x="119" y="48"/>
                  <a:pt x="119" y="48"/>
                </a:cubicBezTo>
                <a:lnTo>
                  <a:pt x="147" y="72"/>
                </a:lnTo>
                <a:close/>
                <a:moveTo>
                  <a:pt x="70" y="151"/>
                </a:moveTo>
                <a:cubicBezTo>
                  <a:pt x="56" y="151"/>
                  <a:pt x="56" y="151"/>
                  <a:pt x="56" y="151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6" y="151"/>
                  <a:pt x="36" y="151"/>
                  <a:pt x="36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46" y="179"/>
                  <a:pt x="46" y="179"/>
                  <a:pt x="46" y="179"/>
                </a:cubicBezTo>
                <a:lnTo>
                  <a:pt x="70" y="151"/>
                </a:lnTo>
                <a:close/>
                <a:moveTo>
                  <a:pt x="226" y="149"/>
                </a:moveTo>
                <a:cubicBezTo>
                  <a:pt x="240" y="149"/>
                  <a:pt x="240" y="149"/>
                  <a:pt x="240" y="149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260" y="179"/>
                  <a:pt x="260" y="179"/>
                  <a:pt x="260" y="179"/>
                </a:cubicBezTo>
                <a:cubicBezTo>
                  <a:pt x="260" y="149"/>
                  <a:pt x="260" y="149"/>
                  <a:pt x="260" y="149"/>
                </a:cubicBezTo>
                <a:cubicBezTo>
                  <a:pt x="274" y="149"/>
                  <a:pt x="274" y="149"/>
                  <a:pt x="274" y="149"/>
                </a:cubicBezTo>
                <a:cubicBezTo>
                  <a:pt x="250" y="121"/>
                  <a:pt x="250" y="121"/>
                  <a:pt x="250" y="121"/>
                </a:cubicBezTo>
                <a:lnTo>
                  <a:pt x="226" y="1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5" name="TextBox 74"/>
          <p:cNvSpPr txBox="1"/>
          <p:nvPr/>
        </p:nvSpPr>
        <p:spPr>
          <a:xfrm>
            <a:off x="16637608" y="10136034"/>
            <a:ext cx="311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Reproduce and identify issue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8480249" y="11609939"/>
            <a:ext cx="12646200" cy="2818652"/>
          </a:xfrm>
          <a:prstGeom prst="roundRect">
            <a:avLst>
              <a:gd name="adj" fmla="val 4552"/>
            </a:avLst>
          </a:prstGeom>
          <a:noFill/>
          <a:ln>
            <a:solidFill>
              <a:srgbClr val="CC99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TextBox 76"/>
          <p:cNvSpPr txBox="1"/>
          <p:nvPr/>
        </p:nvSpPr>
        <p:spPr>
          <a:xfrm>
            <a:off x="19000089" y="11427780"/>
            <a:ext cx="2048702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CAPTURE iTRACE</a:t>
            </a:r>
            <a:endParaRPr lang="en-CA" sz="1800" b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8" name="Right Arrow 77"/>
          <p:cNvSpPr/>
          <p:nvPr/>
        </p:nvSpPr>
        <p:spPr>
          <a:xfrm rot="16200000" flipH="1">
            <a:off x="18160988" y="11154640"/>
            <a:ext cx="300969" cy="3813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Rounded Rectangle 78"/>
          <p:cNvSpPr/>
          <p:nvPr/>
        </p:nvSpPr>
        <p:spPr>
          <a:xfrm>
            <a:off x="3696407" y="3825182"/>
            <a:ext cx="4005833" cy="2721064"/>
          </a:xfrm>
          <a:prstGeom prst="roundRect">
            <a:avLst>
              <a:gd name="adj" fmla="val 4552"/>
            </a:avLst>
          </a:prstGeom>
          <a:noFill/>
          <a:ln>
            <a:solidFill>
              <a:srgbClr val="FF66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66CC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36591" y="3670056"/>
            <a:ext cx="1251240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b="1" smtClean="0">
                <a:solidFill>
                  <a:srgbClr val="FF66C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VALIDATE</a:t>
            </a:r>
            <a:endParaRPr lang="en-CA" sz="1800" b="1">
              <a:solidFill>
                <a:srgbClr val="FF66C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3686342" y="7936492"/>
            <a:ext cx="3719204" cy="6492098"/>
          </a:xfrm>
          <a:prstGeom prst="roundRect">
            <a:avLst>
              <a:gd name="adj" fmla="val 4552"/>
            </a:avLst>
          </a:prstGeom>
          <a:noFill/>
          <a:ln>
            <a:solidFill>
              <a:srgbClr val="CC99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TextBox 81"/>
          <p:cNvSpPr txBox="1"/>
          <p:nvPr/>
        </p:nvSpPr>
        <p:spPr>
          <a:xfrm>
            <a:off x="4234132" y="7772315"/>
            <a:ext cx="2896499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1800" b="1" smtClean="0">
                <a:solidFill>
                  <a:srgbClr val="FF669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DIAGNOSE </a:t>
            </a:r>
            <a:r>
              <a:rPr lang="en-CA" sz="18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CA" sz="18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800" b="1" smtClean="0">
                <a:solidFill>
                  <a:srgbClr val="FF7C8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</a:t>
            </a:r>
            <a:endParaRPr lang="en-CA" sz="1800" b="1">
              <a:solidFill>
                <a:srgbClr val="FF7C8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Right Arrow 82"/>
          <p:cNvSpPr/>
          <p:nvPr/>
        </p:nvSpPr>
        <p:spPr>
          <a:xfrm rot="5400000" flipH="1" flipV="1">
            <a:off x="4269952" y="6968366"/>
            <a:ext cx="791610" cy="3813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Right Arrow 83"/>
          <p:cNvSpPr/>
          <p:nvPr/>
        </p:nvSpPr>
        <p:spPr>
          <a:xfrm rot="10800000">
            <a:off x="7521758" y="12789844"/>
            <a:ext cx="763243" cy="3813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5" name="Picture 2" descr="\\MAGNUM\Projects\Microsoft\Cloud Power FY12\Design\ICONS_PNG\Mail.png"/>
          <p:cNvPicPr>
            <a:picLocks noChangeAspect="1" noChangeArrowheads="1"/>
          </p:cNvPicPr>
          <p:nvPr/>
        </p:nvPicPr>
        <p:blipFill>
          <a:blip r:embed="rId21" cstate="print">
            <a:lum bright="100000"/>
          </a:blip>
          <a:srcRect/>
          <a:stretch>
            <a:fillRect/>
          </a:stretch>
        </p:blipFill>
        <p:spPr bwMode="auto">
          <a:xfrm>
            <a:off x="7567069" y="12038018"/>
            <a:ext cx="800218" cy="800218"/>
          </a:xfrm>
          <a:prstGeom prst="rect">
            <a:avLst/>
          </a:prstGeom>
          <a:noFill/>
        </p:spPr>
      </p:pic>
      <p:sp>
        <p:nvSpPr>
          <p:cNvPr id="86" name="TextBox 85"/>
          <p:cNvSpPr txBox="1"/>
          <p:nvPr/>
        </p:nvSpPr>
        <p:spPr>
          <a:xfrm>
            <a:off x="7489087" y="13321843"/>
            <a:ext cx="907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Submit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iTrace</a:t>
            </a:r>
          </a:p>
        </p:txBody>
      </p:sp>
      <p:sp>
        <p:nvSpPr>
          <p:cNvPr id="87" name="Freeform 36"/>
          <p:cNvSpPr>
            <a:spLocks noEditPoints="1"/>
          </p:cNvSpPr>
          <p:nvPr/>
        </p:nvSpPr>
        <p:spPr bwMode="black">
          <a:xfrm>
            <a:off x="8699820" y="12685117"/>
            <a:ext cx="550196" cy="590766"/>
          </a:xfrm>
          <a:custGeom>
            <a:avLst/>
            <a:gdLst>
              <a:gd name="T0" fmla="*/ 82 w 149"/>
              <a:gd name="T1" fmla="*/ 41 h 150"/>
              <a:gd name="T2" fmla="*/ 80 w 149"/>
              <a:gd name="T3" fmla="*/ 87 h 150"/>
              <a:gd name="T4" fmla="*/ 68 w 149"/>
              <a:gd name="T5" fmla="*/ 87 h 150"/>
              <a:gd name="T6" fmla="*/ 67 w 149"/>
              <a:gd name="T7" fmla="*/ 41 h 150"/>
              <a:gd name="T8" fmla="*/ 82 w 149"/>
              <a:gd name="T9" fmla="*/ 41 h 150"/>
              <a:gd name="T10" fmla="*/ 83 w 149"/>
              <a:gd name="T11" fmla="*/ 102 h 150"/>
              <a:gd name="T12" fmla="*/ 81 w 149"/>
              <a:gd name="T13" fmla="*/ 107 h 150"/>
              <a:gd name="T14" fmla="*/ 75 w 149"/>
              <a:gd name="T15" fmla="*/ 109 h 150"/>
              <a:gd name="T16" fmla="*/ 68 w 149"/>
              <a:gd name="T17" fmla="*/ 107 h 150"/>
              <a:gd name="T18" fmla="*/ 66 w 149"/>
              <a:gd name="T19" fmla="*/ 102 h 150"/>
              <a:gd name="T20" fmla="*/ 68 w 149"/>
              <a:gd name="T21" fmla="*/ 96 h 150"/>
              <a:gd name="T22" fmla="*/ 75 w 149"/>
              <a:gd name="T23" fmla="*/ 94 h 150"/>
              <a:gd name="T24" fmla="*/ 81 w 149"/>
              <a:gd name="T25" fmla="*/ 96 h 150"/>
              <a:gd name="T26" fmla="*/ 83 w 149"/>
              <a:gd name="T27" fmla="*/ 102 h 150"/>
              <a:gd name="T28" fmla="*/ 74 w 149"/>
              <a:gd name="T29" fmla="*/ 10 h 150"/>
              <a:gd name="T30" fmla="*/ 9 w 149"/>
              <a:gd name="T31" fmla="*/ 75 h 150"/>
              <a:gd name="T32" fmla="*/ 74 w 149"/>
              <a:gd name="T33" fmla="*/ 140 h 150"/>
              <a:gd name="T34" fmla="*/ 140 w 149"/>
              <a:gd name="T35" fmla="*/ 75 h 150"/>
              <a:gd name="T36" fmla="*/ 74 w 149"/>
              <a:gd name="T37" fmla="*/ 10 h 150"/>
              <a:gd name="T38" fmla="*/ 74 w 149"/>
              <a:gd name="T39" fmla="*/ 0 h 150"/>
              <a:gd name="T40" fmla="*/ 149 w 149"/>
              <a:gd name="T41" fmla="*/ 75 h 150"/>
              <a:gd name="T42" fmla="*/ 74 w 149"/>
              <a:gd name="T43" fmla="*/ 150 h 150"/>
              <a:gd name="T44" fmla="*/ 0 w 149"/>
              <a:gd name="T45" fmla="*/ 75 h 150"/>
              <a:gd name="T46" fmla="*/ 74 w 149"/>
              <a:gd name="T4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9" h="150">
                <a:moveTo>
                  <a:pt x="82" y="41"/>
                </a:moveTo>
                <a:cubicBezTo>
                  <a:pt x="80" y="87"/>
                  <a:pt x="80" y="87"/>
                  <a:pt x="80" y="87"/>
                </a:cubicBezTo>
                <a:cubicBezTo>
                  <a:pt x="68" y="87"/>
                  <a:pt x="68" y="87"/>
                  <a:pt x="68" y="87"/>
                </a:cubicBezTo>
                <a:cubicBezTo>
                  <a:pt x="67" y="41"/>
                  <a:pt x="67" y="41"/>
                  <a:pt x="67" y="41"/>
                </a:cubicBezTo>
                <a:lnTo>
                  <a:pt x="82" y="41"/>
                </a:lnTo>
                <a:close/>
                <a:moveTo>
                  <a:pt x="83" y="102"/>
                </a:moveTo>
                <a:cubicBezTo>
                  <a:pt x="83" y="104"/>
                  <a:pt x="82" y="106"/>
                  <a:pt x="81" y="107"/>
                </a:cubicBezTo>
                <a:cubicBezTo>
                  <a:pt x="79" y="109"/>
                  <a:pt x="77" y="109"/>
                  <a:pt x="75" y="109"/>
                </a:cubicBezTo>
                <a:cubicBezTo>
                  <a:pt x="72" y="109"/>
                  <a:pt x="70" y="109"/>
                  <a:pt x="68" y="107"/>
                </a:cubicBezTo>
                <a:cubicBezTo>
                  <a:pt x="67" y="105"/>
                  <a:pt x="66" y="104"/>
                  <a:pt x="66" y="102"/>
                </a:cubicBezTo>
                <a:cubicBezTo>
                  <a:pt x="66" y="99"/>
                  <a:pt x="67" y="97"/>
                  <a:pt x="68" y="96"/>
                </a:cubicBezTo>
                <a:cubicBezTo>
                  <a:pt x="70" y="94"/>
                  <a:pt x="72" y="94"/>
                  <a:pt x="75" y="94"/>
                </a:cubicBezTo>
                <a:cubicBezTo>
                  <a:pt x="77" y="94"/>
                  <a:pt x="79" y="94"/>
                  <a:pt x="81" y="96"/>
                </a:cubicBezTo>
                <a:cubicBezTo>
                  <a:pt x="82" y="97"/>
                  <a:pt x="83" y="99"/>
                  <a:pt x="83" y="102"/>
                </a:cubicBezTo>
                <a:moveTo>
                  <a:pt x="74" y="10"/>
                </a:moveTo>
                <a:cubicBezTo>
                  <a:pt x="38" y="10"/>
                  <a:pt x="9" y="39"/>
                  <a:pt x="9" y="75"/>
                </a:cubicBezTo>
                <a:cubicBezTo>
                  <a:pt x="9" y="111"/>
                  <a:pt x="38" y="140"/>
                  <a:pt x="74" y="140"/>
                </a:cubicBezTo>
                <a:cubicBezTo>
                  <a:pt x="111" y="140"/>
                  <a:pt x="140" y="111"/>
                  <a:pt x="140" y="75"/>
                </a:cubicBezTo>
                <a:cubicBezTo>
                  <a:pt x="140" y="39"/>
                  <a:pt x="111" y="10"/>
                  <a:pt x="74" y="10"/>
                </a:cubicBezTo>
                <a:moveTo>
                  <a:pt x="74" y="0"/>
                </a:moveTo>
                <a:cubicBezTo>
                  <a:pt x="116" y="0"/>
                  <a:pt x="149" y="34"/>
                  <a:pt x="149" y="75"/>
                </a:cubicBezTo>
                <a:cubicBezTo>
                  <a:pt x="149" y="116"/>
                  <a:pt x="116" y="150"/>
                  <a:pt x="74" y="150"/>
                </a:cubicBezTo>
                <a:cubicBezTo>
                  <a:pt x="33" y="150"/>
                  <a:pt x="0" y="116"/>
                  <a:pt x="0" y="75"/>
                </a:cubicBezTo>
                <a:cubicBezTo>
                  <a:pt x="0" y="34"/>
                  <a:pt x="33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8484626" y="11860578"/>
            <a:ext cx="901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 </a:t>
            </a:r>
          </a:p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</a:t>
            </a:r>
          </a:p>
        </p:txBody>
      </p:sp>
      <p:pic>
        <p:nvPicPr>
          <p:cNvPr id="89" name="Picture 2" descr="C:\Users\willys\AppData\Local\Microsoft\Windows\Temporary Internet Files\Content.IE5\F2V90W53\MP900444381[1].jpg"/>
          <p:cNvPicPr>
            <a:picLocks noChangeAspect="1" noChangeArrowheads="1"/>
          </p:cNvPicPr>
          <p:nvPr/>
        </p:nvPicPr>
        <p:blipFill>
          <a:blip r:embed="rId20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8223" y="4158198"/>
            <a:ext cx="640207" cy="611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TextBox 89"/>
          <p:cNvSpPr txBox="1"/>
          <p:nvPr/>
        </p:nvSpPr>
        <p:spPr>
          <a:xfrm>
            <a:off x="4970578" y="3993687"/>
            <a:ext cx="2684422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Christine</a:t>
            </a:r>
          </a:p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Tester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622237" y="8505050"/>
            <a:ext cx="2684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Doris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Developer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22" cstate="print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130" y="8168063"/>
            <a:ext cx="560513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19737660" y="12087570"/>
            <a:ext cx="134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Oscar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Operations Lead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18" cstate="print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2927" y="11744803"/>
            <a:ext cx="565762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2" descr="C:\Users\willys\AppData\Local\Microsoft\Windows\Temporary Internet Files\Content.IE5\F2V90W53\MP900444381[1].jpg"/>
          <p:cNvPicPr>
            <a:picLocks noChangeAspect="1" noChangeArrowheads="1"/>
          </p:cNvPicPr>
          <p:nvPr/>
        </p:nvPicPr>
        <p:blipFill>
          <a:blip r:embed="rId20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68442" y="12827230"/>
            <a:ext cx="640207" cy="611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18395449" y="12476089"/>
            <a:ext cx="2684422" cy="5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Christine</a:t>
            </a:r>
          </a:p>
          <a:p>
            <a:pPr algn="r"/>
            <a:r>
              <a:rPr lang="en-CA" sz="1200" i="1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Tester</a:t>
            </a:r>
          </a:p>
        </p:txBody>
      </p:sp>
      <p:pic>
        <p:nvPicPr>
          <p:cNvPr id="97" name="Picture 3" descr="\\MAGNUM\Projects\Microsoft\Cloud Power FY12\Design\ICONS_PNG\Laptop.png"/>
          <p:cNvPicPr>
            <a:picLocks noChangeAspect="1" noChangeArrowheads="1"/>
          </p:cNvPicPr>
          <p:nvPr/>
        </p:nvPicPr>
        <p:blipFill>
          <a:blip r:embed="rId23" cstate="print">
            <a:lum bright="100000"/>
          </a:blip>
          <a:srcRect/>
          <a:stretch>
            <a:fillRect/>
          </a:stretch>
        </p:blipFill>
        <p:spPr bwMode="auto">
          <a:xfrm>
            <a:off x="3837225" y="13337678"/>
            <a:ext cx="1033548" cy="1033548"/>
          </a:xfrm>
          <a:prstGeom prst="rect">
            <a:avLst/>
          </a:prstGeom>
          <a:noFill/>
        </p:spPr>
      </p:pic>
      <p:sp>
        <p:nvSpPr>
          <p:cNvPr id="99" name="Freeform 25"/>
          <p:cNvSpPr>
            <a:spLocks noEditPoints="1"/>
          </p:cNvSpPr>
          <p:nvPr/>
        </p:nvSpPr>
        <p:spPr bwMode="black">
          <a:xfrm>
            <a:off x="4039593" y="12205763"/>
            <a:ext cx="628813" cy="629538"/>
          </a:xfrm>
          <a:custGeom>
            <a:avLst/>
            <a:gdLst>
              <a:gd name="T0" fmla="*/ 0 w 708"/>
              <a:gd name="T1" fmla="*/ 709 h 709"/>
              <a:gd name="T2" fmla="*/ 212 w 708"/>
              <a:gd name="T3" fmla="*/ 567 h 709"/>
              <a:gd name="T4" fmla="*/ 708 w 708"/>
              <a:gd name="T5" fmla="*/ 567 h 709"/>
              <a:gd name="T6" fmla="*/ 496 w 708"/>
              <a:gd name="T7" fmla="*/ 709 h 709"/>
              <a:gd name="T8" fmla="*/ 708 w 708"/>
              <a:gd name="T9" fmla="*/ 567 h 709"/>
              <a:gd name="T10" fmla="*/ 248 w 708"/>
              <a:gd name="T11" fmla="*/ 567 h 709"/>
              <a:gd name="T12" fmla="*/ 460 w 708"/>
              <a:gd name="T13" fmla="*/ 709 h 709"/>
              <a:gd name="T14" fmla="*/ 212 w 708"/>
              <a:gd name="T15" fmla="*/ 227 h 709"/>
              <a:gd name="T16" fmla="*/ 0 w 708"/>
              <a:gd name="T17" fmla="*/ 369 h 709"/>
              <a:gd name="T18" fmla="*/ 212 w 708"/>
              <a:gd name="T19" fmla="*/ 227 h 709"/>
              <a:gd name="T20" fmla="*/ 496 w 708"/>
              <a:gd name="T21" fmla="*/ 14 h 709"/>
              <a:gd name="T22" fmla="*/ 708 w 708"/>
              <a:gd name="T23" fmla="*/ 156 h 709"/>
              <a:gd name="T24" fmla="*/ 460 w 708"/>
              <a:gd name="T25" fmla="*/ 156 h 709"/>
              <a:gd name="T26" fmla="*/ 248 w 708"/>
              <a:gd name="T27" fmla="*/ 298 h 709"/>
              <a:gd name="T28" fmla="*/ 460 w 708"/>
              <a:gd name="T29" fmla="*/ 156 h 709"/>
              <a:gd name="T30" fmla="*/ 127 w 708"/>
              <a:gd name="T31" fmla="*/ 397 h 709"/>
              <a:gd name="T32" fmla="*/ 340 w 708"/>
              <a:gd name="T33" fmla="*/ 539 h 709"/>
              <a:gd name="T34" fmla="*/ 97 w 708"/>
              <a:gd name="T35" fmla="*/ 397 h 709"/>
              <a:gd name="T36" fmla="*/ 0 w 708"/>
              <a:gd name="T37" fmla="*/ 539 h 709"/>
              <a:gd name="T38" fmla="*/ 97 w 708"/>
              <a:gd name="T39" fmla="*/ 397 h 709"/>
              <a:gd name="T40" fmla="*/ 0 w 708"/>
              <a:gd name="T41" fmla="*/ 57 h 709"/>
              <a:gd name="T42" fmla="*/ 97 w 708"/>
              <a:gd name="T43" fmla="*/ 199 h 709"/>
              <a:gd name="T44" fmla="*/ 583 w 708"/>
              <a:gd name="T45" fmla="*/ 397 h 709"/>
              <a:gd name="T46" fmla="*/ 371 w 708"/>
              <a:gd name="T47" fmla="*/ 539 h 709"/>
              <a:gd name="T48" fmla="*/ 583 w 708"/>
              <a:gd name="T49" fmla="*/ 397 h 709"/>
              <a:gd name="T50" fmla="*/ 614 w 708"/>
              <a:gd name="T51" fmla="*/ 397 h 709"/>
              <a:gd name="T52" fmla="*/ 708 w 708"/>
              <a:gd name="T53" fmla="*/ 539 h 709"/>
              <a:gd name="T54" fmla="*/ 354 w 708"/>
              <a:gd name="T55" fmla="*/ 132 h 709"/>
              <a:gd name="T56" fmla="*/ 392 w 708"/>
              <a:gd name="T57" fmla="*/ 47 h 709"/>
              <a:gd name="T58" fmla="*/ 316 w 708"/>
              <a:gd name="T59" fmla="*/ 0 h 709"/>
              <a:gd name="T60" fmla="*/ 269 w 708"/>
              <a:gd name="T61" fmla="*/ 47 h 709"/>
              <a:gd name="T62" fmla="*/ 602 w 708"/>
              <a:gd name="T63" fmla="*/ 343 h 709"/>
              <a:gd name="T64" fmla="*/ 640 w 708"/>
              <a:gd name="T65" fmla="*/ 258 h 709"/>
              <a:gd name="T66" fmla="*/ 564 w 708"/>
              <a:gd name="T67" fmla="*/ 210 h 709"/>
              <a:gd name="T68" fmla="*/ 517 w 708"/>
              <a:gd name="T69" fmla="*/ 258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8" h="709">
                <a:moveTo>
                  <a:pt x="212" y="709"/>
                </a:moveTo>
                <a:lnTo>
                  <a:pt x="0" y="709"/>
                </a:lnTo>
                <a:lnTo>
                  <a:pt x="0" y="567"/>
                </a:lnTo>
                <a:lnTo>
                  <a:pt x="212" y="567"/>
                </a:lnTo>
                <a:lnTo>
                  <a:pt x="212" y="709"/>
                </a:lnTo>
                <a:close/>
                <a:moveTo>
                  <a:pt x="708" y="567"/>
                </a:moveTo>
                <a:lnTo>
                  <a:pt x="496" y="567"/>
                </a:lnTo>
                <a:lnTo>
                  <a:pt x="496" y="709"/>
                </a:lnTo>
                <a:lnTo>
                  <a:pt x="708" y="709"/>
                </a:lnTo>
                <a:lnTo>
                  <a:pt x="708" y="567"/>
                </a:lnTo>
                <a:close/>
                <a:moveTo>
                  <a:pt x="460" y="567"/>
                </a:moveTo>
                <a:lnTo>
                  <a:pt x="248" y="567"/>
                </a:lnTo>
                <a:lnTo>
                  <a:pt x="248" y="709"/>
                </a:lnTo>
                <a:lnTo>
                  <a:pt x="460" y="709"/>
                </a:lnTo>
                <a:lnTo>
                  <a:pt x="460" y="567"/>
                </a:lnTo>
                <a:close/>
                <a:moveTo>
                  <a:pt x="212" y="227"/>
                </a:moveTo>
                <a:lnTo>
                  <a:pt x="0" y="227"/>
                </a:lnTo>
                <a:lnTo>
                  <a:pt x="0" y="369"/>
                </a:lnTo>
                <a:lnTo>
                  <a:pt x="212" y="369"/>
                </a:lnTo>
                <a:lnTo>
                  <a:pt x="212" y="227"/>
                </a:lnTo>
                <a:close/>
                <a:moveTo>
                  <a:pt x="708" y="14"/>
                </a:moveTo>
                <a:lnTo>
                  <a:pt x="496" y="14"/>
                </a:lnTo>
                <a:lnTo>
                  <a:pt x="496" y="156"/>
                </a:lnTo>
                <a:lnTo>
                  <a:pt x="708" y="156"/>
                </a:lnTo>
                <a:lnTo>
                  <a:pt x="708" y="14"/>
                </a:lnTo>
                <a:close/>
                <a:moveTo>
                  <a:pt x="460" y="156"/>
                </a:moveTo>
                <a:lnTo>
                  <a:pt x="248" y="156"/>
                </a:lnTo>
                <a:lnTo>
                  <a:pt x="248" y="298"/>
                </a:lnTo>
                <a:lnTo>
                  <a:pt x="460" y="298"/>
                </a:lnTo>
                <a:lnTo>
                  <a:pt x="460" y="156"/>
                </a:lnTo>
                <a:close/>
                <a:moveTo>
                  <a:pt x="340" y="397"/>
                </a:moveTo>
                <a:lnTo>
                  <a:pt x="127" y="397"/>
                </a:lnTo>
                <a:lnTo>
                  <a:pt x="127" y="539"/>
                </a:lnTo>
                <a:lnTo>
                  <a:pt x="340" y="539"/>
                </a:lnTo>
                <a:lnTo>
                  <a:pt x="340" y="397"/>
                </a:lnTo>
                <a:close/>
                <a:moveTo>
                  <a:pt x="97" y="397"/>
                </a:moveTo>
                <a:lnTo>
                  <a:pt x="0" y="397"/>
                </a:lnTo>
                <a:lnTo>
                  <a:pt x="0" y="539"/>
                </a:lnTo>
                <a:lnTo>
                  <a:pt x="97" y="539"/>
                </a:lnTo>
                <a:lnTo>
                  <a:pt x="97" y="397"/>
                </a:lnTo>
                <a:close/>
                <a:moveTo>
                  <a:pt x="97" y="57"/>
                </a:moveTo>
                <a:lnTo>
                  <a:pt x="0" y="57"/>
                </a:lnTo>
                <a:lnTo>
                  <a:pt x="0" y="199"/>
                </a:lnTo>
                <a:lnTo>
                  <a:pt x="97" y="199"/>
                </a:lnTo>
                <a:lnTo>
                  <a:pt x="97" y="57"/>
                </a:lnTo>
                <a:close/>
                <a:moveTo>
                  <a:pt x="583" y="397"/>
                </a:moveTo>
                <a:lnTo>
                  <a:pt x="371" y="397"/>
                </a:lnTo>
                <a:lnTo>
                  <a:pt x="371" y="539"/>
                </a:lnTo>
                <a:lnTo>
                  <a:pt x="583" y="539"/>
                </a:lnTo>
                <a:lnTo>
                  <a:pt x="583" y="397"/>
                </a:lnTo>
                <a:close/>
                <a:moveTo>
                  <a:pt x="708" y="397"/>
                </a:moveTo>
                <a:lnTo>
                  <a:pt x="614" y="397"/>
                </a:lnTo>
                <a:lnTo>
                  <a:pt x="614" y="539"/>
                </a:lnTo>
                <a:lnTo>
                  <a:pt x="708" y="539"/>
                </a:lnTo>
                <a:lnTo>
                  <a:pt x="708" y="397"/>
                </a:lnTo>
                <a:close/>
                <a:moveTo>
                  <a:pt x="354" y="132"/>
                </a:moveTo>
                <a:lnTo>
                  <a:pt x="439" y="47"/>
                </a:lnTo>
                <a:lnTo>
                  <a:pt x="392" y="47"/>
                </a:lnTo>
                <a:lnTo>
                  <a:pt x="392" y="0"/>
                </a:lnTo>
                <a:lnTo>
                  <a:pt x="316" y="0"/>
                </a:lnTo>
                <a:lnTo>
                  <a:pt x="316" y="47"/>
                </a:lnTo>
                <a:lnTo>
                  <a:pt x="269" y="47"/>
                </a:lnTo>
                <a:lnTo>
                  <a:pt x="354" y="132"/>
                </a:lnTo>
                <a:close/>
                <a:moveTo>
                  <a:pt x="602" y="343"/>
                </a:moveTo>
                <a:lnTo>
                  <a:pt x="687" y="258"/>
                </a:lnTo>
                <a:lnTo>
                  <a:pt x="640" y="258"/>
                </a:lnTo>
                <a:lnTo>
                  <a:pt x="640" y="210"/>
                </a:lnTo>
                <a:lnTo>
                  <a:pt x="564" y="210"/>
                </a:lnTo>
                <a:lnTo>
                  <a:pt x="564" y="258"/>
                </a:lnTo>
                <a:lnTo>
                  <a:pt x="517" y="258"/>
                </a:lnTo>
                <a:lnTo>
                  <a:pt x="602" y="3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grpSp>
        <p:nvGrpSpPr>
          <p:cNvPr id="100" name="Group 99"/>
          <p:cNvGrpSpPr/>
          <p:nvPr/>
        </p:nvGrpSpPr>
        <p:grpSpPr bwMode="black">
          <a:xfrm>
            <a:off x="4167076" y="8376658"/>
            <a:ext cx="274392" cy="670523"/>
            <a:chOff x="3233738" y="168276"/>
            <a:chExt cx="2651125" cy="6480174"/>
          </a:xfrm>
        </p:grpSpPr>
        <p:sp>
          <p:nvSpPr>
            <p:cNvPr id="101" name="Freeform 212"/>
            <p:cNvSpPr>
              <a:spLocks/>
            </p:cNvSpPr>
            <p:nvPr/>
          </p:nvSpPr>
          <p:spPr bwMode="black">
            <a:xfrm>
              <a:off x="3679825" y="5110163"/>
              <a:ext cx="2028825" cy="1538287"/>
            </a:xfrm>
            <a:custGeom>
              <a:avLst/>
              <a:gdLst>
                <a:gd name="T0" fmla="*/ 422 w 541"/>
                <a:gd name="T1" fmla="*/ 196 h 410"/>
                <a:gd name="T2" fmla="*/ 536 w 541"/>
                <a:gd name="T3" fmla="*/ 14 h 410"/>
                <a:gd name="T4" fmla="*/ 528 w 541"/>
                <a:gd name="T5" fmla="*/ 0 h 410"/>
                <a:gd name="T6" fmla="*/ 12 w 541"/>
                <a:gd name="T7" fmla="*/ 0 h 410"/>
                <a:gd name="T8" fmla="*/ 5 w 541"/>
                <a:gd name="T9" fmla="*/ 14 h 410"/>
                <a:gd name="T10" fmla="*/ 138 w 541"/>
                <a:gd name="T11" fmla="*/ 197 h 410"/>
                <a:gd name="T12" fmla="*/ 149 w 541"/>
                <a:gd name="T13" fmla="*/ 206 h 410"/>
                <a:gd name="T14" fmla="*/ 142 w 541"/>
                <a:gd name="T15" fmla="*/ 229 h 410"/>
                <a:gd name="T16" fmla="*/ 152 w 541"/>
                <a:gd name="T17" fmla="*/ 256 h 410"/>
                <a:gd name="T18" fmla="*/ 142 w 541"/>
                <a:gd name="T19" fmla="*/ 282 h 410"/>
                <a:gd name="T20" fmla="*/ 152 w 541"/>
                <a:gd name="T21" fmla="*/ 309 h 410"/>
                <a:gd name="T22" fmla="*/ 142 w 541"/>
                <a:gd name="T23" fmla="*/ 336 h 410"/>
                <a:gd name="T24" fmla="*/ 184 w 541"/>
                <a:gd name="T25" fmla="*/ 377 h 410"/>
                <a:gd name="T26" fmla="*/ 212 w 541"/>
                <a:gd name="T27" fmla="*/ 377 h 410"/>
                <a:gd name="T28" fmla="*/ 234 w 541"/>
                <a:gd name="T29" fmla="*/ 407 h 410"/>
                <a:gd name="T30" fmla="*/ 240 w 541"/>
                <a:gd name="T31" fmla="*/ 410 h 410"/>
                <a:gd name="T32" fmla="*/ 335 w 541"/>
                <a:gd name="T33" fmla="*/ 410 h 410"/>
                <a:gd name="T34" fmla="*/ 341 w 541"/>
                <a:gd name="T35" fmla="*/ 407 h 410"/>
                <a:gd name="T36" fmla="*/ 360 w 541"/>
                <a:gd name="T37" fmla="*/ 377 h 410"/>
                <a:gd name="T38" fmla="*/ 384 w 541"/>
                <a:gd name="T39" fmla="*/ 377 h 410"/>
                <a:gd name="T40" fmla="*/ 425 w 541"/>
                <a:gd name="T41" fmla="*/ 336 h 410"/>
                <a:gd name="T42" fmla="*/ 415 w 541"/>
                <a:gd name="T43" fmla="*/ 309 h 410"/>
                <a:gd name="T44" fmla="*/ 425 w 541"/>
                <a:gd name="T45" fmla="*/ 282 h 410"/>
                <a:gd name="T46" fmla="*/ 415 w 541"/>
                <a:gd name="T47" fmla="*/ 256 h 410"/>
                <a:gd name="T48" fmla="*/ 425 w 541"/>
                <a:gd name="T49" fmla="*/ 229 h 410"/>
                <a:gd name="T50" fmla="*/ 416 w 541"/>
                <a:gd name="T51" fmla="*/ 203 h 410"/>
                <a:gd name="T52" fmla="*/ 422 w 541"/>
                <a:gd name="T53" fmla="*/ 19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1" h="410">
                  <a:moveTo>
                    <a:pt x="422" y="196"/>
                  </a:moveTo>
                  <a:cubicBezTo>
                    <a:pt x="536" y="14"/>
                    <a:pt x="536" y="14"/>
                    <a:pt x="536" y="14"/>
                  </a:cubicBezTo>
                  <a:cubicBezTo>
                    <a:pt x="541" y="7"/>
                    <a:pt x="537" y="0"/>
                    <a:pt x="5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" y="0"/>
                    <a:pt x="0" y="6"/>
                    <a:pt x="5" y="14"/>
                  </a:cubicBezTo>
                  <a:cubicBezTo>
                    <a:pt x="138" y="197"/>
                    <a:pt x="138" y="197"/>
                    <a:pt x="138" y="197"/>
                  </a:cubicBezTo>
                  <a:cubicBezTo>
                    <a:pt x="140" y="201"/>
                    <a:pt x="145" y="204"/>
                    <a:pt x="149" y="206"/>
                  </a:cubicBezTo>
                  <a:cubicBezTo>
                    <a:pt x="145" y="213"/>
                    <a:pt x="142" y="221"/>
                    <a:pt x="142" y="229"/>
                  </a:cubicBezTo>
                  <a:cubicBezTo>
                    <a:pt x="142" y="239"/>
                    <a:pt x="146" y="248"/>
                    <a:pt x="152" y="256"/>
                  </a:cubicBezTo>
                  <a:cubicBezTo>
                    <a:pt x="146" y="263"/>
                    <a:pt x="142" y="272"/>
                    <a:pt x="142" y="282"/>
                  </a:cubicBezTo>
                  <a:cubicBezTo>
                    <a:pt x="142" y="293"/>
                    <a:pt x="146" y="302"/>
                    <a:pt x="152" y="309"/>
                  </a:cubicBezTo>
                  <a:cubicBezTo>
                    <a:pt x="146" y="316"/>
                    <a:pt x="142" y="326"/>
                    <a:pt x="142" y="336"/>
                  </a:cubicBezTo>
                  <a:cubicBezTo>
                    <a:pt x="142" y="359"/>
                    <a:pt x="161" y="377"/>
                    <a:pt x="184" y="377"/>
                  </a:cubicBezTo>
                  <a:cubicBezTo>
                    <a:pt x="212" y="377"/>
                    <a:pt x="212" y="377"/>
                    <a:pt x="212" y="377"/>
                  </a:cubicBezTo>
                  <a:cubicBezTo>
                    <a:pt x="234" y="407"/>
                    <a:pt x="234" y="407"/>
                    <a:pt x="234" y="407"/>
                  </a:cubicBezTo>
                  <a:cubicBezTo>
                    <a:pt x="235" y="409"/>
                    <a:pt x="238" y="410"/>
                    <a:pt x="240" y="410"/>
                  </a:cubicBezTo>
                  <a:cubicBezTo>
                    <a:pt x="335" y="410"/>
                    <a:pt x="335" y="410"/>
                    <a:pt x="335" y="410"/>
                  </a:cubicBezTo>
                  <a:cubicBezTo>
                    <a:pt x="337" y="410"/>
                    <a:pt x="340" y="409"/>
                    <a:pt x="341" y="407"/>
                  </a:cubicBezTo>
                  <a:cubicBezTo>
                    <a:pt x="360" y="377"/>
                    <a:pt x="360" y="377"/>
                    <a:pt x="360" y="377"/>
                  </a:cubicBezTo>
                  <a:cubicBezTo>
                    <a:pt x="384" y="377"/>
                    <a:pt x="384" y="377"/>
                    <a:pt x="384" y="377"/>
                  </a:cubicBezTo>
                  <a:cubicBezTo>
                    <a:pt x="407" y="377"/>
                    <a:pt x="425" y="359"/>
                    <a:pt x="425" y="336"/>
                  </a:cubicBezTo>
                  <a:cubicBezTo>
                    <a:pt x="425" y="326"/>
                    <a:pt x="421" y="316"/>
                    <a:pt x="415" y="309"/>
                  </a:cubicBezTo>
                  <a:cubicBezTo>
                    <a:pt x="421" y="302"/>
                    <a:pt x="425" y="293"/>
                    <a:pt x="425" y="282"/>
                  </a:cubicBezTo>
                  <a:cubicBezTo>
                    <a:pt x="425" y="272"/>
                    <a:pt x="421" y="263"/>
                    <a:pt x="415" y="256"/>
                  </a:cubicBezTo>
                  <a:cubicBezTo>
                    <a:pt x="421" y="248"/>
                    <a:pt x="425" y="239"/>
                    <a:pt x="425" y="229"/>
                  </a:cubicBezTo>
                  <a:cubicBezTo>
                    <a:pt x="425" y="219"/>
                    <a:pt x="421" y="210"/>
                    <a:pt x="416" y="203"/>
                  </a:cubicBezTo>
                  <a:cubicBezTo>
                    <a:pt x="418" y="201"/>
                    <a:pt x="420" y="198"/>
                    <a:pt x="422" y="1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2" name="Freeform 213"/>
            <p:cNvSpPr>
              <a:spLocks noEditPoints="1"/>
            </p:cNvSpPr>
            <p:nvPr/>
          </p:nvSpPr>
          <p:spPr bwMode="black">
            <a:xfrm>
              <a:off x="3233738" y="168276"/>
              <a:ext cx="2651125" cy="4124325"/>
            </a:xfrm>
            <a:custGeom>
              <a:avLst/>
              <a:gdLst>
                <a:gd name="T0" fmla="*/ 122 w 707"/>
                <a:gd name="T1" fmla="*/ 705 h 1100"/>
                <a:gd name="T2" fmla="*/ 642 w 707"/>
                <a:gd name="T3" fmla="*/ 515 h 1100"/>
                <a:gd name="T4" fmla="*/ 691 w 707"/>
                <a:gd name="T5" fmla="*/ 408 h 1100"/>
                <a:gd name="T6" fmla="*/ 584 w 707"/>
                <a:gd name="T7" fmla="*/ 359 h 1100"/>
                <a:gd name="T8" fmla="*/ 65 w 707"/>
                <a:gd name="T9" fmla="*/ 548 h 1100"/>
                <a:gd name="T10" fmla="*/ 15 w 707"/>
                <a:gd name="T11" fmla="*/ 655 h 1100"/>
                <a:gd name="T12" fmla="*/ 122 w 707"/>
                <a:gd name="T13" fmla="*/ 705 h 1100"/>
                <a:gd name="T14" fmla="*/ 652 w 707"/>
                <a:gd name="T15" fmla="*/ 714 h 1100"/>
                <a:gd name="T16" fmla="*/ 706 w 707"/>
                <a:gd name="T17" fmla="*/ 636 h 1100"/>
                <a:gd name="T18" fmla="*/ 701 w 707"/>
                <a:gd name="T19" fmla="*/ 608 h 1100"/>
                <a:gd name="T20" fmla="*/ 594 w 707"/>
                <a:gd name="T21" fmla="*/ 558 h 1100"/>
                <a:gd name="T22" fmla="*/ 75 w 707"/>
                <a:gd name="T23" fmla="*/ 748 h 1100"/>
                <a:gd name="T24" fmla="*/ 20 w 707"/>
                <a:gd name="T25" fmla="*/ 825 h 1100"/>
                <a:gd name="T26" fmla="*/ 20 w 707"/>
                <a:gd name="T27" fmla="*/ 826 h 1100"/>
                <a:gd name="T28" fmla="*/ 73 w 707"/>
                <a:gd name="T29" fmla="*/ 904 h 1100"/>
                <a:gd name="T30" fmla="*/ 190 w 707"/>
                <a:gd name="T31" fmla="*/ 951 h 1100"/>
                <a:gd name="T32" fmla="*/ 190 w 707"/>
                <a:gd name="T33" fmla="*/ 1014 h 1100"/>
                <a:gd name="T34" fmla="*/ 191 w 707"/>
                <a:gd name="T35" fmla="*/ 1023 h 1100"/>
                <a:gd name="T36" fmla="*/ 132 w 707"/>
                <a:gd name="T37" fmla="*/ 1023 h 1100"/>
                <a:gd name="T38" fmla="*/ 115 w 707"/>
                <a:gd name="T39" fmla="*/ 1040 h 1100"/>
                <a:gd name="T40" fmla="*/ 115 w 707"/>
                <a:gd name="T41" fmla="*/ 1083 h 1100"/>
                <a:gd name="T42" fmla="*/ 132 w 707"/>
                <a:gd name="T43" fmla="*/ 1100 h 1100"/>
                <a:gd name="T44" fmla="*/ 648 w 707"/>
                <a:gd name="T45" fmla="*/ 1100 h 1100"/>
                <a:gd name="T46" fmla="*/ 664 w 707"/>
                <a:gd name="T47" fmla="*/ 1083 h 1100"/>
                <a:gd name="T48" fmla="*/ 664 w 707"/>
                <a:gd name="T49" fmla="*/ 1040 h 1100"/>
                <a:gd name="T50" fmla="*/ 648 w 707"/>
                <a:gd name="T51" fmla="*/ 1023 h 1100"/>
                <a:gd name="T52" fmla="*/ 622 w 707"/>
                <a:gd name="T53" fmla="*/ 1023 h 1100"/>
                <a:gd name="T54" fmla="*/ 622 w 707"/>
                <a:gd name="T55" fmla="*/ 1013 h 1100"/>
                <a:gd name="T56" fmla="*/ 622 w 707"/>
                <a:gd name="T57" fmla="*/ 873 h 1100"/>
                <a:gd name="T58" fmla="*/ 539 w 707"/>
                <a:gd name="T59" fmla="*/ 790 h 1100"/>
                <a:gd name="T60" fmla="*/ 456 w 707"/>
                <a:gd name="T61" fmla="*/ 873 h 1100"/>
                <a:gd name="T62" fmla="*/ 456 w 707"/>
                <a:gd name="T63" fmla="*/ 1013 h 1100"/>
                <a:gd name="T64" fmla="*/ 457 w 707"/>
                <a:gd name="T65" fmla="*/ 1023 h 1100"/>
                <a:gd name="T66" fmla="*/ 355 w 707"/>
                <a:gd name="T67" fmla="*/ 1023 h 1100"/>
                <a:gd name="T68" fmla="*/ 356 w 707"/>
                <a:gd name="T69" fmla="*/ 1014 h 1100"/>
                <a:gd name="T70" fmla="*/ 357 w 707"/>
                <a:gd name="T71" fmla="*/ 895 h 1100"/>
                <a:gd name="T72" fmla="*/ 346 w 707"/>
                <a:gd name="T73" fmla="*/ 855 h 1100"/>
                <a:gd name="T74" fmla="*/ 161 w 707"/>
                <a:gd name="T75" fmla="*/ 885 h 1100"/>
                <a:gd name="T76" fmla="*/ 348 w 707"/>
                <a:gd name="T77" fmla="*/ 826 h 1100"/>
                <a:gd name="T78" fmla="*/ 652 w 707"/>
                <a:gd name="T79" fmla="*/ 714 h 1100"/>
                <a:gd name="T80" fmla="*/ 122 w 707"/>
                <a:gd name="T81" fmla="*/ 500 h 1100"/>
                <a:gd name="T82" fmla="*/ 642 w 707"/>
                <a:gd name="T83" fmla="*/ 310 h 1100"/>
                <a:gd name="T84" fmla="*/ 696 w 707"/>
                <a:gd name="T85" fmla="*/ 232 h 1100"/>
                <a:gd name="T86" fmla="*/ 695 w 707"/>
                <a:gd name="T87" fmla="*/ 223 h 1100"/>
                <a:gd name="T88" fmla="*/ 624 w 707"/>
                <a:gd name="T89" fmla="*/ 149 h 1100"/>
                <a:gd name="T90" fmla="*/ 499 w 707"/>
                <a:gd name="T91" fmla="*/ 132 h 1100"/>
                <a:gd name="T92" fmla="*/ 509 w 707"/>
                <a:gd name="T93" fmla="*/ 93 h 1100"/>
                <a:gd name="T94" fmla="*/ 504 w 707"/>
                <a:gd name="T95" fmla="*/ 66 h 1100"/>
                <a:gd name="T96" fmla="*/ 398 w 707"/>
                <a:gd name="T97" fmla="*/ 15 h 1100"/>
                <a:gd name="T98" fmla="*/ 166 w 707"/>
                <a:gd name="T99" fmla="*/ 96 h 1100"/>
                <a:gd name="T100" fmla="*/ 110 w 707"/>
                <a:gd name="T101" fmla="*/ 175 h 1100"/>
                <a:gd name="T102" fmla="*/ 111 w 707"/>
                <a:gd name="T103" fmla="*/ 184 h 1100"/>
                <a:gd name="T104" fmla="*/ 182 w 707"/>
                <a:gd name="T105" fmla="*/ 257 h 1100"/>
                <a:gd name="T106" fmla="*/ 243 w 707"/>
                <a:gd name="T107" fmla="*/ 266 h 1100"/>
                <a:gd name="T108" fmla="*/ 439 w 707"/>
                <a:gd name="T109" fmla="*/ 213 h 1100"/>
                <a:gd name="T110" fmla="*/ 225 w 707"/>
                <a:gd name="T111" fmla="*/ 285 h 1100"/>
                <a:gd name="T112" fmla="*/ 65 w 707"/>
                <a:gd name="T113" fmla="*/ 343 h 1100"/>
                <a:gd name="T114" fmla="*/ 11 w 707"/>
                <a:gd name="T115" fmla="*/ 422 h 1100"/>
                <a:gd name="T116" fmla="*/ 15 w 707"/>
                <a:gd name="T117" fmla="*/ 451 h 1100"/>
                <a:gd name="T118" fmla="*/ 122 w 707"/>
                <a:gd name="T119" fmla="*/ 50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7" h="1100">
                  <a:moveTo>
                    <a:pt x="122" y="705"/>
                  </a:moveTo>
                  <a:cubicBezTo>
                    <a:pt x="642" y="515"/>
                    <a:pt x="642" y="515"/>
                    <a:pt x="642" y="515"/>
                  </a:cubicBezTo>
                  <a:cubicBezTo>
                    <a:pt x="684" y="499"/>
                    <a:pt x="707" y="451"/>
                    <a:pt x="691" y="408"/>
                  </a:cubicBezTo>
                  <a:cubicBezTo>
                    <a:pt x="675" y="365"/>
                    <a:pt x="627" y="343"/>
                    <a:pt x="584" y="359"/>
                  </a:cubicBezTo>
                  <a:cubicBezTo>
                    <a:pt x="65" y="548"/>
                    <a:pt x="65" y="548"/>
                    <a:pt x="65" y="548"/>
                  </a:cubicBezTo>
                  <a:cubicBezTo>
                    <a:pt x="22" y="564"/>
                    <a:pt x="0" y="612"/>
                    <a:pt x="15" y="655"/>
                  </a:cubicBezTo>
                  <a:cubicBezTo>
                    <a:pt x="31" y="698"/>
                    <a:pt x="79" y="721"/>
                    <a:pt x="122" y="705"/>
                  </a:cubicBezTo>
                  <a:close/>
                  <a:moveTo>
                    <a:pt x="652" y="714"/>
                  </a:moveTo>
                  <a:cubicBezTo>
                    <a:pt x="685" y="702"/>
                    <a:pt x="706" y="671"/>
                    <a:pt x="706" y="636"/>
                  </a:cubicBezTo>
                  <a:cubicBezTo>
                    <a:pt x="706" y="627"/>
                    <a:pt x="704" y="617"/>
                    <a:pt x="701" y="608"/>
                  </a:cubicBezTo>
                  <a:cubicBezTo>
                    <a:pt x="685" y="565"/>
                    <a:pt x="637" y="543"/>
                    <a:pt x="594" y="558"/>
                  </a:cubicBezTo>
                  <a:cubicBezTo>
                    <a:pt x="75" y="748"/>
                    <a:pt x="75" y="748"/>
                    <a:pt x="75" y="748"/>
                  </a:cubicBezTo>
                  <a:cubicBezTo>
                    <a:pt x="43" y="760"/>
                    <a:pt x="21" y="790"/>
                    <a:pt x="20" y="825"/>
                  </a:cubicBezTo>
                  <a:cubicBezTo>
                    <a:pt x="20" y="826"/>
                    <a:pt x="20" y="826"/>
                    <a:pt x="20" y="826"/>
                  </a:cubicBezTo>
                  <a:cubicBezTo>
                    <a:pt x="20" y="860"/>
                    <a:pt x="41" y="891"/>
                    <a:pt x="73" y="904"/>
                  </a:cubicBezTo>
                  <a:cubicBezTo>
                    <a:pt x="73" y="904"/>
                    <a:pt x="140" y="931"/>
                    <a:pt x="190" y="951"/>
                  </a:cubicBezTo>
                  <a:cubicBezTo>
                    <a:pt x="190" y="982"/>
                    <a:pt x="190" y="1014"/>
                    <a:pt x="190" y="1014"/>
                  </a:cubicBezTo>
                  <a:cubicBezTo>
                    <a:pt x="190" y="1017"/>
                    <a:pt x="190" y="1020"/>
                    <a:pt x="191" y="1023"/>
                  </a:cubicBezTo>
                  <a:cubicBezTo>
                    <a:pt x="132" y="1023"/>
                    <a:pt x="132" y="1023"/>
                    <a:pt x="132" y="1023"/>
                  </a:cubicBezTo>
                  <a:cubicBezTo>
                    <a:pt x="122" y="1023"/>
                    <a:pt x="115" y="1030"/>
                    <a:pt x="115" y="1040"/>
                  </a:cubicBezTo>
                  <a:cubicBezTo>
                    <a:pt x="115" y="1083"/>
                    <a:pt x="115" y="1083"/>
                    <a:pt x="115" y="1083"/>
                  </a:cubicBezTo>
                  <a:cubicBezTo>
                    <a:pt x="115" y="1093"/>
                    <a:pt x="122" y="1100"/>
                    <a:pt x="132" y="1100"/>
                  </a:cubicBezTo>
                  <a:cubicBezTo>
                    <a:pt x="648" y="1100"/>
                    <a:pt x="648" y="1100"/>
                    <a:pt x="648" y="1100"/>
                  </a:cubicBezTo>
                  <a:cubicBezTo>
                    <a:pt x="657" y="1100"/>
                    <a:pt x="664" y="1093"/>
                    <a:pt x="664" y="1083"/>
                  </a:cubicBezTo>
                  <a:cubicBezTo>
                    <a:pt x="664" y="1040"/>
                    <a:pt x="664" y="1040"/>
                    <a:pt x="664" y="1040"/>
                  </a:cubicBezTo>
                  <a:cubicBezTo>
                    <a:pt x="664" y="1030"/>
                    <a:pt x="657" y="1023"/>
                    <a:pt x="648" y="1023"/>
                  </a:cubicBezTo>
                  <a:cubicBezTo>
                    <a:pt x="622" y="1023"/>
                    <a:pt x="622" y="1023"/>
                    <a:pt x="622" y="1023"/>
                  </a:cubicBezTo>
                  <a:cubicBezTo>
                    <a:pt x="622" y="1020"/>
                    <a:pt x="622" y="1017"/>
                    <a:pt x="622" y="1013"/>
                  </a:cubicBezTo>
                  <a:cubicBezTo>
                    <a:pt x="622" y="873"/>
                    <a:pt x="622" y="873"/>
                    <a:pt x="622" y="873"/>
                  </a:cubicBezTo>
                  <a:cubicBezTo>
                    <a:pt x="622" y="827"/>
                    <a:pt x="585" y="790"/>
                    <a:pt x="539" y="790"/>
                  </a:cubicBezTo>
                  <a:cubicBezTo>
                    <a:pt x="493" y="790"/>
                    <a:pt x="456" y="827"/>
                    <a:pt x="456" y="873"/>
                  </a:cubicBezTo>
                  <a:cubicBezTo>
                    <a:pt x="456" y="1013"/>
                    <a:pt x="456" y="1013"/>
                    <a:pt x="456" y="1013"/>
                  </a:cubicBezTo>
                  <a:cubicBezTo>
                    <a:pt x="456" y="1017"/>
                    <a:pt x="456" y="1020"/>
                    <a:pt x="457" y="1023"/>
                  </a:cubicBezTo>
                  <a:cubicBezTo>
                    <a:pt x="355" y="1023"/>
                    <a:pt x="355" y="1023"/>
                    <a:pt x="355" y="1023"/>
                  </a:cubicBezTo>
                  <a:cubicBezTo>
                    <a:pt x="356" y="1020"/>
                    <a:pt x="356" y="1017"/>
                    <a:pt x="356" y="1014"/>
                  </a:cubicBezTo>
                  <a:cubicBezTo>
                    <a:pt x="357" y="895"/>
                    <a:pt x="357" y="895"/>
                    <a:pt x="357" y="895"/>
                  </a:cubicBezTo>
                  <a:cubicBezTo>
                    <a:pt x="357" y="880"/>
                    <a:pt x="353" y="867"/>
                    <a:pt x="346" y="855"/>
                  </a:cubicBezTo>
                  <a:cubicBezTo>
                    <a:pt x="161" y="885"/>
                    <a:pt x="161" y="885"/>
                    <a:pt x="161" y="885"/>
                  </a:cubicBezTo>
                  <a:cubicBezTo>
                    <a:pt x="348" y="826"/>
                    <a:pt x="348" y="826"/>
                    <a:pt x="348" y="826"/>
                  </a:cubicBezTo>
                  <a:cubicBezTo>
                    <a:pt x="495" y="772"/>
                    <a:pt x="652" y="714"/>
                    <a:pt x="652" y="714"/>
                  </a:cubicBezTo>
                  <a:close/>
                  <a:moveTo>
                    <a:pt x="122" y="500"/>
                  </a:moveTo>
                  <a:cubicBezTo>
                    <a:pt x="642" y="310"/>
                    <a:pt x="642" y="310"/>
                    <a:pt x="642" y="310"/>
                  </a:cubicBezTo>
                  <a:cubicBezTo>
                    <a:pt x="675" y="298"/>
                    <a:pt x="696" y="267"/>
                    <a:pt x="696" y="232"/>
                  </a:cubicBezTo>
                  <a:cubicBezTo>
                    <a:pt x="696" y="229"/>
                    <a:pt x="696" y="226"/>
                    <a:pt x="695" y="223"/>
                  </a:cubicBezTo>
                  <a:cubicBezTo>
                    <a:pt x="691" y="185"/>
                    <a:pt x="662" y="155"/>
                    <a:pt x="624" y="149"/>
                  </a:cubicBezTo>
                  <a:cubicBezTo>
                    <a:pt x="624" y="149"/>
                    <a:pt x="551" y="139"/>
                    <a:pt x="499" y="132"/>
                  </a:cubicBezTo>
                  <a:cubicBezTo>
                    <a:pt x="505" y="120"/>
                    <a:pt x="509" y="107"/>
                    <a:pt x="509" y="93"/>
                  </a:cubicBezTo>
                  <a:cubicBezTo>
                    <a:pt x="509" y="84"/>
                    <a:pt x="508" y="75"/>
                    <a:pt x="504" y="66"/>
                  </a:cubicBezTo>
                  <a:cubicBezTo>
                    <a:pt x="489" y="22"/>
                    <a:pt x="441" y="0"/>
                    <a:pt x="398" y="15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32" y="109"/>
                    <a:pt x="110" y="140"/>
                    <a:pt x="110" y="175"/>
                  </a:cubicBezTo>
                  <a:cubicBezTo>
                    <a:pt x="110" y="178"/>
                    <a:pt x="110" y="181"/>
                    <a:pt x="111" y="184"/>
                  </a:cubicBezTo>
                  <a:cubicBezTo>
                    <a:pt x="115" y="222"/>
                    <a:pt x="145" y="253"/>
                    <a:pt x="182" y="257"/>
                  </a:cubicBezTo>
                  <a:cubicBezTo>
                    <a:pt x="182" y="257"/>
                    <a:pt x="215" y="262"/>
                    <a:pt x="243" y="266"/>
                  </a:cubicBezTo>
                  <a:cubicBezTo>
                    <a:pt x="439" y="213"/>
                    <a:pt x="439" y="213"/>
                    <a:pt x="439" y="213"/>
                  </a:cubicBezTo>
                  <a:cubicBezTo>
                    <a:pt x="225" y="285"/>
                    <a:pt x="225" y="285"/>
                    <a:pt x="225" y="285"/>
                  </a:cubicBezTo>
                  <a:cubicBezTo>
                    <a:pt x="142" y="315"/>
                    <a:pt x="65" y="343"/>
                    <a:pt x="65" y="343"/>
                  </a:cubicBezTo>
                  <a:cubicBezTo>
                    <a:pt x="31" y="356"/>
                    <a:pt x="11" y="388"/>
                    <a:pt x="11" y="422"/>
                  </a:cubicBezTo>
                  <a:cubicBezTo>
                    <a:pt x="11" y="431"/>
                    <a:pt x="12" y="441"/>
                    <a:pt x="15" y="451"/>
                  </a:cubicBezTo>
                  <a:cubicBezTo>
                    <a:pt x="31" y="494"/>
                    <a:pt x="79" y="516"/>
                    <a:pt x="122" y="5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3" name="Freeform 214"/>
            <p:cNvSpPr>
              <a:spLocks/>
            </p:cNvSpPr>
            <p:nvPr/>
          </p:nvSpPr>
          <p:spPr bwMode="black">
            <a:xfrm>
              <a:off x="3657600" y="4476750"/>
              <a:ext cx="2057400" cy="460375"/>
            </a:xfrm>
            <a:custGeom>
              <a:avLst/>
              <a:gdLst>
                <a:gd name="T0" fmla="*/ 549 w 549"/>
                <a:gd name="T1" fmla="*/ 10 h 123"/>
                <a:gd name="T2" fmla="*/ 535 w 549"/>
                <a:gd name="T3" fmla="*/ 0 h 123"/>
                <a:gd name="T4" fmla="*/ 17 w 549"/>
                <a:gd name="T5" fmla="*/ 0 h 123"/>
                <a:gd name="T6" fmla="*/ 0 w 549"/>
                <a:gd name="T7" fmla="*/ 17 h 123"/>
                <a:gd name="T8" fmla="*/ 0 w 549"/>
                <a:gd name="T9" fmla="*/ 106 h 123"/>
                <a:gd name="T10" fmla="*/ 17 w 549"/>
                <a:gd name="T11" fmla="*/ 123 h 123"/>
                <a:gd name="T12" fmla="*/ 535 w 549"/>
                <a:gd name="T13" fmla="*/ 123 h 123"/>
                <a:gd name="T14" fmla="*/ 549 w 549"/>
                <a:gd name="T15" fmla="*/ 113 h 123"/>
                <a:gd name="T16" fmla="*/ 549 w 549"/>
                <a:gd name="T17" fmla="*/ 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9" h="123">
                  <a:moveTo>
                    <a:pt x="549" y="10"/>
                  </a:moveTo>
                  <a:cubicBezTo>
                    <a:pt x="547" y="4"/>
                    <a:pt x="541" y="0"/>
                    <a:pt x="53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8" y="123"/>
                    <a:pt x="17" y="123"/>
                  </a:cubicBezTo>
                  <a:cubicBezTo>
                    <a:pt x="535" y="123"/>
                    <a:pt x="535" y="123"/>
                    <a:pt x="535" y="123"/>
                  </a:cubicBezTo>
                  <a:cubicBezTo>
                    <a:pt x="541" y="123"/>
                    <a:pt x="547" y="118"/>
                    <a:pt x="549" y="113"/>
                  </a:cubicBezTo>
                  <a:cubicBezTo>
                    <a:pt x="549" y="10"/>
                    <a:pt x="549" y="10"/>
                    <a:pt x="54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941686" y="10929076"/>
            <a:ext cx="824626" cy="774310"/>
            <a:chOff x="4331105" y="10777228"/>
            <a:chExt cx="824626" cy="774310"/>
          </a:xfrm>
        </p:grpSpPr>
        <p:sp>
          <p:nvSpPr>
            <p:cNvPr id="98" name="Freeform 38"/>
            <p:cNvSpPr>
              <a:spLocks noEditPoints="1"/>
            </p:cNvSpPr>
            <p:nvPr/>
          </p:nvSpPr>
          <p:spPr bwMode="black">
            <a:xfrm>
              <a:off x="4787495" y="10973348"/>
              <a:ext cx="368236" cy="578190"/>
            </a:xfrm>
            <a:custGeom>
              <a:avLst/>
              <a:gdLst>
                <a:gd name="T0" fmla="*/ 87 w 210"/>
                <a:gd name="T1" fmla="*/ 63 h 330"/>
                <a:gd name="T2" fmla="*/ 172 w 210"/>
                <a:gd name="T3" fmla="*/ 88 h 330"/>
                <a:gd name="T4" fmla="*/ 191 w 210"/>
                <a:gd name="T5" fmla="*/ 240 h 330"/>
                <a:gd name="T6" fmla="*/ 167 w 210"/>
                <a:gd name="T7" fmla="*/ 324 h 330"/>
                <a:gd name="T8" fmla="*/ 117 w 210"/>
                <a:gd name="T9" fmla="*/ 267 h 330"/>
                <a:gd name="T10" fmla="*/ 79 w 210"/>
                <a:gd name="T11" fmla="*/ 152 h 330"/>
                <a:gd name="T12" fmla="*/ 87 w 210"/>
                <a:gd name="T13" fmla="*/ 63 h 330"/>
                <a:gd name="T14" fmla="*/ 9 w 210"/>
                <a:gd name="T15" fmla="*/ 24 h 330"/>
                <a:gd name="T16" fmla="*/ 9 w 210"/>
                <a:gd name="T17" fmla="*/ 60 h 330"/>
                <a:gd name="T18" fmla="*/ 41 w 210"/>
                <a:gd name="T19" fmla="*/ 77 h 330"/>
                <a:gd name="T20" fmla="*/ 42 w 210"/>
                <a:gd name="T21" fmla="*/ 40 h 330"/>
                <a:gd name="T22" fmla="*/ 9 w 210"/>
                <a:gd name="T23" fmla="*/ 24 h 330"/>
                <a:gd name="T24" fmla="*/ 54 w 210"/>
                <a:gd name="T25" fmla="*/ 5 h 330"/>
                <a:gd name="T26" fmla="*/ 48 w 210"/>
                <a:gd name="T27" fmla="*/ 34 h 330"/>
                <a:gd name="T28" fmla="*/ 71 w 210"/>
                <a:gd name="T29" fmla="*/ 52 h 330"/>
                <a:gd name="T30" fmla="*/ 77 w 210"/>
                <a:gd name="T31" fmla="*/ 24 h 330"/>
                <a:gd name="T32" fmla="*/ 54 w 210"/>
                <a:gd name="T33" fmla="*/ 5 h 330"/>
                <a:gd name="T34" fmla="*/ 95 w 210"/>
                <a:gd name="T35" fmla="*/ 2 h 330"/>
                <a:gd name="T36" fmla="*/ 86 w 210"/>
                <a:gd name="T37" fmla="*/ 26 h 330"/>
                <a:gd name="T38" fmla="*/ 104 w 210"/>
                <a:gd name="T39" fmla="*/ 46 h 330"/>
                <a:gd name="T40" fmla="*/ 113 w 210"/>
                <a:gd name="T41" fmla="*/ 21 h 330"/>
                <a:gd name="T42" fmla="*/ 95 w 210"/>
                <a:gd name="T43" fmla="*/ 2 h 330"/>
                <a:gd name="T44" fmla="*/ 133 w 210"/>
                <a:gd name="T45" fmla="*/ 7 h 330"/>
                <a:gd name="T46" fmla="*/ 120 w 210"/>
                <a:gd name="T47" fmla="*/ 28 h 330"/>
                <a:gd name="T48" fmla="*/ 133 w 210"/>
                <a:gd name="T49" fmla="*/ 48 h 330"/>
                <a:gd name="T50" fmla="*/ 145 w 210"/>
                <a:gd name="T51" fmla="*/ 28 h 330"/>
                <a:gd name="T52" fmla="*/ 133 w 210"/>
                <a:gd name="T53" fmla="*/ 7 h 330"/>
                <a:gd name="T54" fmla="*/ 163 w 210"/>
                <a:gd name="T55" fmla="*/ 23 h 330"/>
                <a:gd name="T56" fmla="*/ 150 w 210"/>
                <a:gd name="T57" fmla="*/ 40 h 330"/>
                <a:gd name="T58" fmla="*/ 160 w 210"/>
                <a:gd name="T59" fmla="*/ 59 h 330"/>
                <a:gd name="T60" fmla="*/ 173 w 210"/>
                <a:gd name="T61" fmla="*/ 42 h 330"/>
                <a:gd name="T62" fmla="*/ 163 w 210"/>
                <a:gd name="T63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330">
                  <a:moveTo>
                    <a:pt x="87" y="63"/>
                  </a:moveTo>
                  <a:cubicBezTo>
                    <a:pt x="119" y="54"/>
                    <a:pt x="160" y="61"/>
                    <a:pt x="172" y="88"/>
                  </a:cubicBezTo>
                  <a:cubicBezTo>
                    <a:pt x="195" y="141"/>
                    <a:pt x="169" y="168"/>
                    <a:pt x="191" y="240"/>
                  </a:cubicBezTo>
                  <a:cubicBezTo>
                    <a:pt x="210" y="299"/>
                    <a:pt x="188" y="318"/>
                    <a:pt x="167" y="324"/>
                  </a:cubicBezTo>
                  <a:cubicBezTo>
                    <a:pt x="145" y="330"/>
                    <a:pt x="116" y="306"/>
                    <a:pt x="117" y="267"/>
                  </a:cubicBezTo>
                  <a:cubicBezTo>
                    <a:pt x="118" y="216"/>
                    <a:pt x="111" y="178"/>
                    <a:pt x="79" y="152"/>
                  </a:cubicBezTo>
                  <a:cubicBezTo>
                    <a:pt x="41" y="122"/>
                    <a:pt x="32" y="77"/>
                    <a:pt x="87" y="63"/>
                  </a:cubicBezTo>
                  <a:close/>
                  <a:moveTo>
                    <a:pt x="9" y="24"/>
                  </a:moveTo>
                  <a:cubicBezTo>
                    <a:pt x="0" y="29"/>
                    <a:pt x="0" y="46"/>
                    <a:pt x="9" y="60"/>
                  </a:cubicBezTo>
                  <a:cubicBezTo>
                    <a:pt x="17" y="75"/>
                    <a:pt x="32" y="82"/>
                    <a:pt x="41" y="77"/>
                  </a:cubicBezTo>
                  <a:cubicBezTo>
                    <a:pt x="50" y="71"/>
                    <a:pt x="50" y="55"/>
                    <a:pt x="42" y="40"/>
                  </a:cubicBezTo>
                  <a:cubicBezTo>
                    <a:pt x="33" y="26"/>
                    <a:pt x="18" y="18"/>
                    <a:pt x="9" y="24"/>
                  </a:cubicBezTo>
                  <a:close/>
                  <a:moveTo>
                    <a:pt x="54" y="5"/>
                  </a:moveTo>
                  <a:cubicBezTo>
                    <a:pt x="46" y="8"/>
                    <a:pt x="43" y="21"/>
                    <a:pt x="48" y="34"/>
                  </a:cubicBezTo>
                  <a:cubicBezTo>
                    <a:pt x="53" y="47"/>
                    <a:pt x="63" y="55"/>
                    <a:pt x="71" y="52"/>
                  </a:cubicBezTo>
                  <a:cubicBezTo>
                    <a:pt x="79" y="50"/>
                    <a:pt x="82" y="37"/>
                    <a:pt x="77" y="24"/>
                  </a:cubicBezTo>
                  <a:cubicBezTo>
                    <a:pt x="72" y="11"/>
                    <a:pt x="62" y="3"/>
                    <a:pt x="54" y="5"/>
                  </a:cubicBezTo>
                  <a:close/>
                  <a:moveTo>
                    <a:pt x="95" y="2"/>
                  </a:moveTo>
                  <a:cubicBezTo>
                    <a:pt x="88" y="3"/>
                    <a:pt x="84" y="14"/>
                    <a:pt x="86" y="26"/>
                  </a:cubicBezTo>
                  <a:cubicBezTo>
                    <a:pt x="88" y="38"/>
                    <a:pt x="96" y="47"/>
                    <a:pt x="104" y="46"/>
                  </a:cubicBezTo>
                  <a:cubicBezTo>
                    <a:pt x="111" y="44"/>
                    <a:pt x="115" y="33"/>
                    <a:pt x="113" y="21"/>
                  </a:cubicBezTo>
                  <a:cubicBezTo>
                    <a:pt x="111" y="9"/>
                    <a:pt x="103" y="0"/>
                    <a:pt x="95" y="2"/>
                  </a:cubicBezTo>
                  <a:close/>
                  <a:moveTo>
                    <a:pt x="133" y="7"/>
                  </a:moveTo>
                  <a:cubicBezTo>
                    <a:pt x="126" y="8"/>
                    <a:pt x="120" y="17"/>
                    <a:pt x="120" y="28"/>
                  </a:cubicBezTo>
                  <a:cubicBezTo>
                    <a:pt x="120" y="39"/>
                    <a:pt x="126" y="48"/>
                    <a:pt x="133" y="48"/>
                  </a:cubicBezTo>
                  <a:cubicBezTo>
                    <a:pt x="140" y="48"/>
                    <a:pt x="145" y="39"/>
                    <a:pt x="145" y="28"/>
                  </a:cubicBezTo>
                  <a:cubicBezTo>
                    <a:pt x="145" y="16"/>
                    <a:pt x="139" y="7"/>
                    <a:pt x="133" y="7"/>
                  </a:cubicBezTo>
                  <a:close/>
                  <a:moveTo>
                    <a:pt x="163" y="23"/>
                  </a:moveTo>
                  <a:cubicBezTo>
                    <a:pt x="157" y="22"/>
                    <a:pt x="151" y="30"/>
                    <a:pt x="150" y="40"/>
                  </a:cubicBezTo>
                  <a:cubicBezTo>
                    <a:pt x="149" y="50"/>
                    <a:pt x="154" y="59"/>
                    <a:pt x="160" y="59"/>
                  </a:cubicBezTo>
                  <a:cubicBezTo>
                    <a:pt x="166" y="60"/>
                    <a:pt x="172" y="52"/>
                    <a:pt x="173" y="42"/>
                  </a:cubicBezTo>
                  <a:cubicBezTo>
                    <a:pt x="173" y="32"/>
                    <a:pt x="169" y="23"/>
                    <a:pt x="16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305" tIns="41153" rIns="82305" bIns="41153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4" name="Freeform 38"/>
            <p:cNvSpPr>
              <a:spLocks noEditPoints="1"/>
            </p:cNvSpPr>
            <p:nvPr/>
          </p:nvSpPr>
          <p:spPr bwMode="black">
            <a:xfrm>
              <a:off x="4331105" y="10777228"/>
              <a:ext cx="368236" cy="578190"/>
            </a:xfrm>
            <a:custGeom>
              <a:avLst/>
              <a:gdLst>
                <a:gd name="T0" fmla="*/ 87 w 210"/>
                <a:gd name="T1" fmla="*/ 63 h 330"/>
                <a:gd name="T2" fmla="*/ 172 w 210"/>
                <a:gd name="T3" fmla="*/ 88 h 330"/>
                <a:gd name="T4" fmla="*/ 191 w 210"/>
                <a:gd name="T5" fmla="*/ 240 h 330"/>
                <a:gd name="T6" fmla="*/ 167 w 210"/>
                <a:gd name="T7" fmla="*/ 324 h 330"/>
                <a:gd name="T8" fmla="*/ 117 w 210"/>
                <a:gd name="T9" fmla="*/ 267 h 330"/>
                <a:gd name="T10" fmla="*/ 79 w 210"/>
                <a:gd name="T11" fmla="*/ 152 h 330"/>
                <a:gd name="T12" fmla="*/ 87 w 210"/>
                <a:gd name="T13" fmla="*/ 63 h 330"/>
                <a:gd name="T14" fmla="*/ 9 w 210"/>
                <a:gd name="T15" fmla="*/ 24 h 330"/>
                <a:gd name="T16" fmla="*/ 9 w 210"/>
                <a:gd name="T17" fmla="*/ 60 h 330"/>
                <a:gd name="T18" fmla="*/ 41 w 210"/>
                <a:gd name="T19" fmla="*/ 77 h 330"/>
                <a:gd name="T20" fmla="*/ 42 w 210"/>
                <a:gd name="T21" fmla="*/ 40 h 330"/>
                <a:gd name="T22" fmla="*/ 9 w 210"/>
                <a:gd name="T23" fmla="*/ 24 h 330"/>
                <a:gd name="T24" fmla="*/ 54 w 210"/>
                <a:gd name="T25" fmla="*/ 5 h 330"/>
                <a:gd name="T26" fmla="*/ 48 w 210"/>
                <a:gd name="T27" fmla="*/ 34 h 330"/>
                <a:gd name="T28" fmla="*/ 71 w 210"/>
                <a:gd name="T29" fmla="*/ 52 h 330"/>
                <a:gd name="T30" fmla="*/ 77 w 210"/>
                <a:gd name="T31" fmla="*/ 24 h 330"/>
                <a:gd name="T32" fmla="*/ 54 w 210"/>
                <a:gd name="T33" fmla="*/ 5 h 330"/>
                <a:gd name="T34" fmla="*/ 95 w 210"/>
                <a:gd name="T35" fmla="*/ 2 h 330"/>
                <a:gd name="T36" fmla="*/ 86 w 210"/>
                <a:gd name="T37" fmla="*/ 26 h 330"/>
                <a:gd name="T38" fmla="*/ 104 w 210"/>
                <a:gd name="T39" fmla="*/ 46 h 330"/>
                <a:gd name="T40" fmla="*/ 113 w 210"/>
                <a:gd name="T41" fmla="*/ 21 h 330"/>
                <a:gd name="T42" fmla="*/ 95 w 210"/>
                <a:gd name="T43" fmla="*/ 2 h 330"/>
                <a:gd name="T44" fmla="*/ 133 w 210"/>
                <a:gd name="T45" fmla="*/ 7 h 330"/>
                <a:gd name="T46" fmla="*/ 120 w 210"/>
                <a:gd name="T47" fmla="*/ 28 h 330"/>
                <a:gd name="T48" fmla="*/ 133 w 210"/>
                <a:gd name="T49" fmla="*/ 48 h 330"/>
                <a:gd name="T50" fmla="*/ 145 w 210"/>
                <a:gd name="T51" fmla="*/ 28 h 330"/>
                <a:gd name="T52" fmla="*/ 133 w 210"/>
                <a:gd name="T53" fmla="*/ 7 h 330"/>
                <a:gd name="T54" fmla="*/ 163 w 210"/>
                <a:gd name="T55" fmla="*/ 23 h 330"/>
                <a:gd name="T56" fmla="*/ 150 w 210"/>
                <a:gd name="T57" fmla="*/ 40 h 330"/>
                <a:gd name="T58" fmla="*/ 160 w 210"/>
                <a:gd name="T59" fmla="*/ 59 h 330"/>
                <a:gd name="T60" fmla="*/ 173 w 210"/>
                <a:gd name="T61" fmla="*/ 42 h 330"/>
                <a:gd name="T62" fmla="*/ 163 w 210"/>
                <a:gd name="T63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330">
                  <a:moveTo>
                    <a:pt x="87" y="63"/>
                  </a:moveTo>
                  <a:cubicBezTo>
                    <a:pt x="119" y="54"/>
                    <a:pt x="160" y="61"/>
                    <a:pt x="172" y="88"/>
                  </a:cubicBezTo>
                  <a:cubicBezTo>
                    <a:pt x="195" y="141"/>
                    <a:pt x="169" y="168"/>
                    <a:pt x="191" y="240"/>
                  </a:cubicBezTo>
                  <a:cubicBezTo>
                    <a:pt x="210" y="299"/>
                    <a:pt x="188" y="318"/>
                    <a:pt x="167" y="324"/>
                  </a:cubicBezTo>
                  <a:cubicBezTo>
                    <a:pt x="145" y="330"/>
                    <a:pt x="116" y="306"/>
                    <a:pt x="117" y="267"/>
                  </a:cubicBezTo>
                  <a:cubicBezTo>
                    <a:pt x="118" y="216"/>
                    <a:pt x="111" y="178"/>
                    <a:pt x="79" y="152"/>
                  </a:cubicBezTo>
                  <a:cubicBezTo>
                    <a:pt x="41" y="122"/>
                    <a:pt x="32" y="77"/>
                    <a:pt x="87" y="63"/>
                  </a:cubicBezTo>
                  <a:close/>
                  <a:moveTo>
                    <a:pt x="9" y="24"/>
                  </a:moveTo>
                  <a:cubicBezTo>
                    <a:pt x="0" y="29"/>
                    <a:pt x="0" y="46"/>
                    <a:pt x="9" y="60"/>
                  </a:cubicBezTo>
                  <a:cubicBezTo>
                    <a:pt x="17" y="75"/>
                    <a:pt x="32" y="82"/>
                    <a:pt x="41" y="77"/>
                  </a:cubicBezTo>
                  <a:cubicBezTo>
                    <a:pt x="50" y="71"/>
                    <a:pt x="50" y="55"/>
                    <a:pt x="42" y="40"/>
                  </a:cubicBezTo>
                  <a:cubicBezTo>
                    <a:pt x="33" y="26"/>
                    <a:pt x="18" y="18"/>
                    <a:pt x="9" y="24"/>
                  </a:cubicBezTo>
                  <a:close/>
                  <a:moveTo>
                    <a:pt x="54" y="5"/>
                  </a:moveTo>
                  <a:cubicBezTo>
                    <a:pt x="46" y="8"/>
                    <a:pt x="43" y="21"/>
                    <a:pt x="48" y="34"/>
                  </a:cubicBezTo>
                  <a:cubicBezTo>
                    <a:pt x="53" y="47"/>
                    <a:pt x="63" y="55"/>
                    <a:pt x="71" y="52"/>
                  </a:cubicBezTo>
                  <a:cubicBezTo>
                    <a:pt x="79" y="50"/>
                    <a:pt x="82" y="37"/>
                    <a:pt x="77" y="24"/>
                  </a:cubicBezTo>
                  <a:cubicBezTo>
                    <a:pt x="72" y="11"/>
                    <a:pt x="62" y="3"/>
                    <a:pt x="54" y="5"/>
                  </a:cubicBezTo>
                  <a:close/>
                  <a:moveTo>
                    <a:pt x="95" y="2"/>
                  </a:moveTo>
                  <a:cubicBezTo>
                    <a:pt x="88" y="3"/>
                    <a:pt x="84" y="14"/>
                    <a:pt x="86" y="26"/>
                  </a:cubicBezTo>
                  <a:cubicBezTo>
                    <a:pt x="88" y="38"/>
                    <a:pt x="96" y="47"/>
                    <a:pt x="104" y="46"/>
                  </a:cubicBezTo>
                  <a:cubicBezTo>
                    <a:pt x="111" y="44"/>
                    <a:pt x="115" y="33"/>
                    <a:pt x="113" y="21"/>
                  </a:cubicBezTo>
                  <a:cubicBezTo>
                    <a:pt x="111" y="9"/>
                    <a:pt x="103" y="0"/>
                    <a:pt x="95" y="2"/>
                  </a:cubicBezTo>
                  <a:close/>
                  <a:moveTo>
                    <a:pt x="133" y="7"/>
                  </a:moveTo>
                  <a:cubicBezTo>
                    <a:pt x="126" y="8"/>
                    <a:pt x="120" y="17"/>
                    <a:pt x="120" y="28"/>
                  </a:cubicBezTo>
                  <a:cubicBezTo>
                    <a:pt x="120" y="39"/>
                    <a:pt x="126" y="48"/>
                    <a:pt x="133" y="48"/>
                  </a:cubicBezTo>
                  <a:cubicBezTo>
                    <a:pt x="140" y="48"/>
                    <a:pt x="145" y="39"/>
                    <a:pt x="145" y="28"/>
                  </a:cubicBezTo>
                  <a:cubicBezTo>
                    <a:pt x="145" y="16"/>
                    <a:pt x="139" y="7"/>
                    <a:pt x="133" y="7"/>
                  </a:cubicBezTo>
                  <a:close/>
                  <a:moveTo>
                    <a:pt x="163" y="23"/>
                  </a:moveTo>
                  <a:cubicBezTo>
                    <a:pt x="157" y="22"/>
                    <a:pt x="151" y="30"/>
                    <a:pt x="150" y="40"/>
                  </a:cubicBezTo>
                  <a:cubicBezTo>
                    <a:pt x="149" y="50"/>
                    <a:pt x="154" y="59"/>
                    <a:pt x="160" y="59"/>
                  </a:cubicBezTo>
                  <a:cubicBezTo>
                    <a:pt x="166" y="60"/>
                    <a:pt x="172" y="52"/>
                    <a:pt x="173" y="42"/>
                  </a:cubicBezTo>
                  <a:cubicBezTo>
                    <a:pt x="173" y="32"/>
                    <a:pt x="169" y="23"/>
                    <a:pt x="16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2305" tIns="41153" rIns="82305" bIns="41153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sp>
        <p:nvSpPr>
          <p:cNvPr id="107" name="Right Arrow 106"/>
          <p:cNvSpPr/>
          <p:nvPr/>
        </p:nvSpPr>
        <p:spPr>
          <a:xfrm rot="5400000" flipH="1" flipV="1">
            <a:off x="4283599" y="9332792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108" name="Right Arrow 107"/>
          <p:cNvSpPr/>
          <p:nvPr/>
        </p:nvSpPr>
        <p:spPr>
          <a:xfrm rot="5400000" flipH="1" flipV="1">
            <a:off x="4283599" y="10505692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110" name="Right Arrow 109"/>
          <p:cNvSpPr/>
          <p:nvPr/>
        </p:nvSpPr>
        <p:spPr>
          <a:xfrm rot="5400000" flipH="1" flipV="1">
            <a:off x="4283599" y="11782379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111" name="Right Arrow 110"/>
          <p:cNvSpPr/>
          <p:nvPr/>
        </p:nvSpPr>
        <p:spPr>
          <a:xfrm rot="5400000" flipH="1" flipV="1">
            <a:off x="4283599" y="12914294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112" name="Right Arrow 111"/>
          <p:cNvSpPr/>
          <p:nvPr/>
        </p:nvSpPr>
        <p:spPr>
          <a:xfrm rot="10800000" flipH="1" flipV="1">
            <a:off x="7793954" y="4845102"/>
            <a:ext cx="300969" cy="38131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Right Arrow 112"/>
          <p:cNvSpPr/>
          <p:nvPr/>
        </p:nvSpPr>
        <p:spPr>
          <a:xfrm rot="10800000">
            <a:off x="7786296" y="5649238"/>
            <a:ext cx="300969" cy="381312"/>
          </a:xfrm>
          <a:prstGeom prst="rightArrow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5" name="Straight Connector 114"/>
          <p:cNvCxnSpPr/>
          <p:nvPr/>
        </p:nvCxnSpPr>
        <p:spPr>
          <a:xfrm flipV="1">
            <a:off x="12209960" y="6201779"/>
            <a:ext cx="1228780" cy="1380738"/>
          </a:xfrm>
          <a:prstGeom prst="line">
            <a:avLst/>
          </a:prstGeom>
          <a:ln w="3175">
            <a:solidFill>
              <a:srgbClr val="CC99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14268792" y="7975029"/>
            <a:ext cx="1121048" cy="384362"/>
          </a:xfrm>
          <a:prstGeom prst="line">
            <a:avLst/>
          </a:prstGeom>
          <a:ln w="3175">
            <a:solidFill>
              <a:srgbClr val="CC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4325817" y="10328231"/>
            <a:ext cx="1068151" cy="177089"/>
          </a:xfrm>
          <a:prstGeom prst="line">
            <a:avLst/>
          </a:prstGeom>
          <a:ln w="3175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7487831" y="11125196"/>
            <a:ext cx="3539895" cy="352926"/>
          </a:xfrm>
          <a:prstGeom prst="line">
            <a:avLst/>
          </a:prstGeom>
          <a:ln w="3175">
            <a:solidFill>
              <a:srgbClr val="FF7C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 flipV="1">
            <a:off x="7479544" y="9532550"/>
            <a:ext cx="1506038" cy="717073"/>
          </a:xfrm>
          <a:prstGeom prst="line">
            <a:avLst/>
          </a:prstGeom>
          <a:ln w="3175">
            <a:solidFill>
              <a:srgbClr val="FF66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 flipV="1">
            <a:off x="7487831" y="6662091"/>
            <a:ext cx="1549435" cy="1438641"/>
          </a:xfrm>
          <a:prstGeom prst="line">
            <a:avLst/>
          </a:prstGeom>
          <a:ln w="3175">
            <a:solidFill>
              <a:srgbClr val="FF7C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4857306" y="13698418"/>
            <a:ext cx="1833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Load iTrace data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857306" y="12354247"/>
            <a:ext cx="2518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Load </a:t>
            </a:r>
            <a:r>
              <a:rPr lang="en-CA" sz="180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 with Symbols from Build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4857306" y="11082907"/>
            <a:ext cx="1559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Walk through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events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857306" y="988710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Find and fix bug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857306" y="8466056"/>
            <a:ext cx="111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Check in 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fix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43" name="Group 142"/>
          <p:cNvGrpSpPr/>
          <p:nvPr/>
        </p:nvGrpSpPr>
        <p:grpSpPr bwMode="black">
          <a:xfrm>
            <a:off x="16040900" y="10197774"/>
            <a:ext cx="346786" cy="318518"/>
            <a:chOff x="307975" y="1987550"/>
            <a:chExt cx="1377950" cy="1409701"/>
          </a:xfrm>
          <a:solidFill>
            <a:srgbClr val="C00000"/>
          </a:solidFill>
        </p:grpSpPr>
        <p:sp>
          <p:nvSpPr>
            <p:cNvPr id="144" name="Freeform 118"/>
            <p:cNvSpPr>
              <a:spLocks/>
            </p:cNvSpPr>
            <p:nvPr/>
          </p:nvSpPr>
          <p:spPr bwMode="black">
            <a:xfrm>
              <a:off x="538163" y="2516188"/>
              <a:ext cx="917575" cy="881063"/>
            </a:xfrm>
            <a:custGeom>
              <a:avLst/>
              <a:gdLst>
                <a:gd name="T0" fmla="*/ 237 w 245"/>
                <a:gd name="T1" fmla="*/ 0 h 235"/>
                <a:gd name="T2" fmla="*/ 218 w 245"/>
                <a:gd name="T3" fmla="*/ 10 h 235"/>
                <a:gd name="T4" fmla="*/ 131 w 245"/>
                <a:gd name="T5" fmla="*/ 30 h 235"/>
                <a:gd name="T6" fmla="*/ 131 w 245"/>
                <a:gd name="T7" fmla="*/ 201 h 235"/>
                <a:gd name="T8" fmla="*/ 115 w 245"/>
                <a:gd name="T9" fmla="*/ 201 h 235"/>
                <a:gd name="T10" fmla="*/ 115 w 245"/>
                <a:gd name="T11" fmla="*/ 30 h 235"/>
                <a:gd name="T12" fmla="*/ 27 w 245"/>
                <a:gd name="T13" fmla="*/ 10 h 235"/>
                <a:gd name="T14" fmla="*/ 9 w 245"/>
                <a:gd name="T15" fmla="*/ 0 h 235"/>
                <a:gd name="T16" fmla="*/ 0 w 245"/>
                <a:gd name="T17" fmla="*/ 67 h 235"/>
                <a:gd name="T18" fmla="*/ 123 w 245"/>
                <a:gd name="T19" fmla="*/ 235 h 235"/>
                <a:gd name="T20" fmla="*/ 245 w 245"/>
                <a:gd name="T21" fmla="*/ 67 h 235"/>
                <a:gd name="T22" fmla="*/ 237 w 245"/>
                <a:gd name="T2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35">
                  <a:moveTo>
                    <a:pt x="237" y="0"/>
                  </a:moveTo>
                  <a:cubicBezTo>
                    <a:pt x="232" y="3"/>
                    <a:pt x="226" y="7"/>
                    <a:pt x="218" y="10"/>
                  </a:cubicBezTo>
                  <a:cubicBezTo>
                    <a:pt x="198" y="20"/>
                    <a:pt x="169" y="29"/>
                    <a:pt x="131" y="30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15" y="201"/>
                    <a:pt x="115" y="201"/>
                    <a:pt x="115" y="201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76" y="29"/>
                    <a:pt x="47" y="20"/>
                    <a:pt x="27" y="10"/>
                  </a:cubicBezTo>
                  <a:cubicBezTo>
                    <a:pt x="19" y="7"/>
                    <a:pt x="13" y="3"/>
                    <a:pt x="9" y="0"/>
                  </a:cubicBezTo>
                  <a:cubicBezTo>
                    <a:pt x="3" y="20"/>
                    <a:pt x="0" y="43"/>
                    <a:pt x="0" y="67"/>
                  </a:cubicBezTo>
                  <a:cubicBezTo>
                    <a:pt x="0" y="149"/>
                    <a:pt x="61" y="235"/>
                    <a:pt x="123" y="235"/>
                  </a:cubicBezTo>
                  <a:cubicBezTo>
                    <a:pt x="184" y="235"/>
                    <a:pt x="245" y="149"/>
                    <a:pt x="245" y="67"/>
                  </a:cubicBezTo>
                  <a:cubicBezTo>
                    <a:pt x="245" y="43"/>
                    <a:pt x="242" y="20"/>
                    <a:pt x="2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5" name="Freeform 119"/>
            <p:cNvSpPr>
              <a:spLocks/>
            </p:cNvSpPr>
            <p:nvPr/>
          </p:nvSpPr>
          <p:spPr bwMode="black">
            <a:xfrm>
              <a:off x="579438" y="2478088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6" name="Freeform 120"/>
            <p:cNvSpPr>
              <a:spLocks/>
            </p:cNvSpPr>
            <p:nvPr/>
          </p:nvSpPr>
          <p:spPr bwMode="black">
            <a:xfrm>
              <a:off x="571500" y="2486025"/>
              <a:ext cx="7938" cy="30163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8 h 8"/>
                <a:gd name="T4" fmla="*/ 2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5"/>
                    <a:pt x="1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7" name="Freeform 121"/>
            <p:cNvSpPr>
              <a:spLocks/>
            </p:cNvSpPr>
            <p:nvPr/>
          </p:nvSpPr>
          <p:spPr bwMode="black">
            <a:xfrm>
              <a:off x="1414463" y="2486025"/>
              <a:ext cx="12700" cy="30163"/>
            </a:xfrm>
            <a:custGeom>
              <a:avLst/>
              <a:gdLst>
                <a:gd name="T0" fmla="*/ 0 w 3"/>
                <a:gd name="T1" fmla="*/ 0 h 8"/>
                <a:gd name="T2" fmla="*/ 3 w 3"/>
                <a:gd name="T3" fmla="*/ 8 h 8"/>
                <a:gd name="T4" fmla="*/ 0 w 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cubicBezTo>
                    <a:pt x="1" y="3"/>
                    <a:pt x="2" y="5"/>
                    <a:pt x="3" y="8"/>
                  </a:cubicBezTo>
                  <a:cubicBezTo>
                    <a:pt x="2" y="5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8" name="Freeform 122"/>
            <p:cNvSpPr>
              <a:spLocks/>
            </p:cNvSpPr>
            <p:nvPr/>
          </p:nvSpPr>
          <p:spPr bwMode="black">
            <a:xfrm>
              <a:off x="582613" y="2459038"/>
              <a:ext cx="7938" cy="19050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4"/>
                    <a:pt x="1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9" name="Freeform 123"/>
            <p:cNvSpPr>
              <a:spLocks/>
            </p:cNvSpPr>
            <p:nvPr/>
          </p:nvSpPr>
          <p:spPr bwMode="black">
            <a:xfrm>
              <a:off x="1411288" y="247808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0" name="Freeform 124"/>
            <p:cNvSpPr>
              <a:spLocks noEditPoints="1"/>
            </p:cNvSpPr>
            <p:nvPr/>
          </p:nvSpPr>
          <p:spPr bwMode="black">
            <a:xfrm>
              <a:off x="590550" y="2224088"/>
              <a:ext cx="812800" cy="344488"/>
            </a:xfrm>
            <a:custGeom>
              <a:avLst/>
              <a:gdLst>
                <a:gd name="T0" fmla="*/ 109 w 217"/>
                <a:gd name="T1" fmla="*/ 0 h 92"/>
                <a:gd name="T2" fmla="*/ 0 w 217"/>
                <a:gd name="T3" fmla="*/ 63 h 92"/>
                <a:gd name="T4" fmla="*/ 19 w 217"/>
                <a:gd name="T5" fmla="*/ 74 h 92"/>
                <a:gd name="T6" fmla="*/ 109 w 217"/>
                <a:gd name="T7" fmla="*/ 92 h 92"/>
                <a:gd name="T8" fmla="*/ 196 w 217"/>
                <a:gd name="T9" fmla="*/ 74 h 92"/>
                <a:gd name="T10" fmla="*/ 217 w 217"/>
                <a:gd name="T11" fmla="*/ 63 h 92"/>
                <a:gd name="T12" fmla="*/ 109 w 217"/>
                <a:gd name="T13" fmla="*/ 0 h 92"/>
                <a:gd name="T14" fmla="*/ 45 w 217"/>
                <a:gd name="T15" fmla="*/ 47 h 92"/>
                <a:gd name="T16" fmla="*/ 31 w 217"/>
                <a:gd name="T17" fmla="*/ 33 h 92"/>
                <a:gd name="T18" fmla="*/ 45 w 217"/>
                <a:gd name="T19" fmla="*/ 20 h 92"/>
                <a:gd name="T20" fmla="*/ 59 w 217"/>
                <a:gd name="T21" fmla="*/ 33 h 92"/>
                <a:gd name="T22" fmla="*/ 45 w 217"/>
                <a:gd name="T23" fmla="*/ 47 h 92"/>
                <a:gd name="T24" fmla="*/ 172 w 217"/>
                <a:gd name="T25" fmla="*/ 47 h 92"/>
                <a:gd name="T26" fmla="*/ 158 w 217"/>
                <a:gd name="T27" fmla="*/ 33 h 92"/>
                <a:gd name="T28" fmla="*/ 172 w 217"/>
                <a:gd name="T29" fmla="*/ 20 h 92"/>
                <a:gd name="T30" fmla="*/ 186 w 217"/>
                <a:gd name="T31" fmla="*/ 33 h 92"/>
                <a:gd name="T32" fmla="*/ 172 w 217"/>
                <a:gd name="T3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2">
                  <a:moveTo>
                    <a:pt x="109" y="0"/>
                  </a:moveTo>
                  <a:cubicBezTo>
                    <a:pt x="49" y="0"/>
                    <a:pt x="16" y="25"/>
                    <a:pt x="0" y="63"/>
                  </a:cubicBezTo>
                  <a:cubicBezTo>
                    <a:pt x="5" y="66"/>
                    <a:pt x="11" y="70"/>
                    <a:pt x="19" y="74"/>
                  </a:cubicBezTo>
                  <a:cubicBezTo>
                    <a:pt x="39" y="83"/>
                    <a:pt x="68" y="92"/>
                    <a:pt x="109" y="92"/>
                  </a:cubicBezTo>
                  <a:cubicBezTo>
                    <a:pt x="148" y="92"/>
                    <a:pt x="177" y="83"/>
                    <a:pt x="196" y="74"/>
                  </a:cubicBezTo>
                  <a:cubicBezTo>
                    <a:pt x="205" y="70"/>
                    <a:pt x="212" y="66"/>
                    <a:pt x="217" y="63"/>
                  </a:cubicBezTo>
                  <a:cubicBezTo>
                    <a:pt x="201" y="25"/>
                    <a:pt x="168" y="0"/>
                    <a:pt x="109" y="0"/>
                  </a:cubicBezTo>
                  <a:close/>
                  <a:moveTo>
                    <a:pt x="45" y="47"/>
                  </a:moveTo>
                  <a:cubicBezTo>
                    <a:pt x="37" y="47"/>
                    <a:pt x="31" y="41"/>
                    <a:pt x="31" y="33"/>
                  </a:cubicBezTo>
                  <a:cubicBezTo>
                    <a:pt x="31" y="26"/>
                    <a:pt x="37" y="20"/>
                    <a:pt x="45" y="20"/>
                  </a:cubicBezTo>
                  <a:cubicBezTo>
                    <a:pt x="53" y="20"/>
                    <a:pt x="59" y="26"/>
                    <a:pt x="59" y="33"/>
                  </a:cubicBezTo>
                  <a:cubicBezTo>
                    <a:pt x="59" y="41"/>
                    <a:pt x="53" y="47"/>
                    <a:pt x="45" y="47"/>
                  </a:cubicBezTo>
                  <a:close/>
                  <a:moveTo>
                    <a:pt x="172" y="47"/>
                  </a:moveTo>
                  <a:cubicBezTo>
                    <a:pt x="164" y="47"/>
                    <a:pt x="158" y="41"/>
                    <a:pt x="158" y="33"/>
                  </a:cubicBezTo>
                  <a:cubicBezTo>
                    <a:pt x="158" y="26"/>
                    <a:pt x="164" y="20"/>
                    <a:pt x="172" y="20"/>
                  </a:cubicBezTo>
                  <a:cubicBezTo>
                    <a:pt x="180" y="20"/>
                    <a:pt x="186" y="26"/>
                    <a:pt x="186" y="33"/>
                  </a:cubicBezTo>
                  <a:cubicBezTo>
                    <a:pt x="186" y="41"/>
                    <a:pt x="180" y="47"/>
                    <a:pt x="17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1" name="Freeform 125"/>
            <p:cNvSpPr>
              <a:spLocks/>
            </p:cNvSpPr>
            <p:nvPr/>
          </p:nvSpPr>
          <p:spPr bwMode="black">
            <a:xfrm>
              <a:off x="1403350" y="2459038"/>
              <a:ext cx="7938" cy="19050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5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2" name="Freeform 126"/>
            <p:cNvSpPr>
              <a:spLocks/>
            </p:cNvSpPr>
            <p:nvPr/>
          </p:nvSpPr>
          <p:spPr bwMode="black">
            <a:xfrm>
              <a:off x="750888" y="2006600"/>
              <a:ext cx="492125" cy="269875"/>
            </a:xfrm>
            <a:custGeom>
              <a:avLst/>
              <a:gdLst>
                <a:gd name="T0" fmla="*/ 2 w 131"/>
                <a:gd name="T1" fmla="*/ 11 h 72"/>
                <a:gd name="T2" fmla="*/ 61 w 131"/>
                <a:gd name="T3" fmla="*/ 70 h 72"/>
                <a:gd name="T4" fmla="*/ 66 w 131"/>
                <a:gd name="T5" fmla="*/ 72 h 72"/>
                <a:gd name="T6" fmla="*/ 70 w 131"/>
                <a:gd name="T7" fmla="*/ 70 h 72"/>
                <a:gd name="T8" fmla="*/ 129 w 131"/>
                <a:gd name="T9" fmla="*/ 11 h 72"/>
                <a:gd name="T10" fmla="*/ 129 w 131"/>
                <a:gd name="T11" fmla="*/ 2 h 72"/>
                <a:gd name="T12" fmla="*/ 121 w 131"/>
                <a:gd name="T13" fmla="*/ 2 h 72"/>
                <a:gd name="T14" fmla="*/ 66 w 131"/>
                <a:gd name="T15" fmla="*/ 57 h 72"/>
                <a:gd name="T16" fmla="*/ 10 w 131"/>
                <a:gd name="T17" fmla="*/ 2 h 72"/>
                <a:gd name="T18" fmla="*/ 2 w 131"/>
                <a:gd name="T19" fmla="*/ 2 h 72"/>
                <a:gd name="T20" fmla="*/ 2 w 131"/>
                <a:gd name="T21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72">
                  <a:moveTo>
                    <a:pt x="2" y="11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2" y="71"/>
                    <a:pt x="64" y="72"/>
                    <a:pt x="66" y="72"/>
                  </a:cubicBezTo>
                  <a:cubicBezTo>
                    <a:pt x="67" y="72"/>
                    <a:pt x="69" y="71"/>
                    <a:pt x="70" y="7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8"/>
                    <a:pt x="131" y="5"/>
                    <a:pt x="129" y="2"/>
                  </a:cubicBezTo>
                  <a:cubicBezTo>
                    <a:pt x="127" y="0"/>
                    <a:pt x="123" y="0"/>
                    <a:pt x="121" y="2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3" name="Oval 127"/>
            <p:cNvSpPr>
              <a:spLocks noChangeArrowheads="1"/>
            </p:cNvSpPr>
            <p:nvPr/>
          </p:nvSpPr>
          <p:spPr bwMode="black">
            <a:xfrm>
              <a:off x="731838" y="19875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4" name="Oval 128"/>
            <p:cNvSpPr>
              <a:spLocks noChangeArrowheads="1"/>
            </p:cNvSpPr>
            <p:nvPr/>
          </p:nvSpPr>
          <p:spPr bwMode="black">
            <a:xfrm>
              <a:off x="1174750" y="19875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5" name="Freeform 129"/>
            <p:cNvSpPr>
              <a:spLocks/>
            </p:cNvSpPr>
            <p:nvPr/>
          </p:nvSpPr>
          <p:spPr bwMode="black">
            <a:xfrm>
              <a:off x="342900" y="2549525"/>
              <a:ext cx="404813" cy="206375"/>
            </a:xfrm>
            <a:custGeom>
              <a:avLst/>
              <a:gdLst>
                <a:gd name="T0" fmla="*/ 101 w 108"/>
                <a:gd name="T1" fmla="*/ 34 h 55"/>
                <a:gd name="T2" fmla="*/ 14 w 108"/>
                <a:gd name="T3" fmla="*/ 2 h 55"/>
                <a:gd name="T4" fmla="*/ 1 w 108"/>
                <a:gd name="T5" fmla="*/ 8 h 55"/>
                <a:gd name="T6" fmla="*/ 7 w 108"/>
                <a:gd name="T7" fmla="*/ 21 h 55"/>
                <a:gd name="T8" fmla="*/ 94 w 108"/>
                <a:gd name="T9" fmla="*/ 53 h 55"/>
                <a:gd name="T10" fmla="*/ 107 w 108"/>
                <a:gd name="T11" fmla="*/ 47 h 55"/>
                <a:gd name="T12" fmla="*/ 101 w 108"/>
                <a:gd name="T13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55">
                  <a:moveTo>
                    <a:pt x="101" y="3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3" y="3"/>
                    <a:pt x="1" y="8"/>
                  </a:cubicBezTo>
                  <a:cubicBezTo>
                    <a:pt x="0" y="13"/>
                    <a:pt x="2" y="19"/>
                    <a:pt x="7" y="21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9" y="55"/>
                    <a:pt x="105" y="52"/>
                    <a:pt x="107" y="47"/>
                  </a:cubicBezTo>
                  <a:cubicBezTo>
                    <a:pt x="108" y="42"/>
                    <a:pt x="106" y="36"/>
                    <a:pt x="10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6" name="Freeform 130"/>
            <p:cNvSpPr>
              <a:spLocks/>
            </p:cNvSpPr>
            <p:nvPr/>
          </p:nvSpPr>
          <p:spPr bwMode="black">
            <a:xfrm>
              <a:off x="390525" y="3063875"/>
              <a:ext cx="409575" cy="201613"/>
            </a:xfrm>
            <a:custGeom>
              <a:avLst/>
              <a:gdLst>
                <a:gd name="T0" fmla="*/ 95 w 109"/>
                <a:gd name="T1" fmla="*/ 2 h 54"/>
                <a:gd name="T2" fmla="*/ 8 w 109"/>
                <a:gd name="T3" fmla="*/ 34 h 54"/>
                <a:gd name="T4" fmla="*/ 2 w 109"/>
                <a:gd name="T5" fmla="*/ 47 h 54"/>
                <a:gd name="T6" fmla="*/ 15 w 109"/>
                <a:gd name="T7" fmla="*/ 53 h 54"/>
                <a:gd name="T8" fmla="*/ 102 w 109"/>
                <a:gd name="T9" fmla="*/ 20 h 54"/>
                <a:gd name="T10" fmla="*/ 107 w 109"/>
                <a:gd name="T11" fmla="*/ 8 h 54"/>
                <a:gd name="T12" fmla="*/ 95 w 109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4">
                  <a:moveTo>
                    <a:pt x="95" y="2"/>
                  </a:moveTo>
                  <a:cubicBezTo>
                    <a:pt x="8" y="34"/>
                    <a:pt x="8" y="34"/>
                    <a:pt x="8" y="34"/>
                  </a:cubicBezTo>
                  <a:cubicBezTo>
                    <a:pt x="3" y="36"/>
                    <a:pt x="0" y="41"/>
                    <a:pt x="2" y="47"/>
                  </a:cubicBezTo>
                  <a:cubicBezTo>
                    <a:pt x="4" y="52"/>
                    <a:pt x="10" y="54"/>
                    <a:pt x="15" y="53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7" y="19"/>
                    <a:pt x="109" y="13"/>
                    <a:pt x="107" y="8"/>
                  </a:cubicBezTo>
                  <a:cubicBezTo>
                    <a:pt x="106" y="2"/>
                    <a:pt x="100" y="0"/>
                    <a:pt x="9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7" name="Freeform 131"/>
            <p:cNvSpPr>
              <a:spLocks/>
            </p:cNvSpPr>
            <p:nvPr/>
          </p:nvSpPr>
          <p:spPr bwMode="black">
            <a:xfrm>
              <a:off x="307975" y="2882900"/>
              <a:ext cx="428625" cy="76200"/>
            </a:xfrm>
            <a:custGeom>
              <a:avLst/>
              <a:gdLst>
                <a:gd name="T0" fmla="*/ 104 w 114"/>
                <a:gd name="T1" fmla="*/ 0 h 20"/>
                <a:gd name="T2" fmla="*/ 10 w 114"/>
                <a:gd name="T3" fmla="*/ 0 h 20"/>
                <a:gd name="T4" fmla="*/ 0 w 114"/>
                <a:gd name="T5" fmla="*/ 10 h 20"/>
                <a:gd name="T6" fmla="*/ 10 w 114"/>
                <a:gd name="T7" fmla="*/ 20 h 20"/>
                <a:gd name="T8" fmla="*/ 104 w 114"/>
                <a:gd name="T9" fmla="*/ 20 h 20"/>
                <a:gd name="T10" fmla="*/ 114 w 114"/>
                <a:gd name="T11" fmla="*/ 10 h 20"/>
                <a:gd name="T12" fmla="*/ 104 w 11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">
                  <a:moveTo>
                    <a:pt x="10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10" y="20"/>
                    <a:pt x="114" y="15"/>
                    <a:pt x="114" y="10"/>
                  </a:cubicBezTo>
                  <a:cubicBezTo>
                    <a:pt x="114" y="4"/>
                    <a:pt x="110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8" name="Freeform 132"/>
            <p:cNvSpPr>
              <a:spLocks/>
            </p:cNvSpPr>
            <p:nvPr/>
          </p:nvSpPr>
          <p:spPr bwMode="black">
            <a:xfrm>
              <a:off x="1246188" y="2549525"/>
              <a:ext cx="409575" cy="206375"/>
            </a:xfrm>
            <a:custGeom>
              <a:avLst/>
              <a:gdLst>
                <a:gd name="T0" fmla="*/ 14 w 109"/>
                <a:gd name="T1" fmla="*/ 53 h 55"/>
                <a:gd name="T2" fmla="*/ 101 w 109"/>
                <a:gd name="T3" fmla="*/ 21 h 55"/>
                <a:gd name="T4" fmla="*/ 107 w 109"/>
                <a:gd name="T5" fmla="*/ 8 h 55"/>
                <a:gd name="T6" fmla="*/ 94 w 109"/>
                <a:gd name="T7" fmla="*/ 2 h 55"/>
                <a:gd name="T8" fmla="*/ 7 w 109"/>
                <a:gd name="T9" fmla="*/ 34 h 55"/>
                <a:gd name="T10" fmla="*/ 2 w 109"/>
                <a:gd name="T11" fmla="*/ 47 h 55"/>
                <a:gd name="T12" fmla="*/ 14 w 109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5">
                  <a:moveTo>
                    <a:pt x="14" y="53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106" y="19"/>
                    <a:pt x="109" y="13"/>
                    <a:pt x="107" y="8"/>
                  </a:cubicBezTo>
                  <a:cubicBezTo>
                    <a:pt x="105" y="3"/>
                    <a:pt x="99" y="0"/>
                    <a:pt x="94" y="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" y="36"/>
                    <a:pt x="0" y="42"/>
                    <a:pt x="2" y="47"/>
                  </a:cubicBezTo>
                  <a:cubicBezTo>
                    <a:pt x="3" y="52"/>
                    <a:pt x="9" y="55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9" name="Freeform 133"/>
            <p:cNvSpPr>
              <a:spLocks/>
            </p:cNvSpPr>
            <p:nvPr/>
          </p:nvSpPr>
          <p:spPr bwMode="black">
            <a:xfrm>
              <a:off x="1193800" y="3063875"/>
              <a:ext cx="409575" cy="201613"/>
            </a:xfrm>
            <a:custGeom>
              <a:avLst/>
              <a:gdLst>
                <a:gd name="T0" fmla="*/ 8 w 109"/>
                <a:gd name="T1" fmla="*/ 20 h 54"/>
                <a:gd name="T2" fmla="*/ 94 w 109"/>
                <a:gd name="T3" fmla="*/ 53 h 54"/>
                <a:gd name="T4" fmla="*/ 107 w 109"/>
                <a:gd name="T5" fmla="*/ 47 h 54"/>
                <a:gd name="T6" fmla="*/ 101 w 109"/>
                <a:gd name="T7" fmla="*/ 34 h 54"/>
                <a:gd name="T8" fmla="*/ 14 w 109"/>
                <a:gd name="T9" fmla="*/ 2 h 54"/>
                <a:gd name="T10" fmla="*/ 2 w 109"/>
                <a:gd name="T11" fmla="*/ 8 h 54"/>
                <a:gd name="T12" fmla="*/ 8 w 109"/>
                <a:gd name="T13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4">
                  <a:moveTo>
                    <a:pt x="8" y="20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9" y="54"/>
                    <a:pt x="105" y="52"/>
                    <a:pt x="107" y="47"/>
                  </a:cubicBezTo>
                  <a:cubicBezTo>
                    <a:pt x="109" y="41"/>
                    <a:pt x="106" y="36"/>
                    <a:pt x="101" y="3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4" y="2"/>
                    <a:pt x="2" y="8"/>
                  </a:cubicBezTo>
                  <a:cubicBezTo>
                    <a:pt x="0" y="13"/>
                    <a:pt x="2" y="19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0" name="Freeform 134"/>
            <p:cNvSpPr>
              <a:spLocks/>
            </p:cNvSpPr>
            <p:nvPr/>
          </p:nvSpPr>
          <p:spPr bwMode="black">
            <a:xfrm>
              <a:off x="1257300" y="2882900"/>
              <a:ext cx="428625" cy="76200"/>
            </a:xfrm>
            <a:custGeom>
              <a:avLst/>
              <a:gdLst>
                <a:gd name="T0" fmla="*/ 10 w 114"/>
                <a:gd name="T1" fmla="*/ 20 h 20"/>
                <a:gd name="T2" fmla="*/ 104 w 114"/>
                <a:gd name="T3" fmla="*/ 20 h 20"/>
                <a:gd name="T4" fmla="*/ 114 w 114"/>
                <a:gd name="T5" fmla="*/ 10 h 20"/>
                <a:gd name="T6" fmla="*/ 104 w 114"/>
                <a:gd name="T7" fmla="*/ 0 h 20"/>
                <a:gd name="T8" fmla="*/ 10 w 114"/>
                <a:gd name="T9" fmla="*/ 0 h 20"/>
                <a:gd name="T10" fmla="*/ 0 w 114"/>
                <a:gd name="T11" fmla="*/ 10 h 20"/>
                <a:gd name="T12" fmla="*/ 10 w 11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">
                  <a:moveTo>
                    <a:pt x="10" y="20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9" y="20"/>
                    <a:pt x="114" y="15"/>
                    <a:pt x="114" y="10"/>
                  </a:cubicBezTo>
                  <a:cubicBezTo>
                    <a:pt x="114" y="4"/>
                    <a:pt x="109" y="0"/>
                    <a:pt x="10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161" name="Group 160"/>
          <p:cNvGrpSpPr/>
          <p:nvPr/>
        </p:nvGrpSpPr>
        <p:grpSpPr bwMode="black">
          <a:xfrm>
            <a:off x="4039593" y="9808570"/>
            <a:ext cx="573378" cy="586437"/>
            <a:chOff x="307975" y="1987550"/>
            <a:chExt cx="1377950" cy="1409701"/>
          </a:xfrm>
          <a:solidFill>
            <a:srgbClr val="FFFFFF"/>
          </a:solidFill>
        </p:grpSpPr>
        <p:sp>
          <p:nvSpPr>
            <p:cNvPr id="162" name="Freeform 118"/>
            <p:cNvSpPr>
              <a:spLocks/>
            </p:cNvSpPr>
            <p:nvPr/>
          </p:nvSpPr>
          <p:spPr bwMode="black">
            <a:xfrm>
              <a:off x="538163" y="2516188"/>
              <a:ext cx="917575" cy="881063"/>
            </a:xfrm>
            <a:custGeom>
              <a:avLst/>
              <a:gdLst>
                <a:gd name="T0" fmla="*/ 237 w 245"/>
                <a:gd name="T1" fmla="*/ 0 h 235"/>
                <a:gd name="T2" fmla="*/ 218 w 245"/>
                <a:gd name="T3" fmla="*/ 10 h 235"/>
                <a:gd name="T4" fmla="*/ 131 w 245"/>
                <a:gd name="T5" fmla="*/ 30 h 235"/>
                <a:gd name="T6" fmla="*/ 131 w 245"/>
                <a:gd name="T7" fmla="*/ 201 h 235"/>
                <a:gd name="T8" fmla="*/ 115 w 245"/>
                <a:gd name="T9" fmla="*/ 201 h 235"/>
                <a:gd name="T10" fmla="*/ 115 w 245"/>
                <a:gd name="T11" fmla="*/ 30 h 235"/>
                <a:gd name="T12" fmla="*/ 27 w 245"/>
                <a:gd name="T13" fmla="*/ 10 h 235"/>
                <a:gd name="T14" fmla="*/ 9 w 245"/>
                <a:gd name="T15" fmla="*/ 0 h 235"/>
                <a:gd name="T16" fmla="*/ 0 w 245"/>
                <a:gd name="T17" fmla="*/ 67 h 235"/>
                <a:gd name="T18" fmla="*/ 123 w 245"/>
                <a:gd name="T19" fmla="*/ 235 h 235"/>
                <a:gd name="T20" fmla="*/ 245 w 245"/>
                <a:gd name="T21" fmla="*/ 67 h 235"/>
                <a:gd name="T22" fmla="*/ 237 w 245"/>
                <a:gd name="T2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35">
                  <a:moveTo>
                    <a:pt x="237" y="0"/>
                  </a:moveTo>
                  <a:cubicBezTo>
                    <a:pt x="232" y="3"/>
                    <a:pt x="226" y="7"/>
                    <a:pt x="218" y="10"/>
                  </a:cubicBezTo>
                  <a:cubicBezTo>
                    <a:pt x="198" y="20"/>
                    <a:pt x="169" y="29"/>
                    <a:pt x="131" y="30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15" y="201"/>
                    <a:pt x="115" y="201"/>
                    <a:pt x="115" y="201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76" y="29"/>
                    <a:pt x="47" y="20"/>
                    <a:pt x="27" y="10"/>
                  </a:cubicBezTo>
                  <a:cubicBezTo>
                    <a:pt x="19" y="7"/>
                    <a:pt x="13" y="3"/>
                    <a:pt x="9" y="0"/>
                  </a:cubicBezTo>
                  <a:cubicBezTo>
                    <a:pt x="3" y="20"/>
                    <a:pt x="0" y="43"/>
                    <a:pt x="0" y="67"/>
                  </a:cubicBezTo>
                  <a:cubicBezTo>
                    <a:pt x="0" y="149"/>
                    <a:pt x="61" y="235"/>
                    <a:pt x="123" y="235"/>
                  </a:cubicBezTo>
                  <a:cubicBezTo>
                    <a:pt x="184" y="235"/>
                    <a:pt x="245" y="149"/>
                    <a:pt x="245" y="67"/>
                  </a:cubicBezTo>
                  <a:cubicBezTo>
                    <a:pt x="245" y="43"/>
                    <a:pt x="242" y="20"/>
                    <a:pt x="2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3" name="Freeform 119"/>
            <p:cNvSpPr>
              <a:spLocks/>
            </p:cNvSpPr>
            <p:nvPr/>
          </p:nvSpPr>
          <p:spPr bwMode="black">
            <a:xfrm>
              <a:off x="579438" y="2478088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4" name="Freeform 120"/>
            <p:cNvSpPr>
              <a:spLocks/>
            </p:cNvSpPr>
            <p:nvPr/>
          </p:nvSpPr>
          <p:spPr bwMode="black">
            <a:xfrm>
              <a:off x="571500" y="2486025"/>
              <a:ext cx="7938" cy="30163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8 h 8"/>
                <a:gd name="T4" fmla="*/ 2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5"/>
                    <a:pt x="1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5" name="Freeform 121"/>
            <p:cNvSpPr>
              <a:spLocks/>
            </p:cNvSpPr>
            <p:nvPr/>
          </p:nvSpPr>
          <p:spPr bwMode="black">
            <a:xfrm>
              <a:off x="1414463" y="2486025"/>
              <a:ext cx="12700" cy="30163"/>
            </a:xfrm>
            <a:custGeom>
              <a:avLst/>
              <a:gdLst>
                <a:gd name="T0" fmla="*/ 0 w 3"/>
                <a:gd name="T1" fmla="*/ 0 h 8"/>
                <a:gd name="T2" fmla="*/ 3 w 3"/>
                <a:gd name="T3" fmla="*/ 8 h 8"/>
                <a:gd name="T4" fmla="*/ 0 w 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cubicBezTo>
                    <a:pt x="1" y="3"/>
                    <a:pt x="2" y="5"/>
                    <a:pt x="3" y="8"/>
                  </a:cubicBezTo>
                  <a:cubicBezTo>
                    <a:pt x="2" y="5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6" name="Freeform 122"/>
            <p:cNvSpPr>
              <a:spLocks/>
            </p:cNvSpPr>
            <p:nvPr/>
          </p:nvSpPr>
          <p:spPr bwMode="black">
            <a:xfrm>
              <a:off x="582613" y="2459038"/>
              <a:ext cx="7938" cy="19050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4"/>
                    <a:pt x="1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7" name="Freeform 123"/>
            <p:cNvSpPr>
              <a:spLocks/>
            </p:cNvSpPr>
            <p:nvPr/>
          </p:nvSpPr>
          <p:spPr bwMode="black">
            <a:xfrm>
              <a:off x="1411288" y="247808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8" name="Freeform 124"/>
            <p:cNvSpPr>
              <a:spLocks noEditPoints="1"/>
            </p:cNvSpPr>
            <p:nvPr/>
          </p:nvSpPr>
          <p:spPr bwMode="black">
            <a:xfrm>
              <a:off x="590550" y="2224088"/>
              <a:ext cx="812800" cy="344488"/>
            </a:xfrm>
            <a:custGeom>
              <a:avLst/>
              <a:gdLst>
                <a:gd name="T0" fmla="*/ 109 w 217"/>
                <a:gd name="T1" fmla="*/ 0 h 92"/>
                <a:gd name="T2" fmla="*/ 0 w 217"/>
                <a:gd name="T3" fmla="*/ 63 h 92"/>
                <a:gd name="T4" fmla="*/ 19 w 217"/>
                <a:gd name="T5" fmla="*/ 74 h 92"/>
                <a:gd name="T6" fmla="*/ 109 w 217"/>
                <a:gd name="T7" fmla="*/ 92 h 92"/>
                <a:gd name="T8" fmla="*/ 196 w 217"/>
                <a:gd name="T9" fmla="*/ 74 h 92"/>
                <a:gd name="T10" fmla="*/ 217 w 217"/>
                <a:gd name="T11" fmla="*/ 63 h 92"/>
                <a:gd name="T12" fmla="*/ 109 w 217"/>
                <a:gd name="T13" fmla="*/ 0 h 92"/>
                <a:gd name="T14" fmla="*/ 45 w 217"/>
                <a:gd name="T15" fmla="*/ 47 h 92"/>
                <a:gd name="T16" fmla="*/ 31 w 217"/>
                <a:gd name="T17" fmla="*/ 33 h 92"/>
                <a:gd name="T18" fmla="*/ 45 w 217"/>
                <a:gd name="T19" fmla="*/ 20 h 92"/>
                <a:gd name="T20" fmla="*/ 59 w 217"/>
                <a:gd name="T21" fmla="*/ 33 h 92"/>
                <a:gd name="T22" fmla="*/ 45 w 217"/>
                <a:gd name="T23" fmla="*/ 47 h 92"/>
                <a:gd name="T24" fmla="*/ 172 w 217"/>
                <a:gd name="T25" fmla="*/ 47 h 92"/>
                <a:gd name="T26" fmla="*/ 158 w 217"/>
                <a:gd name="T27" fmla="*/ 33 h 92"/>
                <a:gd name="T28" fmla="*/ 172 w 217"/>
                <a:gd name="T29" fmla="*/ 20 h 92"/>
                <a:gd name="T30" fmla="*/ 186 w 217"/>
                <a:gd name="T31" fmla="*/ 33 h 92"/>
                <a:gd name="T32" fmla="*/ 172 w 217"/>
                <a:gd name="T3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2">
                  <a:moveTo>
                    <a:pt x="109" y="0"/>
                  </a:moveTo>
                  <a:cubicBezTo>
                    <a:pt x="49" y="0"/>
                    <a:pt x="16" y="25"/>
                    <a:pt x="0" y="63"/>
                  </a:cubicBezTo>
                  <a:cubicBezTo>
                    <a:pt x="5" y="66"/>
                    <a:pt x="11" y="70"/>
                    <a:pt x="19" y="74"/>
                  </a:cubicBezTo>
                  <a:cubicBezTo>
                    <a:pt x="39" y="83"/>
                    <a:pt x="68" y="92"/>
                    <a:pt x="109" y="92"/>
                  </a:cubicBezTo>
                  <a:cubicBezTo>
                    <a:pt x="148" y="92"/>
                    <a:pt x="177" y="83"/>
                    <a:pt x="196" y="74"/>
                  </a:cubicBezTo>
                  <a:cubicBezTo>
                    <a:pt x="205" y="70"/>
                    <a:pt x="212" y="66"/>
                    <a:pt x="217" y="63"/>
                  </a:cubicBezTo>
                  <a:cubicBezTo>
                    <a:pt x="201" y="25"/>
                    <a:pt x="168" y="0"/>
                    <a:pt x="109" y="0"/>
                  </a:cubicBezTo>
                  <a:close/>
                  <a:moveTo>
                    <a:pt x="45" y="47"/>
                  </a:moveTo>
                  <a:cubicBezTo>
                    <a:pt x="37" y="47"/>
                    <a:pt x="31" y="41"/>
                    <a:pt x="31" y="33"/>
                  </a:cubicBezTo>
                  <a:cubicBezTo>
                    <a:pt x="31" y="26"/>
                    <a:pt x="37" y="20"/>
                    <a:pt x="45" y="20"/>
                  </a:cubicBezTo>
                  <a:cubicBezTo>
                    <a:pt x="53" y="20"/>
                    <a:pt x="59" y="26"/>
                    <a:pt x="59" y="33"/>
                  </a:cubicBezTo>
                  <a:cubicBezTo>
                    <a:pt x="59" y="41"/>
                    <a:pt x="53" y="47"/>
                    <a:pt x="45" y="47"/>
                  </a:cubicBezTo>
                  <a:close/>
                  <a:moveTo>
                    <a:pt x="172" y="47"/>
                  </a:moveTo>
                  <a:cubicBezTo>
                    <a:pt x="164" y="47"/>
                    <a:pt x="158" y="41"/>
                    <a:pt x="158" y="33"/>
                  </a:cubicBezTo>
                  <a:cubicBezTo>
                    <a:pt x="158" y="26"/>
                    <a:pt x="164" y="20"/>
                    <a:pt x="172" y="20"/>
                  </a:cubicBezTo>
                  <a:cubicBezTo>
                    <a:pt x="180" y="20"/>
                    <a:pt x="186" y="26"/>
                    <a:pt x="186" y="33"/>
                  </a:cubicBezTo>
                  <a:cubicBezTo>
                    <a:pt x="186" y="41"/>
                    <a:pt x="180" y="47"/>
                    <a:pt x="17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69" name="Freeform 125"/>
            <p:cNvSpPr>
              <a:spLocks/>
            </p:cNvSpPr>
            <p:nvPr/>
          </p:nvSpPr>
          <p:spPr bwMode="black">
            <a:xfrm>
              <a:off x="1403350" y="2459038"/>
              <a:ext cx="7938" cy="19050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5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0" name="Freeform 126"/>
            <p:cNvSpPr>
              <a:spLocks/>
            </p:cNvSpPr>
            <p:nvPr/>
          </p:nvSpPr>
          <p:spPr bwMode="black">
            <a:xfrm>
              <a:off x="750888" y="2006600"/>
              <a:ext cx="492125" cy="269875"/>
            </a:xfrm>
            <a:custGeom>
              <a:avLst/>
              <a:gdLst>
                <a:gd name="T0" fmla="*/ 2 w 131"/>
                <a:gd name="T1" fmla="*/ 11 h 72"/>
                <a:gd name="T2" fmla="*/ 61 w 131"/>
                <a:gd name="T3" fmla="*/ 70 h 72"/>
                <a:gd name="T4" fmla="*/ 66 w 131"/>
                <a:gd name="T5" fmla="*/ 72 h 72"/>
                <a:gd name="T6" fmla="*/ 70 w 131"/>
                <a:gd name="T7" fmla="*/ 70 h 72"/>
                <a:gd name="T8" fmla="*/ 129 w 131"/>
                <a:gd name="T9" fmla="*/ 11 h 72"/>
                <a:gd name="T10" fmla="*/ 129 w 131"/>
                <a:gd name="T11" fmla="*/ 2 h 72"/>
                <a:gd name="T12" fmla="*/ 121 w 131"/>
                <a:gd name="T13" fmla="*/ 2 h 72"/>
                <a:gd name="T14" fmla="*/ 66 w 131"/>
                <a:gd name="T15" fmla="*/ 57 h 72"/>
                <a:gd name="T16" fmla="*/ 10 w 131"/>
                <a:gd name="T17" fmla="*/ 2 h 72"/>
                <a:gd name="T18" fmla="*/ 2 w 131"/>
                <a:gd name="T19" fmla="*/ 2 h 72"/>
                <a:gd name="T20" fmla="*/ 2 w 131"/>
                <a:gd name="T21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72">
                  <a:moveTo>
                    <a:pt x="2" y="11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2" y="71"/>
                    <a:pt x="64" y="72"/>
                    <a:pt x="66" y="72"/>
                  </a:cubicBezTo>
                  <a:cubicBezTo>
                    <a:pt x="67" y="72"/>
                    <a:pt x="69" y="71"/>
                    <a:pt x="70" y="7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8"/>
                    <a:pt x="131" y="5"/>
                    <a:pt x="129" y="2"/>
                  </a:cubicBezTo>
                  <a:cubicBezTo>
                    <a:pt x="127" y="0"/>
                    <a:pt x="123" y="0"/>
                    <a:pt x="121" y="2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1" name="Oval 127"/>
            <p:cNvSpPr>
              <a:spLocks noChangeArrowheads="1"/>
            </p:cNvSpPr>
            <p:nvPr/>
          </p:nvSpPr>
          <p:spPr bwMode="black">
            <a:xfrm>
              <a:off x="731838" y="19875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2" name="Oval 128"/>
            <p:cNvSpPr>
              <a:spLocks noChangeArrowheads="1"/>
            </p:cNvSpPr>
            <p:nvPr/>
          </p:nvSpPr>
          <p:spPr bwMode="black">
            <a:xfrm>
              <a:off x="1174750" y="19875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3" name="Freeform 129"/>
            <p:cNvSpPr>
              <a:spLocks/>
            </p:cNvSpPr>
            <p:nvPr/>
          </p:nvSpPr>
          <p:spPr bwMode="black">
            <a:xfrm>
              <a:off x="342900" y="2549525"/>
              <a:ext cx="404813" cy="206375"/>
            </a:xfrm>
            <a:custGeom>
              <a:avLst/>
              <a:gdLst>
                <a:gd name="T0" fmla="*/ 101 w 108"/>
                <a:gd name="T1" fmla="*/ 34 h 55"/>
                <a:gd name="T2" fmla="*/ 14 w 108"/>
                <a:gd name="T3" fmla="*/ 2 h 55"/>
                <a:gd name="T4" fmla="*/ 1 w 108"/>
                <a:gd name="T5" fmla="*/ 8 h 55"/>
                <a:gd name="T6" fmla="*/ 7 w 108"/>
                <a:gd name="T7" fmla="*/ 21 h 55"/>
                <a:gd name="T8" fmla="*/ 94 w 108"/>
                <a:gd name="T9" fmla="*/ 53 h 55"/>
                <a:gd name="T10" fmla="*/ 107 w 108"/>
                <a:gd name="T11" fmla="*/ 47 h 55"/>
                <a:gd name="T12" fmla="*/ 101 w 108"/>
                <a:gd name="T13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55">
                  <a:moveTo>
                    <a:pt x="101" y="3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3" y="3"/>
                    <a:pt x="1" y="8"/>
                  </a:cubicBezTo>
                  <a:cubicBezTo>
                    <a:pt x="0" y="13"/>
                    <a:pt x="2" y="19"/>
                    <a:pt x="7" y="21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9" y="55"/>
                    <a:pt x="105" y="52"/>
                    <a:pt x="107" y="47"/>
                  </a:cubicBezTo>
                  <a:cubicBezTo>
                    <a:pt x="108" y="42"/>
                    <a:pt x="106" y="36"/>
                    <a:pt x="10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4" name="Freeform 130"/>
            <p:cNvSpPr>
              <a:spLocks/>
            </p:cNvSpPr>
            <p:nvPr/>
          </p:nvSpPr>
          <p:spPr bwMode="black">
            <a:xfrm>
              <a:off x="390525" y="3063875"/>
              <a:ext cx="409575" cy="201613"/>
            </a:xfrm>
            <a:custGeom>
              <a:avLst/>
              <a:gdLst>
                <a:gd name="T0" fmla="*/ 95 w 109"/>
                <a:gd name="T1" fmla="*/ 2 h 54"/>
                <a:gd name="T2" fmla="*/ 8 w 109"/>
                <a:gd name="T3" fmla="*/ 34 h 54"/>
                <a:gd name="T4" fmla="*/ 2 w 109"/>
                <a:gd name="T5" fmla="*/ 47 h 54"/>
                <a:gd name="T6" fmla="*/ 15 w 109"/>
                <a:gd name="T7" fmla="*/ 53 h 54"/>
                <a:gd name="T8" fmla="*/ 102 w 109"/>
                <a:gd name="T9" fmla="*/ 20 h 54"/>
                <a:gd name="T10" fmla="*/ 107 w 109"/>
                <a:gd name="T11" fmla="*/ 8 h 54"/>
                <a:gd name="T12" fmla="*/ 95 w 109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4">
                  <a:moveTo>
                    <a:pt x="95" y="2"/>
                  </a:moveTo>
                  <a:cubicBezTo>
                    <a:pt x="8" y="34"/>
                    <a:pt x="8" y="34"/>
                    <a:pt x="8" y="34"/>
                  </a:cubicBezTo>
                  <a:cubicBezTo>
                    <a:pt x="3" y="36"/>
                    <a:pt x="0" y="41"/>
                    <a:pt x="2" y="47"/>
                  </a:cubicBezTo>
                  <a:cubicBezTo>
                    <a:pt x="4" y="52"/>
                    <a:pt x="10" y="54"/>
                    <a:pt x="15" y="53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7" y="19"/>
                    <a:pt x="109" y="13"/>
                    <a:pt x="107" y="8"/>
                  </a:cubicBezTo>
                  <a:cubicBezTo>
                    <a:pt x="106" y="2"/>
                    <a:pt x="100" y="0"/>
                    <a:pt x="9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5" name="Freeform 131"/>
            <p:cNvSpPr>
              <a:spLocks/>
            </p:cNvSpPr>
            <p:nvPr/>
          </p:nvSpPr>
          <p:spPr bwMode="black">
            <a:xfrm>
              <a:off x="307975" y="2882900"/>
              <a:ext cx="428625" cy="76200"/>
            </a:xfrm>
            <a:custGeom>
              <a:avLst/>
              <a:gdLst>
                <a:gd name="T0" fmla="*/ 104 w 114"/>
                <a:gd name="T1" fmla="*/ 0 h 20"/>
                <a:gd name="T2" fmla="*/ 10 w 114"/>
                <a:gd name="T3" fmla="*/ 0 h 20"/>
                <a:gd name="T4" fmla="*/ 0 w 114"/>
                <a:gd name="T5" fmla="*/ 10 h 20"/>
                <a:gd name="T6" fmla="*/ 10 w 114"/>
                <a:gd name="T7" fmla="*/ 20 h 20"/>
                <a:gd name="T8" fmla="*/ 104 w 114"/>
                <a:gd name="T9" fmla="*/ 20 h 20"/>
                <a:gd name="T10" fmla="*/ 114 w 114"/>
                <a:gd name="T11" fmla="*/ 10 h 20"/>
                <a:gd name="T12" fmla="*/ 104 w 11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">
                  <a:moveTo>
                    <a:pt x="10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10" y="20"/>
                    <a:pt x="114" y="15"/>
                    <a:pt x="114" y="10"/>
                  </a:cubicBezTo>
                  <a:cubicBezTo>
                    <a:pt x="114" y="4"/>
                    <a:pt x="110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6" name="Freeform 132"/>
            <p:cNvSpPr>
              <a:spLocks/>
            </p:cNvSpPr>
            <p:nvPr/>
          </p:nvSpPr>
          <p:spPr bwMode="black">
            <a:xfrm>
              <a:off x="1246188" y="2549525"/>
              <a:ext cx="409575" cy="206375"/>
            </a:xfrm>
            <a:custGeom>
              <a:avLst/>
              <a:gdLst>
                <a:gd name="T0" fmla="*/ 14 w 109"/>
                <a:gd name="T1" fmla="*/ 53 h 55"/>
                <a:gd name="T2" fmla="*/ 101 w 109"/>
                <a:gd name="T3" fmla="*/ 21 h 55"/>
                <a:gd name="T4" fmla="*/ 107 w 109"/>
                <a:gd name="T5" fmla="*/ 8 h 55"/>
                <a:gd name="T6" fmla="*/ 94 w 109"/>
                <a:gd name="T7" fmla="*/ 2 h 55"/>
                <a:gd name="T8" fmla="*/ 7 w 109"/>
                <a:gd name="T9" fmla="*/ 34 h 55"/>
                <a:gd name="T10" fmla="*/ 2 w 109"/>
                <a:gd name="T11" fmla="*/ 47 h 55"/>
                <a:gd name="T12" fmla="*/ 14 w 109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5">
                  <a:moveTo>
                    <a:pt x="14" y="53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106" y="19"/>
                    <a:pt x="109" y="13"/>
                    <a:pt x="107" y="8"/>
                  </a:cubicBezTo>
                  <a:cubicBezTo>
                    <a:pt x="105" y="3"/>
                    <a:pt x="99" y="0"/>
                    <a:pt x="94" y="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" y="36"/>
                    <a:pt x="0" y="42"/>
                    <a:pt x="2" y="47"/>
                  </a:cubicBezTo>
                  <a:cubicBezTo>
                    <a:pt x="3" y="52"/>
                    <a:pt x="9" y="55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7" name="Freeform 133"/>
            <p:cNvSpPr>
              <a:spLocks/>
            </p:cNvSpPr>
            <p:nvPr/>
          </p:nvSpPr>
          <p:spPr bwMode="black">
            <a:xfrm>
              <a:off x="1193800" y="3063875"/>
              <a:ext cx="409575" cy="201613"/>
            </a:xfrm>
            <a:custGeom>
              <a:avLst/>
              <a:gdLst>
                <a:gd name="T0" fmla="*/ 8 w 109"/>
                <a:gd name="T1" fmla="*/ 20 h 54"/>
                <a:gd name="T2" fmla="*/ 94 w 109"/>
                <a:gd name="T3" fmla="*/ 53 h 54"/>
                <a:gd name="T4" fmla="*/ 107 w 109"/>
                <a:gd name="T5" fmla="*/ 47 h 54"/>
                <a:gd name="T6" fmla="*/ 101 w 109"/>
                <a:gd name="T7" fmla="*/ 34 h 54"/>
                <a:gd name="T8" fmla="*/ 14 w 109"/>
                <a:gd name="T9" fmla="*/ 2 h 54"/>
                <a:gd name="T10" fmla="*/ 2 w 109"/>
                <a:gd name="T11" fmla="*/ 8 h 54"/>
                <a:gd name="T12" fmla="*/ 8 w 109"/>
                <a:gd name="T13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4">
                  <a:moveTo>
                    <a:pt x="8" y="20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9" y="54"/>
                    <a:pt x="105" y="52"/>
                    <a:pt x="107" y="47"/>
                  </a:cubicBezTo>
                  <a:cubicBezTo>
                    <a:pt x="109" y="41"/>
                    <a:pt x="106" y="36"/>
                    <a:pt x="101" y="3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4" y="2"/>
                    <a:pt x="2" y="8"/>
                  </a:cubicBezTo>
                  <a:cubicBezTo>
                    <a:pt x="0" y="13"/>
                    <a:pt x="2" y="19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78" name="Freeform 134"/>
            <p:cNvSpPr>
              <a:spLocks/>
            </p:cNvSpPr>
            <p:nvPr/>
          </p:nvSpPr>
          <p:spPr bwMode="black">
            <a:xfrm>
              <a:off x="1257300" y="2882900"/>
              <a:ext cx="428625" cy="76200"/>
            </a:xfrm>
            <a:custGeom>
              <a:avLst/>
              <a:gdLst>
                <a:gd name="T0" fmla="*/ 10 w 114"/>
                <a:gd name="T1" fmla="*/ 20 h 20"/>
                <a:gd name="T2" fmla="*/ 104 w 114"/>
                <a:gd name="T3" fmla="*/ 20 h 20"/>
                <a:gd name="T4" fmla="*/ 114 w 114"/>
                <a:gd name="T5" fmla="*/ 10 h 20"/>
                <a:gd name="T6" fmla="*/ 104 w 114"/>
                <a:gd name="T7" fmla="*/ 0 h 20"/>
                <a:gd name="T8" fmla="*/ 10 w 114"/>
                <a:gd name="T9" fmla="*/ 0 h 20"/>
                <a:gd name="T10" fmla="*/ 0 w 114"/>
                <a:gd name="T11" fmla="*/ 10 h 20"/>
                <a:gd name="T12" fmla="*/ 10 w 11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">
                  <a:moveTo>
                    <a:pt x="10" y="20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9" y="20"/>
                    <a:pt x="114" y="15"/>
                    <a:pt x="114" y="10"/>
                  </a:cubicBezTo>
                  <a:cubicBezTo>
                    <a:pt x="114" y="4"/>
                    <a:pt x="109" y="0"/>
                    <a:pt x="10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sp>
        <p:nvSpPr>
          <p:cNvPr id="179" name="Freeform 36"/>
          <p:cNvSpPr>
            <a:spLocks noEditPoints="1"/>
          </p:cNvSpPr>
          <p:nvPr/>
        </p:nvSpPr>
        <p:spPr bwMode="black">
          <a:xfrm>
            <a:off x="6616189" y="5594040"/>
            <a:ext cx="550196" cy="590766"/>
          </a:xfrm>
          <a:custGeom>
            <a:avLst/>
            <a:gdLst>
              <a:gd name="T0" fmla="*/ 82 w 149"/>
              <a:gd name="T1" fmla="*/ 41 h 150"/>
              <a:gd name="T2" fmla="*/ 80 w 149"/>
              <a:gd name="T3" fmla="*/ 87 h 150"/>
              <a:gd name="T4" fmla="*/ 68 w 149"/>
              <a:gd name="T5" fmla="*/ 87 h 150"/>
              <a:gd name="T6" fmla="*/ 67 w 149"/>
              <a:gd name="T7" fmla="*/ 41 h 150"/>
              <a:gd name="T8" fmla="*/ 82 w 149"/>
              <a:gd name="T9" fmla="*/ 41 h 150"/>
              <a:gd name="T10" fmla="*/ 83 w 149"/>
              <a:gd name="T11" fmla="*/ 102 h 150"/>
              <a:gd name="T12" fmla="*/ 81 w 149"/>
              <a:gd name="T13" fmla="*/ 107 h 150"/>
              <a:gd name="T14" fmla="*/ 75 w 149"/>
              <a:gd name="T15" fmla="*/ 109 h 150"/>
              <a:gd name="T16" fmla="*/ 68 w 149"/>
              <a:gd name="T17" fmla="*/ 107 h 150"/>
              <a:gd name="T18" fmla="*/ 66 w 149"/>
              <a:gd name="T19" fmla="*/ 102 h 150"/>
              <a:gd name="T20" fmla="*/ 68 w 149"/>
              <a:gd name="T21" fmla="*/ 96 h 150"/>
              <a:gd name="T22" fmla="*/ 75 w 149"/>
              <a:gd name="T23" fmla="*/ 94 h 150"/>
              <a:gd name="T24" fmla="*/ 81 w 149"/>
              <a:gd name="T25" fmla="*/ 96 h 150"/>
              <a:gd name="T26" fmla="*/ 83 w 149"/>
              <a:gd name="T27" fmla="*/ 102 h 150"/>
              <a:gd name="T28" fmla="*/ 74 w 149"/>
              <a:gd name="T29" fmla="*/ 10 h 150"/>
              <a:gd name="T30" fmla="*/ 9 w 149"/>
              <a:gd name="T31" fmla="*/ 75 h 150"/>
              <a:gd name="T32" fmla="*/ 74 w 149"/>
              <a:gd name="T33" fmla="*/ 140 h 150"/>
              <a:gd name="T34" fmla="*/ 140 w 149"/>
              <a:gd name="T35" fmla="*/ 75 h 150"/>
              <a:gd name="T36" fmla="*/ 74 w 149"/>
              <a:gd name="T37" fmla="*/ 10 h 150"/>
              <a:gd name="T38" fmla="*/ 74 w 149"/>
              <a:gd name="T39" fmla="*/ 0 h 150"/>
              <a:gd name="T40" fmla="*/ 149 w 149"/>
              <a:gd name="T41" fmla="*/ 75 h 150"/>
              <a:gd name="T42" fmla="*/ 74 w 149"/>
              <a:gd name="T43" fmla="*/ 150 h 150"/>
              <a:gd name="T44" fmla="*/ 0 w 149"/>
              <a:gd name="T45" fmla="*/ 75 h 150"/>
              <a:gd name="T46" fmla="*/ 74 w 149"/>
              <a:gd name="T4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9" h="150">
                <a:moveTo>
                  <a:pt x="82" y="41"/>
                </a:moveTo>
                <a:cubicBezTo>
                  <a:pt x="80" y="87"/>
                  <a:pt x="80" y="87"/>
                  <a:pt x="80" y="87"/>
                </a:cubicBezTo>
                <a:cubicBezTo>
                  <a:pt x="68" y="87"/>
                  <a:pt x="68" y="87"/>
                  <a:pt x="68" y="87"/>
                </a:cubicBezTo>
                <a:cubicBezTo>
                  <a:pt x="67" y="41"/>
                  <a:pt x="67" y="41"/>
                  <a:pt x="67" y="41"/>
                </a:cubicBezTo>
                <a:lnTo>
                  <a:pt x="82" y="41"/>
                </a:lnTo>
                <a:close/>
                <a:moveTo>
                  <a:pt x="83" y="102"/>
                </a:moveTo>
                <a:cubicBezTo>
                  <a:pt x="83" y="104"/>
                  <a:pt x="82" y="106"/>
                  <a:pt x="81" y="107"/>
                </a:cubicBezTo>
                <a:cubicBezTo>
                  <a:pt x="79" y="109"/>
                  <a:pt x="77" y="109"/>
                  <a:pt x="75" y="109"/>
                </a:cubicBezTo>
                <a:cubicBezTo>
                  <a:pt x="72" y="109"/>
                  <a:pt x="70" y="109"/>
                  <a:pt x="68" y="107"/>
                </a:cubicBezTo>
                <a:cubicBezTo>
                  <a:pt x="67" y="105"/>
                  <a:pt x="66" y="104"/>
                  <a:pt x="66" y="102"/>
                </a:cubicBezTo>
                <a:cubicBezTo>
                  <a:pt x="66" y="99"/>
                  <a:pt x="67" y="97"/>
                  <a:pt x="68" y="96"/>
                </a:cubicBezTo>
                <a:cubicBezTo>
                  <a:pt x="70" y="94"/>
                  <a:pt x="72" y="94"/>
                  <a:pt x="75" y="94"/>
                </a:cubicBezTo>
                <a:cubicBezTo>
                  <a:pt x="77" y="94"/>
                  <a:pt x="79" y="94"/>
                  <a:pt x="81" y="96"/>
                </a:cubicBezTo>
                <a:cubicBezTo>
                  <a:pt x="82" y="97"/>
                  <a:pt x="83" y="99"/>
                  <a:pt x="83" y="102"/>
                </a:cubicBezTo>
                <a:moveTo>
                  <a:pt x="74" y="10"/>
                </a:moveTo>
                <a:cubicBezTo>
                  <a:pt x="38" y="10"/>
                  <a:pt x="9" y="39"/>
                  <a:pt x="9" y="75"/>
                </a:cubicBezTo>
                <a:cubicBezTo>
                  <a:pt x="9" y="111"/>
                  <a:pt x="38" y="140"/>
                  <a:pt x="74" y="140"/>
                </a:cubicBezTo>
                <a:cubicBezTo>
                  <a:pt x="111" y="140"/>
                  <a:pt x="140" y="111"/>
                  <a:pt x="140" y="75"/>
                </a:cubicBezTo>
                <a:cubicBezTo>
                  <a:pt x="140" y="39"/>
                  <a:pt x="111" y="10"/>
                  <a:pt x="74" y="10"/>
                </a:cubicBezTo>
                <a:moveTo>
                  <a:pt x="74" y="0"/>
                </a:moveTo>
                <a:cubicBezTo>
                  <a:pt x="116" y="0"/>
                  <a:pt x="149" y="34"/>
                  <a:pt x="149" y="75"/>
                </a:cubicBezTo>
                <a:cubicBezTo>
                  <a:pt x="149" y="116"/>
                  <a:pt x="116" y="150"/>
                  <a:pt x="74" y="150"/>
                </a:cubicBezTo>
                <a:cubicBezTo>
                  <a:pt x="33" y="150"/>
                  <a:pt x="0" y="116"/>
                  <a:pt x="0" y="75"/>
                </a:cubicBezTo>
                <a:cubicBezTo>
                  <a:pt x="0" y="34"/>
                  <a:pt x="33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TextBox 179"/>
          <p:cNvSpPr txBox="1"/>
          <p:nvPr/>
        </p:nvSpPr>
        <p:spPr>
          <a:xfrm>
            <a:off x="6431134" y="4874466"/>
            <a:ext cx="929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Update</a:t>
            </a:r>
          </a:p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Issue</a:t>
            </a:r>
          </a:p>
        </p:txBody>
      </p:sp>
      <p:pic>
        <p:nvPicPr>
          <p:cNvPr id="181" name="Picture 2" descr="\\MAGNUM\Projects\Microsoft\Cloud Power FY12\Design\ICONS_PNG\Devices.png"/>
          <p:cNvPicPr>
            <a:picLocks noChangeAspect="1" noChangeArrowheads="1"/>
          </p:cNvPicPr>
          <p:nvPr/>
        </p:nvPicPr>
        <p:blipFill>
          <a:blip r:embed="rId24" cstate="print">
            <a:lum bright="100000"/>
          </a:blip>
          <a:srcRect/>
          <a:stretch>
            <a:fillRect/>
          </a:stretch>
        </p:blipFill>
        <p:spPr bwMode="auto">
          <a:xfrm>
            <a:off x="4250096" y="4239731"/>
            <a:ext cx="1755779" cy="1755779"/>
          </a:xfrm>
          <a:prstGeom prst="rect">
            <a:avLst/>
          </a:prstGeom>
          <a:noFill/>
        </p:spPr>
      </p:pic>
      <p:sp>
        <p:nvSpPr>
          <p:cNvPr id="182" name="TextBox 181"/>
          <p:cNvSpPr txBox="1"/>
          <p:nvPr/>
        </p:nvSpPr>
        <p:spPr>
          <a:xfrm>
            <a:off x="4275673" y="5950365"/>
            <a:ext cx="1286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Validate fix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3" name="Right Arrow 182"/>
          <p:cNvSpPr/>
          <p:nvPr/>
        </p:nvSpPr>
        <p:spPr>
          <a:xfrm rot="10800000" flipH="1" flipV="1">
            <a:off x="6097589" y="5321586"/>
            <a:ext cx="300969" cy="381312"/>
          </a:xfrm>
          <a:prstGeom prst="rightArrow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5" name="Right Arrow 184"/>
          <p:cNvSpPr/>
          <p:nvPr/>
        </p:nvSpPr>
        <p:spPr>
          <a:xfrm rot="16200000" flipH="1">
            <a:off x="5882406" y="6971120"/>
            <a:ext cx="791610" cy="38131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6" name="TextBox 185"/>
          <p:cNvSpPr txBox="1"/>
          <p:nvPr/>
        </p:nvSpPr>
        <p:spPr>
          <a:xfrm>
            <a:off x="6506782" y="6850303"/>
            <a:ext cx="861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Reject 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Fix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4860980" y="6872059"/>
            <a:ext cx="859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Queue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Fix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88" name="Picture 2" descr="\\MAGNUM\Projects\Microsoft\Cloud Power FY12\Design\Icons\PNGs\Cloud_on_your_terms.png"/>
          <p:cNvPicPr>
            <a:picLocks noChangeAspect="1" noChangeArrowheads="1"/>
          </p:cNvPicPr>
          <p:nvPr/>
        </p:nvPicPr>
        <p:blipFill>
          <a:blip r:embed="rId12" cstate="print">
            <a:lum bright="100000"/>
          </a:blip>
          <a:stretch>
            <a:fillRect/>
          </a:stretch>
        </p:blipFill>
        <p:spPr bwMode="auto">
          <a:xfrm>
            <a:off x="17321509" y="11793274"/>
            <a:ext cx="1237565" cy="1237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Picture 2" descr="\\MAGNUM\Projects\Microsoft\Cloud Power FY12\Design\Icons\PNGs\Cloud_on_your_terms.png"/>
          <p:cNvPicPr>
            <a:picLocks noChangeAspect="1" noChangeArrowheads="1"/>
          </p:cNvPicPr>
          <p:nvPr/>
        </p:nvPicPr>
        <p:blipFill>
          <a:blip r:embed="rId12" cstate="print">
            <a:lum bright="100000"/>
          </a:blip>
          <a:stretch>
            <a:fillRect/>
          </a:stretch>
        </p:blipFill>
        <p:spPr bwMode="auto">
          <a:xfrm>
            <a:off x="17324282" y="13209520"/>
            <a:ext cx="1237565" cy="1237565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TextBox 189"/>
          <p:cNvSpPr txBox="1"/>
          <p:nvPr/>
        </p:nvSpPr>
        <p:spPr>
          <a:xfrm>
            <a:off x="18436533" y="12088891"/>
            <a:ext cx="134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8436533" y="13496011"/>
            <a:ext cx="82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</a:t>
            </a:r>
          </a:p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Server</a:t>
            </a:r>
            <a:endParaRPr lang="en-CA" sz="18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2" name="Picture 7" descr="\\MAGNUM\Projects\Microsoft\Cloud Power FY12\Design\ICONS_PNG\Gears.png"/>
          <p:cNvPicPr>
            <a:picLocks noChangeAspect="1" noChangeArrowheads="1"/>
          </p:cNvPicPr>
          <p:nvPr/>
        </p:nvPicPr>
        <p:blipFill>
          <a:blip r:embed="rId25" cstate="print">
            <a:lum bright="100000"/>
          </a:blip>
          <a:srcRect/>
          <a:stretch>
            <a:fillRect/>
          </a:stretch>
        </p:blipFill>
        <p:spPr bwMode="auto">
          <a:xfrm>
            <a:off x="15412744" y="11914699"/>
            <a:ext cx="994715" cy="994715"/>
          </a:xfrm>
          <a:prstGeom prst="rect">
            <a:avLst/>
          </a:prstGeom>
          <a:noFill/>
        </p:spPr>
      </p:pic>
      <p:pic>
        <p:nvPicPr>
          <p:cNvPr id="193" name="Picture 7" descr="\\MAGNUM\Projects\Microsoft\Cloud Power FY12\Design\ICONS_PNG\Gears.png"/>
          <p:cNvPicPr>
            <a:picLocks noChangeAspect="1" noChangeArrowheads="1"/>
          </p:cNvPicPr>
          <p:nvPr/>
        </p:nvPicPr>
        <p:blipFill>
          <a:blip r:embed="rId25" cstate="print">
            <a:lum bright="100000"/>
          </a:blip>
          <a:srcRect/>
          <a:stretch>
            <a:fillRect/>
          </a:stretch>
        </p:blipFill>
        <p:spPr bwMode="auto">
          <a:xfrm>
            <a:off x="15917592" y="13313123"/>
            <a:ext cx="994715" cy="994715"/>
          </a:xfrm>
          <a:prstGeom prst="rect">
            <a:avLst/>
          </a:prstGeom>
          <a:noFill/>
        </p:spPr>
      </p:pic>
      <p:pic>
        <p:nvPicPr>
          <p:cNvPr id="194" name="Picture 2" descr="\\MAGNUM\Projects\Microsoft\Cloud Power FY12\Design\ICONS_PNG\Devices.png"/>
          <p:cNvPicPr>
            <a:picLocks noChangeAspect="1" noChangeArrowheads="1"/>
          </p:cNvPicPr>
          <p:nvPr/>
        </p:nvPicPr>
        <p:blipFill>
          <a:blip r:embed="rId24" cstate="print">
            <a:lum bright="100000"/>
          </a:blip>
          <a:srcRect l="2000" t="50000" r="46000" b="4000"/>
          <a:stretch>
            <a:fillRect/>
          </a:stretch>
        </p:blipFill>
        <p:spPr bwMode="auto">
          <a:xfrm>
            <a:off x="13299690" y="12059614"/>
            <a:ext cx="796825" cy="704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Picture 3" descr="\\MAGNUM\Projects\Microsoft\Cloud Power FY12\Design\ICONS_PNG\Document.png"/>
          <p:cNvPicPr>
            <a:picLocks noChangeAspect="1" noChangeArrowheads="1"/>
          </p:cNvPicPr>
          <p:nvPr/>
        </p:nvPicPr>
        <p:blipFill>
          <a:blip r:embed="rId26" cstate="print">
            <a:lum bright="100000"/>
          </a:blip>
          <a:stretch>
            <a:fillRect/>
          </a:stretch>
        </p:blipFill>
        <p:spPr bwMode="auto">
          <a:xfrm>
            <a:off x="9508878" y="12399013"/>
            <a:ext cx="1139961" cy="1139961"/>
          </a:xfrm>
          <a:prstGeom prst="rect">
            <a:avLst/>
          </a:prstGeom>
          <a:noFill/>
        </p:spPr>
      </p:pic>
      <p:sp>
        <p:nvSpPr>
          <p:cNvPr id="196" name="Freeform 40"/>
          <p:cNvSpPr>
            <a:spLocks noEditPoints="1"/>
          </p:cNvSpPr>
          <p:nvPr/>
        </p:nvSpPr>
        <p:spPr bwMode="black">
          <a:xfrm>
            <a:off x="11341291" y="12252539"/>
            <a:ext cx="393700" cy="393700"/>
          </a:xfrm>
          <a:custGeom>
            <a:avLst/>
            <a:gdLst>
              <a:gd name="T0" fmla="*/ 99 w 150"/>
              <a:gd name="T1" fmla="*/ 106 h 150"/>
              <a:gd name="T2" fmla="*/ 75 w 150"/>
              <a:gd name="T3" fmla="*/ 83 h 150"/>
              <a:gd name="T4" fmla="*/ 52 w 150"/>
              <a:gd name="T5" fmla="*/ 106 h 150"/>
              <a:gd name="T6" fmla="*/ 44 w 150"/>
              <a:gd name="T7" fmla="*/ 98 h 150"/>
              <a:gd name="T8" fmla="*/ 67 w 150"/>
              <a:gd name="T9" fmla="*/ 75 h 150"/>
              <a:gd name="T10" fmla="*/ 44 w 150"/>
              <a:gd name="T11" fmla="*/ 51 h 150"/>
              <a:gd name="T12" fmla="*/ 52 w 150"/>
              <a:gd name="T13" fmla="*/ 43 h 150"/>
              <a:gd name="T14" fmla="*/ 75 w 150"/>
              <a:gd name="T15" fmla="*/ 66 h 150"/>
              <a:gd name="T16" fmla="*/ 98 w 150"/>
              <a:gd name="T17" fmla="*/ 43 h 150"/>
              <a:gd name="T18" fmla="*/ 107 w 150"/>
              <a:gd name="T19" fmla="*/ 52 h 150"/>
              <a:gd name="T20" fmla="*/ 84 w 150"/>
              <a:gd name="T21" fmla="*/ 75 h 150"/>
              <a:gd name="T22" fmla="*/ 107 w 150"/>
              <a:gd name="T23" fmla="*/ 98 h 150"/>
              <a:gd name="T24" fmla="*/ 99 w 150"/>
              <a:gd name="T25" fmla="*/ 106 h 150"/>
              <a:gd name="T26" fmla="*/ 150 w 150"/>
              <a:gd name="T27" fmla="*/ 75 h 150"/>
              <a:gd name="T28" fmla="*/ 75 w 150"/>
              <a:gd name="T29" fmla="*/ 0 h 150"/>
              <a:gd name="T30" fmla="*/ 0 w 150"/>
              <a:gd name="T31" fmla="*/ 75 h 150"/>
              <a:gd name="T32" fmla="*/ 75 w 150"/>
              <a:gd name="T33" fmla="*/ 150 h 150"/>
              <a:gd name="T34" fmla="*/ 150 w 150"/>
              <a:gd name="T35" fmla="*/ 75 h 150"/>
              <a:gd name="T36" fmla="*/ 141 w 150"/>
              <a:gd name="T37" fmla="*/ 75 h 150"/>
              <a:gd name="T38" fmla="*/ 75 w 150"/>
              <a:gd name="T39" fmla="*/ 140 h 150"/>
              <a:gd name="T40" fmla="*/ 10 w 150"/>
              <a:gd name="T41" fmla="*/ 75 h 150"/>
              <a:gd name="T42" fmla="*/ 75 w 150"/>
              <a:gd name="T43" fmla="*/ 9 h 150"/>
              <a:gd name="T44" fmla="*/ 141 w 150"/>
              <a:gd name="T45" fmla="*/ 7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0" h="150">
                <a:moveTo>
                  <a:pt x="99" y="106"/>
                </a:moveTo>
                <a:cubicBezTo>
                  <a:pt x="75" y="83"/>
                  <a:pt x="75" y="83"/>
                  <a:pt x="75" y="83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44" y="98"/>
                  <a:pt x="44" y="98"/>
                  <a:pt x="44" y="98"/>
                </a:cubicBezTo>
                <a:cubicBezTo>
                  <a:pt x="67" y="75"/>
                  <a:pt x="67" y="75"/>
                  <a:pt x="67" y="75"/>
                </a:cubicBezTo>
                <a:cubicBezTo>
                  <a:pt x="44" y="51"/>
                  <a:pt x="44" y="51"/>
                  <a:pt x="44" y="51"/>
                </a:cubicBezTo>
                <a:cubicBezTo>
                  <a:pt x="52" y="43"/>
                  <a:pt x="52" y="43"/>
                  <a:pt x="52" y="43"/>
                </a:cubicBezTo>
                <a:cubicBezTo>
                  <a:pt x="75" y="66"/>
                  <a:pt x="75" y="66"/>
                  <a:pt x="75" y="66"/>
                </a:cubicBezTo>
                <a:cubicBezTo>
                  <a:pt x="98" y="43"/>
                  <a:pt x="98" y="43"/>
                  <a:pt x="98" y="43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84" y="75"/>
                  <a:pt x="84" y="75"/>
                  <a:pt x="84" y="75"/>
                </a:cubicBezTo>
                <a:cubicBezTo>
                  <a:pt x="107" y="98"/>
                  <a:pt x="107" y="98"/>
                  <a:pt x="107" y="98"/>
                </a:cubicBezTo>
                <a:lnTo>
                  <a:pt x="99" y="106"/>
                </a:lnTo>
                <a:close/>
                <a:moveTo>
                  <a:pt x="150" y="75"/>
                </a:moveTo>
                <a:cubicBezTo>
                  <a:pt x="150" y="33"/>
                  <a:pt x="117" y="0"/>
                  <a:pt x="75" y="0"/>
                </a:cubicBezTo>
                <a:cubicBezTo>
                  <a:pt x="34" y="0"/>
                  <a:pt x="0" y="33"/>
                  <a:pt x="0" y="75"/>
                </a:cubicBezTo>
                <a:cubicBezTo>
                  <a:pt x="0" y="116"/>
                  <a:pt x="34" y="150"/>
                  <a:pt x="75" y="150"/>
                </a:cubicBezTo>
                <a:cubicBezTo>
                  <a:pt x="117" y="150"/>
                  <a:pt x="150" y="116"/>
                  <a:pt x="150" y="75"/>
                </a:cubicBezTo>
                <a:close/>
                <a:moveTo>
                  <a:pt x="141" y="75"/>
                </a:moveTo>
                <a:cubicBezTo>
                  <a:pt x="141" y="111"/>
                  <a:pt x="111" y="140"/>
                  <a:pt x="75" y="140"/>
                </a:cubicBezTo>
                <a:cubicBezTo>
                  <a:pt x="39" y="140"/>
                  <a:pt x="10" y="111"/>
                  <a:pt x="10" y="75"/>
                </a:cubicBezTo>
                <a:cubicBezTo>
                  <a:pt x="10" y="38"/>
                  <a:pt x="39" y="9"/>
                  <a:pt x="75" y="9"/>
                </a:cubicBezTo>
                <a:cubicBezTo>
                  <a:pt x="111" y="9"/>
                  <a:pt x="141" y="38"/>
                  <a:pt x="141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Right Arrow 196"/>
          <p:cNvSpPr/>
          <p:nvPr/>
        </p:nvSpPr>
        <p:spPr>
          <a:xfrm flipH="1" flipV="1">
            <a:off x="9385458" y="12820750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198" name="Right Arrow 197"/>
          <p:cNvSpPr/>
          <p:nvPr/>
        </p:nvSpPr>
        <p:spPr>
          <a:xfrm flipH="1" flipV="1">
            <a:off x="12571175" y="12239861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199" name="Right Arrow 198"/>
          <p:cNvSpPr/>
          <p:nvPr/>
        </p:nvSpPr>
        <p:spPr>
          <a:xfrm flipH="1" flipV="1">
            <a:off x="14684229" y="12239861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00" name="Right Arrow 199"/>
          <p:cNvSpPr/>
          <p:nvPr/>
        </p:nvSpPr>
        <p:spPr>
          <a:xfrm flipH="1" flipV="1">
            <a:off x="16995176" y="12239861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01" name="Right Arrow 200"/>
          <p:cNvSpPr/>
          <p:nvPr/>
        </p:nvSpPr>
        <p:spPr>
          <a:xfrm flipH="1" flipV="1">
            <a:off x="17112095" y="13676662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02" name="Right Arrow 201"/>
          <p:cNvSpPr/>
          <p:nvPr/>
        </p:nvSpPr>
        <p:spPr>
          <a:xfrm rot="19960463" flipH="1" flipV="1">
            <a:off x="10597099" y="12505218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8423590" y="13431140"/>
            <a:ext cx="2103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Collect</a:t>
            </a:r>
            <a:r>
              <a:rPr lang="en-CA" sz="180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Events and</a:t>
            </a:r>
          </a:p>
          <a:p>
            <a:pPr algn="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Call Information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0917259" y="11758878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Close App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13111312" y="11758878"/>
            <a:ext cx="3024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StartApp (IntelliTraceSC.exe)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14916144" y="12739369"/>
            <a:ext cx="2444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Configure Standalone </a:t>
            </a:r>
          </a:p>
          <a:p>
            <a:pPr algn="ctr"/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IntelliTrace</a:t>
            </a:r>
          </a:p>
        </p:txBody>
      </p:sp>
      <p:pic>
        <p:nvPicPr>
          <p:cNvPr id="208" name="Picture 5" descr="C:\Users\mitchellg\Desktop\Folder.png"/>
          <p:cNvPicPr>
            <a:picLocks noChangeAspect="1" noChangeArrowheads="1"/>
          </p:cNvPicPr>
          <p:nvPr/>
        </p:nvPicPr>
        <p:blipFill>
          <a:blip r:embed="rId27" cstate="print">
            <a:lum bright="100000"/>
          </a:blip>
          <a:srcRect/>
          <a:stretch>
            <a:fillRect/>
          </a:stretch>
        </p:blipFill>
        <p:spPr bwMode="auto">
          <a:xfrm>
            <a:off x="14518467" y="13331467"/>
            <a:ext cx="858748" cy="858748"/>
          </a:xfrm>
          <a:prstGeom prst="rect">
            <a:avLst/>
          </a:prstGeom>
          <a:noFill/>
        </p:spPr>
      </p:pic>
      <p:sp>
        <p:nvSpPr>
          <p:cNvPr id="213" name="Freeform 40"/>
          <p:cNvSpPr>
            <a:spLocks noEditPoints="1"/>
          </p:cNvSpPr>
          <p:nvPr/>
        </p:nvSpPr>
        <p:spPr bwMode="black">
          <a:xfrm>
            <a:off x="11085284" y="13563991"/>
            <a:ext cx="393700" cy="393700"/>
          </a:xfrm>
          <a:custGeom>
            <a:avLst/>
            <a:gdLst>
              <a:gd name="T0" fmla="*/ 99 w 150"/>
              <a:gd name="T1" fmla="*/ 106 h 150"/>
              <a:gd name="T2" fmla="*/ 75 w 150"/>
              <a:gd name="T3" fmla="*/ 83 h 150"/>
              <a:gd name="T4" fmla="*/ 52 w 150"/>
              <a:gd name="T5" fmla="*/ 106 h 150"/>
              <a:gd name="T6" fmla="*/ 44 w 150"/>
              <a:gd name="T7" fmla="*/ 98 h 150"/>
              <a:gd name="T8" fmla="*/ 67 w 150"/>
              <a:gd name="T9" fmla="*/ 75 h 150"/>
              <a:gd name="T10" fmla="*/ 44 w 150"/>
              <a:gd name="T11" fmla="*/ 51 h 150"/>
              <a:gd name="T12" fmla="*/ 52 w 150"/>
              <a:gd name="T13" fmla="*/ 43 h 150"/>
              <a:gd name="T14" fmla="*/ 75 w 150"/>
              <a:gd name="T15" fmla="*/ 66 h 150"/>
              <a:gd name="T16" fmla="*/ 98 w 150"/>
              <a:gd name="T17" fmla="*/ 43 h 150"/>
              <a:gd name="T18" fmla="*/ 107 w 150"/>
              <a:gd name="T19" fmla="*/ 52 h 150"/>
              <a:gd name="T20" fmla="*/ 84 w 150"/>
              <a:gd name="T21" fmla="*/ 75 h 150"/>
              <a:gd name="T22" fmla="*/ 107 w 150"/>
              <a:gd name="T23" fmla="*/ 98 h 150"/>
              <a:gd name="T24" fmla="*/ 99 w 150"/>
              <a:gd name="T25" fmla="*/ 106 h 150"/>
              <a:gd name="T26" fmla="*/ 150 w 150"/>
              <a:gd name="T27" fmla="*/ 75 h 150"/>
              <a:gd name="T28" fmla="*/ 75 w 150"/>
              <a:gd name="T29" fmla="*/ 0 h 150"/>
              <a:gd name="T30" fmla="*/ 0 w 150"/>
              <a:gd name="T31" fmla="*/ 75 h 150"/>
              <a:gd name="T32" fmla="*/ 75 w 150"/>
              <a:gd name="T33" fmla="*/ 150 h 150"/>
              <a:gd name="T34" fmla="*/ 150 w 150"/>
              <a:gd name="T35" fmla="*/ 75 h 150"/>
              <a:gd name="T36" fmla="*/ 141 w 150"/>
              <a:gd name="T37" fmla="*/ 75 h 150"/>
              <a:gd name="T38" fmla="*/ 75 w 150"/>
              <a:gd name="T39" fmla="*/ 140 h 150"/>
              <a:gd name="T40" fmla="*/ 10 w 150"/>
              <a:gd name="T41" fmla="*/ 75 h 150"/>
              <a:gd name="T42" fmla="*/ 75 w 150"/>
              <a:gd name="T43" fmla="*/ 9 h 150"/>
              <a:gd name="T44" fmla="*/ 141 w 150"/>
              <a:gd name="T45" fmla="*/ 7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0" h="150">
                <a:moveTo>
                  <a:pt x="99" y="106"/>
                </a:moveTo>
                <a:cubicBezTo>
                  <a:pt x="75" y="83"/>
                  <a:pt x="75" y="83"/>
                  <a:pt x="75" y="83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44" y="98"/>
                  <a:pt x="44" y="98"/>
                  <a:pt x="44" y="98"/>
                </a:cubicBezTo>
                <a:cubicBezTo>
                  <a:pt x="67" y="75"/>
                  <a:pt x="67" y="75"/>
                  <a:pt x="67" y="75"/>
                </a:cubicBezTo>
                <a:cubicBezTo>
                  <a:pt x="44" y="51"/>
                  <a:pt x="44" y="51"/>
                  <a:pt x="44" y="51"/>
                </a:cubicBezTo>
                <a:cubicBezTo>
                  <a:pt x="52" y="43"/>
                  <a:pt x="52" y="43"/>
                  <a:pt x="52" y="43"/>
                </a:cubicBezTo>
                <a:cubicBezTo>
                  <a:pt x="75" y="66"/>
                  <a:pt x="75" y="66"/>
                  <a:pt x="75" y="66"/>
                </a:cubicBezTo>
                <a:cubicBezTo>
                  <a:pt x="98" y="43"/>
                  <a:pt x="98" y="43"/>
                  <a:pt x="98" y="43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84" y="75"/>
                  <a:pt x="84" y="75"/>
                  <a:pt x="84" y="75"/>
                </a:cubicBezTo>
                <a:cubicBezTo>
                  <a:pt x="107" y="98"/>
                  <a:pt x="107" y="98"/>
                  <a:pt x="107" y="98"/>
                </a:cubicBezTo>
                <a:lnTo>
                  <a:pt x="99" y="106"/>
                </a:lnTo>
                <a:close/>
                <a:moveTo>
                  <a:pt x="150" y="75"/>
                </a:moveTo>
                <a:cubicBezTo>
                  <a:pt x="150" y="33"/>
                  <a:pt x="117" y="0"/>
                  <a:pt x="75" y="0"/>
                </a:cubicBezTo>
                <a:cubicBezTo>
                  <a:pt x="34" y="0"/>
                  <a:pt x="0" y="33"/>
                  <a:pt x="0" y="75"/>
                </a:cubicBezTo>
                <a:cubicBezTo>
                  <a:pt x="0" y="116"/>
                  <a:pt x="34" y="150"/>
                  <a:pt x="75" y="150"/>
                </a:cubicBezTo>
                <a:cubicBezTo>
                  <a:pt x="117" y="150"/>
                  <a:pt x="150" y="116"/>
                  <a:pt x="150" y="75"/>
                </a:cubicBezTo>
                <a:close/>
                <a:moveTo>
                  <a:pt x="141" y="75"/>
                </a:moveTo>
                <a:cubicBezTo>
                  <a:pt x="141" y="111"/>
                  <a:pt x="111" y="140"/>
                  <a:pt x="75" y="140"/>
                </a:cubicBezTo>
                <a:cubicBezTo>
                  <a:pt x="39" y="140"/>
                  <a:pt x="10" y="111"/>
                  <a:pt x="10" y="75"/>
                </a:cubicBezTo>
                <a:cubicBezTo>
                  <a:pt x="10" y="38"/>
                  <a:pt x="39" y="9"/>
                  <a:pt x="75" y="9"/>
                </a:cubicBezTo>
                <a:cubicBezTo>
                  <a:pt x="111" y="9"/>
                  <a:pt x="141" y="38"/>
                  <a:pt x="141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6" name="Group 215"/>
          <p:cNvGrpSpPr/>
          <p:nvPr/>
        </p:nvGrpSpPr>
        <p:grpSpPr>
          <a:xfrm>
            <a:off x="12133661" y="13400363"/>
            <a:ext cx="620276" cy="707886"/>
            <a:chOff x="12130813" y="13400363"/>
            <a:chExt cx="620276" cy="707886"/>
          </a:xfrm>
        </p:grpSpPr>
        <p:sp>
          <p:nvSpPr>
            <p:cNvPr id="214" name="Rounded Rectangle 213"/>
            <p:cNvSpPr/>
            <p:nvPr/>
          </p:nvSpPr>
          <p:spPr>
            <a:xfrm>
              <a:off x="12130813" y="13563991"/>
              <a:ext cx="620276" cy="442183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2284679" y="13400363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4000" b="1" smtClean="0">
                  <a:solidFill>
                    <a:schemeClr val="bg1"/>
                  </a:solidFill>
                </a:rPr>
                <a:t>&gt;</a:t>
              </a:r>
              <a:endParaRPr lang="en-CA" sz="4000" b="1">
                <a:solidFill>
                  <a:schemeClr val="bg1"/>
                </a:solidFill>
              </a:endParaRPr>
            </a:p>
          </p:txBody>
        </p:sp>
      </p:grpSp>
      <p:sp>
        <p:nvSpPr>
          <p:cNvPr id="218" name="Right Arrow 217"/>
          <p:cNvSpPr/>
          <p:nvPr/>
        </p:nvSpPr>
        <p:spPr>
          <a:xfrm flipH="1" flipV="1">
            <a:off x="13017225" y="13612886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19" name="Right Arrow 218"/>
          <p:cNvSpPr/>
          <p:nvPr/>
        </p:nvSpPr>
        <p:spPr>
          <a:xfrm flipH="1" flipV="1">
            <a:off x="14177878" y="13626212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20" name="Right Arrow 219"/>
          <p:cNvSpPr/>
          <p:nvPr/>
        </p:nvSpPr>
        <p:spPr>
          <a:xfrm flipH="1" flipV="1">
            <a:off x="15577003" y="13612885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21" name="Right Arrow 220"/>
          <p:cNvSpPr/>
          <p:nvPr/>
        </p:nvSpPr>
        <p:spPr>
          <a:xfrm flipH="1" flipV="1">
            <a:off x="11754972" y="13604344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22" name="Right Arrow 221"/>
          <p:cNvSpPr/>
          <p:nvPr/>
        </p:nvSpPr>
        <p:spPr>
          <a:xfrm rot="2022128" flipH="1" flipV="1">
            <a:off x="10616276" y="13253400"/>
            <a:ext cx="140801" cy="344391"/>
          </a:xfrm>
          <a:prstGeom prst="rightArrow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9933FF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13922679" y="13995706"/>
            <a:ext cx="20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Folder permissions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11296038" y="14012929"/>
            <a:ext cx="214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iTrace file snapshot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13340574" y="13095523"/>
            <a:ext cx="66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10963010" y="13068747"/>
            <a:ext cx="64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Stop</a:t>
            </a:r>
          </a:p>
        </p:txBody>
      </p:sp>
      <p:sp>
        <p:nvSpPr>
          <p:cNvPr id="228" name="Freeform 25"/>
          <p:cNvSpPr>
            <a:spLocks noEditPoints="1"/>
          </p:cNvSpPr>
          <p:nvPr/>
        </p:nvSpPr>
        <p:spPr bwMode="black">
          <a:xfrm flipH="1">
            <a:off x="13496297" y="13574474"/>
            <a:ext cx="393700" cy="393700"/>
          </a:xfrm>
          <a:custGeom>
            <a:avLst/>
            <a:gdLst>
              <a:gd name="T0" fmla="*/ 50 w 150"/>
              <a:gd name="T1" fmla="*/ 75 h 150"/>
              <a:gd name="T2" fmla="*/ 90 w 150"/>
              <a:gd name="T3" fmla="*/ 45 h 150"/>
              <a:gd name="T4" fmla="*/ 90 w 150"/>
              <a:gd name="T5" fmla="*/ 105 h 150"/>
              <a:gd name="T6" fmla="*/ 50 w 150"/>
              <a:gd name="T7" fmla="*/ 75 h 150"/>
              <a:gd name="T8" fmla="*/ 75 w 150"/>
              <a:gd name="T9" fmla="*/ 140 h 150"/>
              <a:gd name="T10" fmla="*/ 10 w 150"/>
              <a:gd name="T11" fmla="*/ 75 h 150"/>
              <a:gd name="T12" fmla="*/ 75 w 150"/>
              <a:gd name="T13" fmla="*/ 10 h 150"/>
              <a:gd name="T14" fmla="*/ 140 w 150"/>
              <a:gd name="T15" fmla="*/ 75 h 150"/>
              <a:gd name="T16" fmla="*/ 75 w 150"/>
              <a:gd name="T17" fmla="*/ 140 h 150"/>
              <a:gd name="T18" fmla="*/ 75 w 150"/>
              <a:gd name="T19" fmla="*/ 150 h 150"/>
              <a:gd name="T20" fmla="*/ 150 w 150"/>
              <a:gd name="T21" fmla="*/ 75 h 150"/>
              <a:gd name="T22" fmla="*/ 75 w 150"/>
              <a:gd name="T23" fmla="*/ 0 h 150"/>
              <a:gd name="T24" fmla="*/ 0 w 150"/>
              <a:gd name="T25" fmla="*/ 75 h 150"/>
              <a:gd name="T26" fmla="*/ 75 w 150"/>
              <a:gd name="T2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150">
                <a:moveTo>
                  <a:pt x="50" y="75"/>
                </a:moveTo>
                <a:cubicBezTo>
                  <a:pt x="90" y="45"/>
                  <a:pt x="90" y="45"/>
                  <a:pt x="90" y="45"/>
                </a:cubicBezTo>
                <a:cubicBezTo>
                  <a:pt x="90" y="105"/>
                  <a:pt x="90" y="105"/>
                  <a:pt x="90" y="105"/>
                </a:cubicBezTo>
                <a:lnTo>
                  <a:pt x="50" y="75"/>
                </a:lnTo>
                <a:close/>
                <a:moveTo>
                  <a:pt x="75" y="140"/>
                </a:moveTo>
                <a:cubicBezTo>
                  <a:pt x="39" y="140"/>
                  <a:pt x="10" y="111"/>
                  <a:pt x="10" y="75"/>
                </a:cubicBezTo>
                <a:cubicBezTo>
                  <a:pt x="10" y="39"/>
                  <a:pt x="39" y="10"/>
                  <a:pt x="75" y="10"/>
                </a:cubicBezTo>
                <a:cubicBezTo>
                  <a:pt x="111" y="10"/>
                  <a:pt x="140" y="39"/>
                  <a:pt x="140" y="75"/>
                </a:cubicBezTo>
                <a:cubicBezTo>
                  <a:pt x="140" y="111"/>
                  <a:pt x="111" y="140"/>
                  <a:pt x="75" y="140"/>
                </a:cubicBezTo>
                <a:moveTo>
                  <a:pt x="75" y="150"/>
                </a:moveTo>
                <a:cubicBezTo>
                  <a:pt x="116" y="150"/>
                  <a:pt x="150" y="116"/>
                  <a:pt x="150" y="75"/>
                </a:cubicBezTo>
                <a:cubicBezTo>
                  <a:pt x="150" y="34"/>
                  <a:pt x="116" y="0"/>
                  <a:pt x="75" y="0"/>
                </a:cubicBezTo>
                <a:cubicBezTo>
                  <a:pt x="34" y="0"/>
                  <a:pt x="0" y="34"/>
                  <a:pt x="0" y="75"/>
                </a:cubicBezTo>
                <a:cubicBezTo>
                  <a:pt x="0" y="116"/>
                  <a:pt x="34" y="150"/>
                  <a:pt x="75" y="15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9214280" y="2575168"/>
            <a:ext cx="1928996" cy="961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" name="TextBox 203"/>
          <p:cNvSpPr txBox="1"/>
          <p:nvPr/>
        </p:nvSpPr>
        <p:spPr>
          <a:xfrm rot="17589772">
            <a:off x="7104435" y="8516843"/>
            <a:ext cx="1944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smtClean="0">
                <a:solidFill>
                  <a:srgbClr val="DDC4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 and PDB matched by GUID</a:t>
            </a:r>
            <a:endParaRPr lang="en-CA" sz="1000">
              <a:solidFill>
                <a:srgbClr val="DDC4F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24" name="Picture 2" descr="C:\Users\mitchellg\Desktop\Software.png"/>
          <p:cNvPicPr>
            <a:picLocks noChangeAspect="1" noChangeArrowheads="1"/>
          </p:cNvPicPr>
          <p:nvPr/>
        </p:nvPicPr>
        <p:blipFill>
          <a:blip r:embed="rId19" cstate="print">
            <a:lum bright="100000"/>
          </a:blip>
          <a:srcRect/>
          <a:stretch>
            <a:fillRect/>
          </a:stretch>
        </p:blipFill>
        <p:spPr bwMode="auto">
          <a:xfrm>
            <a:off x="218042" y="5195299"/>
            <a:ext cx="561431" cy="561431"/>
          </a:xfrm>
          <a:prstGeom prst="rect">
            <a:avLst/>
          </a:prstGeom>
          <a:noFill/>
        </p:spPr>
      </p:pic>
      <p:pic>
        <p:nvPicPr>
          <p:cNvPr id="230" name="Picture 3" descr="\\MAGNUM\Projects\Microsoft\Cloud Power FY12\Design\ICONS_PNG\Document.png"/>
          <p:cNvPicPr>
            <a:picLocks noChangeAspect="1" noChangeArrowheads="1"/>
          </p:cNvPicPr>
          <p:nvPr/>
        </p:nvPicPr>
        <p:blipFill>
          <a:blip r:embed="rId26" cstate="print">
            <a:lum bright="100000"/>
          </a:blip>
          <a:stretch>
            <a:fillRect/>
          </a:stretch>
        </p:blipFill>
        <p:spPr bwMode="auto">
          <a:xfrm>
            <a:off x="262964" y="6915627"/>
            <a:ext cx="515682" cy="515682"/>
          </a:xfrm>
          <a:prstGeom prst="rect">
            <a:avLst/>
          </a:prstGeom>
          <a:noFill/>
        </p:spPr>
      </p:pic>
      <p:grpSp>
        <p:nvGrpSpPr>
          <p:cNvPr id="231" name="Group 230"/>
          <p:cNvGrpSpPr/>
          <p:nvPr/>
        </p:nvGrpSpPr>
        <p:grpSpPr bwMode="black">
          <a:xfrm>
            <a:off x="368332" y="9238236"/>
            <a:ext cx="351493" cy="392701"/>
            <a:chOff x="307975" y="1987550"/>
            <a:chExt cx="1377950" cy="1409701"/>
          </a:xfrm>
          <a:solidFill>
            <a:srgbClr val="FFFFFF"/>
          </a:solidFill>
        </p:grpSpPr>
        <p:sp>
          <p:nvSpPr>
            <p:cNvPr id="232" name="Freeform 118"/>
            <p:cNvSpPr>
              <a:spLocks/>
            </p:cNvSpPr>
            <p:nvPr/>
          </p:nvSpPr>
          <p:spPr bwMode="black">
            <a:xfrm>
              <a:off x="538163" y="2516188"/>
              <a:ext cx="917575" cy="881063"/>
            </a:xfrm>
            <a:custGeom>
              <a:avLst/>
              <a:gdLst>
                <a:gd name="T0" fmla="*/ 237 w 245"/>
                <a:gd name="T1" fmla="*/ 0 h 235"/>
                <a:gd name="T2" fmla="*/ 218 w 245"/>
                <a:gd name="T3" fmla="*/ 10 h 235"/>
                <a:gd name="T4" fmla="*/ 131 w 245"/>
                <a:gd name="T5" fmla="*/ 30 h 235"/>
                <a:gd name="T6" fmla="*/ 131 w 245"/>
                <a:gd name="T7" fmla="*/ 201 h 235"/>
                <a:gd name="T8" fmla="*/ 115 w 245"/>
                <a:gd name="T9" fmla="*/ 201 h 235"/>
                <a:gd name="T10" fmla="*/ 115 w 245"/>
                <a:gd name="T11" fmla="*/ 30 h 235"/>
                <a:gd name="T12" fmla="*/ 27 w 245"/>
                <a:gd name="T13" fmla="*/ 10 h 235"/>
                <a:gd name="T14" fmla="*/ 9 w 245"/>
                <a:gd name="T15" fmla="*/ 0 h 235"/>
                <a:gd name="T16" fmla="*/ 0 w 245"/>
                <a:gd name="T17" fmla="*/ 67 h 235"/>
                <a:gd name="T18" fmla="*/ 123 w 245"/>
                <a:gd name="T19" fmla="*/ 235 h 235"/>
                <a:gd name="T20" fmla="*/ 245 w 245"/>
                <a:gd name="T21" fmla="*/ 67 h 235"/>
                <a:gd name="T22" fmla="*/ 237 w 245"/>
                <a:gd name="T2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235">
                  <a:moveTo>
                    <a:pt x="237" y="0"/>
                  </a:moveTo>
                  <a:cubicBezTo>
                    <a:pt x="232" y="3"/>
                    <a:pt x="226" y="7"/>
                    <a:pt x="218" y="10"/>
                  </a:cubicBezTo>
                  <a:cubicBezTo>
                    <a:pt x="198" y="20"/>
                    <a:pt x="169" y="29"/>
                    <a:pt x="131" y="30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15" y="201"/>
                    <a:pt x="115" y="201"/>
                    <a:pt x="115" y="201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76" y="29"/>
                    <a:pt x="47" y="20"/>
                    <a:pt x="27" y="10"/>
                  </a:cubicBezTo>
                  <a:cubicBezTo>
                    <a:pt x="19" y="7"/>
                    <a:pt x="13" y="3"/>
                    <a:pt x="9" y="0"/>
                  </a:cubicBezTo>
                  <a:cubicBezTo>
                    <a:pt x="3" y="20"/>
                    <a:pt x="0" y="43"/>
                    <a:pt x="0" y="67"/>
                  </a:cubicBezTo>
                  <a:cubicBezTo>
                    <a:pt x="0" y="149"/>
                    <a:pt x="61" y="235"/>
                    <a:pt x="123" y="235"/>
                  </a:cubicBezTo>
                  <a:cubicBezTo>
                    <a:pt x="184" y="235"/>
                    <a:pt x="245" y="149"/>
                    <a:pt x="245" y="67"/>
                  </a:cubicBezTo>
                  <a:cubicBezTo>
                    <a:pt x="245" y="43"/>
                    <a:pt x="242" y="20"/>
                    <a:pt x="2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3" name="Freeform 119"/>
            <p:cNvSpPr>
              <a:spLocks/>
            </p:cNvSpPr>
            <p:nvPr/>
          </p:nvSpPr>
          <p:spPr bwMode="black">
            <a:xfrm>
              <a:off x="579438" y="2478088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4" name="Freeform 120"/>
            <p:cNvSpPr>
              <a:spLocks/>
            </p:cNvSpPr>
            <p:nvPr/>
          </p:nvSpPr>
          <p:spPr bwMode="black">
            <a:xfrm>
              <a:off x="571500" y="2486025"/>
              <a:ext cx="7938" cy="30163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8 h 8"/>
                <a:gd name="T4" fmla="*/ 2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0" y="5"/>
                    <a:pt x="1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5" name="Freeform 121"/>
            <p:cNvSpPr>
              <a:spLocks/>
            </p:cNvSpPr>
            <p:nvPr/>
          </p:nvSpPr>
          <p:spPr bwMode="black">
            <a:xfrm>
              <a:off x="1414463" y="2486025"/>
              <a:ext cx="12700" cy="30163"/>
            </a:xfrm>
            <a:custGeom>
              <a:avLst/>
              <a:gdLst>
                <a:gd name="T0" fmla="*/ 0 w 3"/>
                <a:gd name="T1" fmla="*/ 0 h 8"/>
                <a:gd name="T2" fmla="*/ 3 w 3"/>
                <a:gd name="T3" fmla="*/ 8 h 8"/>
                <a:gd name="T4" fmla="*/ 0 w 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cubicBezTo>
                    <a:pt x="1" y="3"/>
                    <a:pt x="2" y="5"/>
                    <a:pt x="3" y="8"/>
                  </a:cubicBezTo>
                  <a:cubicBezTo>
                    <a:pt x="2" y="5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6" name="Freeform 122"/>
            <p:cNvSpPr>
              <a:spLocks/>
            </p:cNvSpPr>
            <p:nvPr/>
          </p:nvSpPr>
          <p:spPr bwMode="black">
            <a:xfrm>
              <a:off x="582613" y="2459038"/>
              <a:ext cx="7938" cy="19050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4"/>
                    <a:pt x="1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7" name="Freeform 123"/>
            <p:cNvSpPr>
              <a:spLocks/>
            </p:cNvSpPr>
            <p:nvPr/>
          </p:nvSpPr>
          <p:spPr bwMode="black">
            <a:xfrm>
              <a:off x="1411288" y="247808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8" name="Freeform 124"/>
            <p:cNvSpPr>
              <a:spLocks noEditPoints="1"/>
            </p:cNvSpPr>
            <p:nvPr/>
          </p:nvSpPr>
          <p:spPr bwMode="black">
            <a:xfrm>
              <a:off x="590550" y="2224088"/>
              <a:ext cx="812800" cy="344488"/>
            </a:xfrm>
            <a:custGeom>
              <a:avLst/>
              <a:gdLst>
                <a:gd name="T0" fmla="*/ 109 w 217"/>
                <a:gd name="T1" fmla="*/ 0 h 92"/>
                <a:gd name="T2" fmla="*/ 0 w 217"/>
                <a:gd name="T3" fmla="*/ 63 h 92"/>
                <a:gd name="T4" fmla="*/ 19 w 217"/>
                <a:gd name="T5" fmla="*/ 74 h 92"/>
                <a:gd name="T6" fmla="*/ 109 w 217"/>
                <a:gd name="T7" fmla="*/ 92 h 92"/>
                <a:gd name="T8" fmla="*/ 196 w 217"/>
                <a:gd name="T9" fmla="*/ 74 h 92"/>
                <a:gd name="T10" fmla="*/ 217 w 217"/>
                <a:gd name="T11" fmla="*/ 63 h 92"/>
                <a:gd name="T12" fmla="*/ 109 w 217"/>
                <a:gd name="T13" fmla="*/ 0 h 92"/>
                <a:gd name="T14" fmla="*/ 45 w 217"/>
                <a:gd name="T15" fmla="*/ 47 h 92"/>
                <a:gd name="T16" fmla="*/ 31 w 217"/>
                <a:gd name="T17" fmla="*/ 33 h 92"/>
                <a:gd name="T18" fmla="*/ 45 w 217"/>
                <a:gd name="T19" fmla="*/ 20 h 92"/>
                <a:gd name="T20" fmla="*/ 59 w 217"/>
                <a:gd name="T21" fmla="*/ 33 h 92"/>
                <a:gd name="T22" fmla="*/ 45 w 217"/>
                <a:gd name="T23" fmla="*/ 47 h 92"/>
                <a:gd name="T24" fmla="*/ 172 w 217"/>
                <a:gd name="T25" fmla="*/ 47 h 92"/>
                <a:gd name="T26" fmla="*/ 158 w 217"/>
                <a:gd name="T27" fmla="*/ 33 h 92"/>
                <a:gd name="T28" fmla="*/ 172 w 217"/>
                <a:gd name="T29" fmla="*/ 20 h 92"/>
                <a:gd name="T30" fmla="*/ 186 w 217"/>
                <a:gd name="T31" fmla="*/ 33 h 92"/>
                <a:gd name="T32" fmla="*/ 172 w 217"/>
                <a:gd name="T3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2">
                  <a:moveTo>
                    <a:pt x="109" y="0"/>
                  </a:moveTo>
                  <a:cubicBezTo>
                    <a:pt x="49" y="0"/>
                    <a:pt x="16" y="25"/>
                    <a:pt x="0" y="63"/>
                  </a:cubicBezTo>
                  <a:cubicBezTo>
                    <a:pt x="5" y="66"/>
                    <a:pt x="11" y="70"/>
                    <a:pt x="19" y="74"/>
                  </a:cubicBezTo>
                  <a:cubicBezTo>
                    <a:pt x="39" y="83"/>
                    <a:pt x="68" y="92"/>
                    <a:pt x="109" y="92"/>
                  </a:cubicBezTo>
                  <a:cubicBezTo>
                    <a:pt x="148" y="92"/>
                    <a:pt x="177" y="83"/>
                    <a:pt x="196" y="74"/>
                  </a:cubicBezTo>
                  <a:cubicBezTo>
                    <a:pt x="205" y="70"/>
                    <a:pt x="212" y="66"/>
                    <a:pt x="217" y="63"/>
                  </a:cubicBezTo>
                  <a:cubicBezTo>
                    <a:pt x="201" y="25"/>
                    <a:pt x="168" y="0"/>
                    <a:pt x="109" y="0"/>
                  </a:cubicBezTo>
                  <a:close/>
                  <a:moveTo>
                    <a:pt x="45" y="47"/>
                  </a:moveTo>
                  <a:cubicBezTo>
                    <a:pt x="37" y="47"/>
                    <a:pt x="31" y="41"/>
                    <a:pt x="31" y="33"/>
                  </a:cubicBezTo>
                  <a:cubicBezTo>
                    <a:pt x="31" y="26"/>
                    <a:pt x="37" y="20"/>
                    <a:pt x="45" y="20"/>
                  </a:cubicBezTo>
                  <a:cubicBezTo>
                    <a:pt x="53" y="20"/>
                    <a:pt x="59" y="26"/>
                    <a:pt x="59" y="33"/>
                  </a:cubicBezTo>
                  <a:cubicBezTo>
                    <a:pt x="59" y="41"/>
                    <a:pt x="53" y="47"/>
                    <a:pt x="45" y="47"/>
                  </a:cubicBezTo>
                  <a:close/>
                  <a:moveTo>
                    <a:pt x="172" y="47"/>
                  </a:moveTo>
                  <a:cubicBezTo>
                    <a:pt x="164" y="47"/>
                    <a:pt x="158" y="41"/>
                    <a:pt x="158" y="33"/>
                  </a:cubicBezTo>
                  <a:cubicBezTo>
                    <a:pt x="158" y="26"/>
                    <a:pt x="164" y="20"/>
                    <a:pt x="172" y="20"/>
                  </a:cubicBezTo>
                  <a:cubicBezTo>
                    <a:pt x="180" y="20"/>
                    <a:pt x="186" y="26"/>
                    <a:pt x="186" y="33"/>
                  </a:cubicBezTo>
                  <a:cubicBezTo>
                    <a:pt x="186" y="41"/>
                    <a:pt x="180" y="47"/>
                    <a:pt x="17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39" name="Freeform 125"/>
            <p:cNvSpPr>
              <a:spLocks/>
            </p:cNvSpPr>
            <p:nvPr/>
          </p:nvSpPr>
          <p:spPr bwMode="black">
            <a:xfrm>
              <a:off x="1403350" y="2459038"/>
              <a:ext cx="7938" cy="19050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5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0" name="Freeform 126"/>
            <p:cNvSpPr>
              <a:spLocks/>
            </p:cNvSpPr>
            <p:nvPr/>
          </p:nvSpPr>
          <p:spPr bwMode="black">
            <a:xfrm>
              <a:off x="750888" y="2006600"/>
              <a:ext cx="492125" cy="269875"/>
            </a:xfrm>
            <a:custGeom>
              <a:avLst/>
              <a:gdLst>
                <a:gd name="T0" fmla="*/ 2 w 131"/>
                <a:gd name="T1" fmla="*/ 11 h 72"/>
                <a:gd name="T2" fmla="*/ 61 w 131"/>
                <a:gd name="T3" fmla="*/ 70 h 72"/>
                <a:gd name="T4" fmla="*/ 66 w 131"/>
                <a:gd name="T5" fmla="*/ 72 h 72"/>
                <a:gd name="T6" fmla="*/ 70 w 131"/>
                <a:gd name="T7" fmla="*/ 70 h 72"/>
                <a:gd name="T8" fmla="*/ 129 w 131"/>
                <a:gd name="T9" fmla="*/ 11 h 72"/>
                <a:gd name="T10" fmla="*/ 129 w 131"/>
                <a:gd name="T11" fmla="*/ 2 h 72"/>
                <a:gd name="T12" fmla="*/ 121 w 131"/>
                <a:gd name="T13" fmla="*/ 2 h 72"/>
                <a:gd name="T14" fmla="*/ 66 w 131"/>
                <a:gd name="T15" fmla="*/ 57 h 72"/>
                <a:gd name="T16" fmla="*/ 10 w 131"/>
                <a:gd name="T17" fmla="*/ 2 h 72"/>
                <a:gd name="T18" fmla="*/ 2 w 131"/>
                <a:gd name="T19" fmla="*/ 2 h 72"/>
                <a:gd name="T20" fmla="*/ 2 w 131"/>
                <a:gd name="T21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72">
                  <a:moveTo>
                    <a:pt x="2" y="11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2" y="71"/>
                    <a:pt x="64" y="72"/>
                    <a:pt x="66" y="72"/>
                  </a:cubicBezTo>
                  <a:cubicBezTo>
                    <a:pt x="67" y="72"/>
                    <a:pt x="69" y="71"/>
                    <a:pt x="70" y="7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31" y="8"/>
                    <a:pt x="131" y="5"/>
                    <a:pt x="129" y="2"/>
                  </a:cubicBezTo>
                  <a:cubicBezTo>
                    <a:pt x="127" y="0"/>
                    <a:pt x="123" y="0"/>
                    <a:pt x="121" y="2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1" name="Oval 127"/>
            <p:cNvSpPr>
              <a:spLocks noChangeArrowheads="1"/>
            </p:cNvSpPr>
            <p:nvPr/>
          </p:nvSpPr>
          <p:spPr bwMode="black">
            <a:xfrm>
              <a:off x="731838" y="19875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2" name="Oval 128"/>
            <p:cNvSpPr>
              <a:spLocks noChangeArrowheads="1"/>
            </p:cNvSpPr>
            <p:nvPr/>
          </p:nvSpPr>
          <p:spPr bwMode="black">
            <a:xfrm>
              <a:off x="1174750" y="1987550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3" name="Freeform 129"/>
            <p:cNvSpPr>
              <a:spLocks/>
            </p:cNvSpPr>
            <p:nvPr/>
          </p:nvSpPr>
          <p:spPr bwMode="black">
            <a:xfrm>
              <a:off x="342900" y="2549525"/>
              <a:ext cx="404813" cy="206375"/>
            </a:xfrm>
            <a:custGeom>
              <a:avLst/>
              <a:gdLst>
                <a:gd name="T0" fmla="*/ 101 w 108"/>
                <a:gd name="T1" fmla="*/ 34 h 55"/>
                <a:gd name="T2" fmla="*/ 14 w 108"/>
                <a:gd name="T3" fmla="*/ 2 h 55"/>
                <a:gd name="T4" fmla="*/ 1 w 108"/>
                <a:gd name="T5" fmla="*/ 8 h 55"/>
                <a:gd name="T6" fmla="*/ 7 w 108"/>
                <a:gd name="T7" fmla="*/ 21 h 55"/>
                <a:gd name="T8" fmla="*/ 94 w 108"/>
                <a:gd name="T9" fmla="*/ 53 h 55"/>
                <a:gd name="T10" fmla="*/ 107 w 108"/>
                <a:gd name="T11" fmla="*/ 47 h 55"/>
                <a:gd name="T12" fmla="*/ 101 w 108"/>
                <a:gd name="T13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55">
                  <a:moveTo>
                    <a:pt x="101" y="3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3" y="3"/>
                    <a:pt x="1" y="8"/>
                  </a:cubicBezTo>
                  <a:cubicBezTo>
                    <a:pt x="0" y="13"/>
                    <a:pt x="2" y="19"/>
                    <a:pt x="7" y="21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9" y="55"/>
                    <a:pt x="105" y="52"/>
                    <a:pt x="107" y="47"/>
                  </a:cubicBezTo>
                  <a:cubicBezTo>
                    <a:pt x="108" y="42"/>
                    <a:pt x="106" y="36"/>
                    <a:pt x="10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4" name="Freeform 130"/>
            <p:cNvSpPr>
              <a:spLocks/>
            </p:cNvSpPr>
            <p:nvPr/>
          </p:nvSpPr>
          <p:spPr bwMode="black">
            <a:xfrm>
              <a:off x="390525" y="3063875"/>
              <a:ext cx="409575" cy="201613"/>
            </a:xfrm>
            <a:custGeom>
              <a:avLst/>
              <a:gdLst>
                <a:gd name="T0" fmla="*/ 95 w 109"/>
                <a:gd name="T1" fmla="*/ 2 h 54"/>
                <a:gd name="T2" fmla="*/ 8 w 109"/>
                <a:gd name="T3" fmla="*/ 34 h 54"/>
                <a:gd name="T4" fmla="*/ 2 w 109"/>
                <a:gd name="T5" fmla="*/ 47 h 54"/>
                <a:gd name="T6" fmla="*/ 15 w 109"/>
                <a:gd name="T7" fmla="*/ 53 h 54"/>
                <a:gd name="T8" fmla="*/ 102 w 109"/>
                <a:gd name="T9" fmla="*/ 20 h 54"/>
                <a:gd name="T10" fmla="*/ 107 w 109"/>
                <a:gd name="T11" fmla="*/ 8 h 54"/>
                <a:gd name="T12" fmla="*/ 95 w 109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4">
                  <a:moveTo>
                    <a:pt x="95" y="2"/>
                  </a:moveTo>
                  <a:cubicBezTo>
                    <a:pt x="8" y="34"/>
                    <a:pt x="8" y="34"/>
                    <a:pt x="8" y="34"/>
                  </a:cubicBezTo>
                  <a:cubicBezTo>
                    <a:pt x="3" y="36"/>
                    <a:pt x="0" y="41"/>
                    <a:pt x="2" y="47"/>
                  </a:cubicBezTo>
                  <a:cubicBezTo>
                    <a:pt x="4" y="52"/>
                    <a:pt x="10" y="54"/>
                    <a:pt x="15" y="53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7" y="19"/>
                    <a:pt x="109" y="13"/>
                    <a:pt x="107" y="8"/>
                  </a:cubicBezTo>
                  <a:cubicBezTo>
                    <a:pt x="106" y="2"/>
                    <a:pt x="100" y="0"/>
                    <a:pt x="9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5" name="Freeform 131"/>
            <p:cNvSpPr>
              <a:spLocks/>
            </p:cNvSpPr>
            <p:nvPr/>
          </p:nvSpPr>
          <p:spPr bwMode="black">
            <a:xfrm>
              <a:off x="307975" y="2882900"/>
              <a:ext cx="428625" cy="76200"/>
            </a:xfrm>
            <a:custGeom>
              <a:avLst/>
              <a:gdLst>
                <a:gd name="T0" fmla="*/ 104 w 114"/>
                <a:gd name="T1" fmla="*/ 0 h 20"/>
                <a:gd name="T2" fmla="*/ 10 w 114"/>
                <a:gd name="T3" fmla="*/ 0 h 20"/>
                <a:gd name="T4" fmla="*/ 0 w 114"/>
                <a:gd name="T5" fmla="*/ 10 h 20"/>
                <a:gd name="T6" fmla="*/ 10 w 114"/>
                <a:gd name="T7" fmla="*/ 20 h 20"/>
                <a:gd name="T8" fmla="*/ 104 w 114"/>
                <a:gd name="T9" fmla="*/ 20 h 20"/>
                <a:gd name="T10" fmla="*/ 114 w 114"/>
                <a:gd name="T11" fmla="*/ 10 h 20"/>
                <a:gd name="T12" fmla="*/ 104 w 11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">
                  <a:moveTo>
                    <a:pt x="10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10" y="20"/>
                    <a:pt x="114" y="15"/>
                    <a:pt x="114" y="10"/>
                  </a:cubicBezTo>
                  <a:cubicBezTo>
                    <a:pt x="114" y="4"/>
                    <a:pt x="110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6" name="Freeform 132"/>
            <p:cNvSpPr>
              <a:spLocks/>
            </p:cNvSpPr>
            <p:nvPr/>
          </p:nvSpPr>
          <p:spPr bwMode="black">
            <a:xfrm>
              <a:off x="1246188" y="2549525"/>
              <a:ext cx="409575" cy="206375"/>
            </a:xfrm>
            <a:custGeom>
              <a:avLst/>
              <a:gdLst>
                <a:gd name="T0" fmla="*/ 14 w 109"/>
                <a:gd name="T1" fmla="*/ 53 h 55"/>
                <a:gd name="T2" fmla="*/ 101 w 109"/>
                <a:gd name="T3" fmla="*/ 21 h 55"/>
                <a:gd name="T4" fmla="*/ 107 w 109"/>
                <a:gd name="T5" fmla="*/ 8 h 55"/>
                <a:gd name="T6" fmla="*/ 94 w 109"/>
                <a:gd name="T7" fmla="*/ 2 h 55"/>
                <a:gd name="T8" fmla="*/ 7 w 109"/>
                <a:gd name="T9" fmla="*/ 34 h 55"/>
                <a:gd name="T10" fmla="*/ 2 w 109"/>
                <a:gd name="T11" fmla="*/ 47 h 55"/>
                <a:gd name="T12" fmla="*/ 14 w 109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5">
                  <a:moveTo>
                    <a:pt x="14" y="53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106" y="19"/>
                    <a:pt x="109" y="13"/>
                    <a:pt x="107" y="8"/>
                  </a:cubicBezTo>
                  <a:cubicBezTo>
                    <a:pt x="105" y="3"/>
                    <a:pt x="99" y="0"/>
                    <a:pt x="94" y="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" y="36"/>
                    <a:pt x="0" y="42"/>
                    <a:pt x="2" y="47"/>
                  </a:cubicBezTo>
                  <a:cubicBezTo>
                    <a:pt x="3" y="52"/>
                    <a:pt x="9" y="55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7" name="Freeform 133"/>
            <p:cNvSpPr>
              <a:spLocks/>
            </p:cNvSpPr>
            <p:nvPr/>
          </p:nvSpPr>
          <p:spPr bwMode="black">
            <a:xfrm>
              <a:off x="1193800" y="3063875"/>
              <a:ext cx="409575" cy="201613"/>
            </a:xfrm>
            <a:custGeom>
              <a:avLst/>
              <a:gdLst>
                <a:gd name="T0" fmla="*/ 8 w 109"/>
                <a:gd name="T1" fmla="*/ 20 h 54"/>
                <a:gd name="T2" fmla="*/ 94 w 109"/>
                <a:gd name="T3" fmla="*/ 53 h 54"/>
                <a:gd name="T4" fmla="*/ 107 w 109"/>
                <a:gd name="T5" fmla="*/ 47 h 54"/>
                <a:gd name="T6" fmla="*/ 101 w 109"/>
                <a:gd name="T7" fmla="*/ 34 h 54"/>
                <a:gd name="T8" fmla="*/ 14 w 109"/>
                <a:gd name="T9" fmla="*/ 2 h 54"/>
                <a:gd name="T10" fmla="*/ 2 w 109"/>
                <a:gd name="T11" fmla="*/ 8 h 54"/>
                <a:gd name="T12" fmla="*/ 8 w 109"/>
                <a:gd name="T13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54">
                  <a:moveTo>
                    <a:pt x="8" y="20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9" y="54"/>
                    <a:pt x="105" y="52"/>
                    <a:pt x="107" y="47"/>
                  </a:cubicBezTo>
                  <a:cubicBezTo>
                    <a:pt x="109" y="41"/>
                    <a:pt x="106" y="36"/>
                    <a:pt x="101" y="3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9" y="0"/>
                    <a:pt x="4" y="2"/>
                    <a:pt x="2" y="8"/>
                  </a:cubicBezTo>
                  <a:cubicBezTo>
                    <a:pt x="0" y="13"/>
                    <a:pt x="2" y="19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8" name="Freeform 134"/>
            <p:cNvSpPr>
              <a:spLocks/>
            </p:cNvSpPr>
            <p:nvPr/>
          </p:nvSpPr>
          <p:spPr bwMode="black">
            <a:xfrm>
              <a:off x="1257300" y="2882900"/>
              <a:ext cx="428625" cy="76200"/>
            </a:xfrm>
            <a:custGeom>
              <a:avLst/>
              <a:gdLst>
                <a:gd name="T0" fmla="*/ 10 w 114"/>
                <a:gd name="T1" fmla="*/ 20 h 20"/>
                <a:gd name="T2" fmla="*/ 104 w 114"/>
                <a:gd name="T3" fmla="*/ 20 h 20"/>
                <a:gd name="T4" fmla="*/ 114 w 114"/>
                <a:gd name="T5" fmla="*/ 10 h 20"/>
                <a:gd name="T6" fmla="*/ 104 w 114"/>
                <a:gd name="T7" fmla="*/ 0 h 20"/>
                <a:gd name="T8" fmla="*/ 10 w 114"/>
                <a:gd name="T9" fmla="*/ 0 h 20"/>
                <a:gd name="T10" fmla="*/ 0 w 114"/>
                <a:gd name="T11" fmla="*/ 10 h 20"/>
                <a:gd name="T12" fmla="*/ 10 w 11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">
                  <a:moveTo>
                    <a:pt x="10" y="20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9" y="20"/>
                    <a:pt x="114" y="15"/>
                    <a:pt x="114" y="10"/>
                  </a:cubicBezTo>
                  <a:cubicBezTo>
                    <a:pt x="114" y="4"/>
                    <a:pt x="109" y="0"/>
                    <a:pt x="10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249" name="Group 248"/>
          <p:cNvGrpSpPr/>
          <p:nvPr/>
        </p:nvGrpSpPr>
        <p:grpSpPr bwMode="black">
          <a:xfrm>
            <a:off x="387995" y="13314025"/>
            <a:ext cx="312169" cy="379376"/>
            <a:chOff x="2499075" y="5550068"/>
            <a:chExt cx="440138" cy="535176"/>
          </a:xfrm>
        </p:grpSpPr>
        <p:sp>
          <p:nvSpPr>
            <p:cNvPr id="250" name="Freeform 72"/>
            <p:cNvSpPr>
              <a:spLocks/>
            </p:cNvSpPr>
            <p:nvPr/>
          </p:nvSpPr>
          <p:spPr bwMode="black">
            <a:xfrm>
              <a:off x="2499075" y="5550068"/>
              <a:ext cx="440138" cy="351331"/>
            </a:xfrm>
            <a:custGeom>
              <a:avLst/>
              <a:gdLst>
                <a:gd name="T0" fmla="*/ 208 w 239"/>
                <a:gd name="T1" fmla="*/ 0 h 191"/>
                <a:gd name="T2" fmla="*/ 184 w 239"/>
                <a:gd name="T3" fmla="*/ 6 h 191"/>
                <a:gd name="T4" fmla="*/ 133 w 239"/>
                <a:gd name="T5" fmla="*/ 6 h 191"/>
                <a:gd name="T6" fmla="*/ 109 w 239"/>
                <a:gd name="T7" fmla="*/ 0 h 191"/>
                <a:gd name="T8" fmla="*/ 78 w 239"/>
                <a:gd name="T9" fmla="*/ 17 h 191"/>
                <a:gd name="T10" fmla="*/ 109 w 239"/>
                <a:gd name="T11" fmla="*/ 35 h 191"/>
                <a:gd name="T12" fmla="*/ 134 w 239"/>
                <a:gd name="T13" fmla="*/ 27 h 191"/>
                <a:gd name="T14" fmla="*/ 145 w 239"/>
                <a:gd name="T15" fmla="*/ 27 h 191"/>
                <a:gd name="T16" fmla="*/ 145 w 239"/>
                <a:gd name="T17" fmla="*/ 52 h 191"/>
                <a:gd name="T18" fmla="*/ 116 w 239"/>
                <a:gd name="T19" fmla="*/ 90 h 191"/>
                <a:gd name="T20" fmla="*/ 116 w 239"/>
                <a:gd name="T21" fmla="*/ 96 h 191"/>
                <a:gd name="T22" fmla="*/ 40 w 239"/>
                <a:gd name="T23" fmla="*/ 96 h 191"/>
                <a:gd name="T24" fmla="*/ 0 w 239"/>
                <a:gd name="T25" fmla="*/ 131 h 191"/>
                <a:gd name="T26" fmla="*/ 0 w 239"/>
                <a:gd name="T27" fmla="*/ 191 h 191"/>
                <a:gd name="T28" fmla="*/ 50 w 239"/>
                <a:gd name="T29" fmla="*/ 191 h 191"/>
                <a:gd name="T30" fmla="*/ 50 w 239"/>
                <a:gd name="T31" fmla="*/ 161 h 191"/>
                <a:gd name="T32" fmla="*/ 66 w 239"/>
                <a:gd name="T33" fmla="*/ 146 h 191"/>
                <a:gd name="T34" fmla="*/ 202 w 239"/>
                <a:gd name="T35" fmla="*/ 146 h 191"/>
                <a:gd name="T36" fmla="*/ 200 w 239"/>
                <a:gd name="T37" fmla="*/ 96 h 191"/>
                <a:gd name="T38" fmla="*/ 193 w 239"/>
                <a:gd name="T39" fmla="*/ 96 h 191"/>
                <a:gd name="T40" fmla="*/ 194 w 239"/>
                <a:gd name="T41" fmla="*/ 90 h 191"/>
                <a:gd name="T42" fmla="*/ 167 w 239"/>
                <a:gd name="T43" fmla="*/ 53 h 191"/>
                <a:gd name="T44" fmla="*/ 167 w 239"/>
                <a:gd name="T45" fmla="*/ 27 h 191"/>
                <a:gd name="T46" fmla="*/ 182 w 239"/>
                <a:gd name="T47" fmla="*/ 27 h 191"/>
                <a:gd name="T48" fmla="*/ 208 w 239"/>
                <a:gd name="T49" fmla="*/ 35 h 191"/>
                <a:gd name="T50" fmla="*/ 239 w 239"/>
                <a:gd name="T51" fmla="*/ 17 h 191"/>
                <a:gd name="T52" fmla="*/ 208 w 239"/>
                <a:gd name="T53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9" h="191">
                  <a:moveTo>
                    <a:pt x="208" y="0"/>
                  </a:moveTo>
                  <a:cubicBezTo>
                    <a:pt x="198" y="0"/>
                    <a:pt x="189" y="2"/>
                    <a:pt x="184" y="6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27" y="2"/>
                    <a:pt x="118" y="0"/>
                    <a:pt x="109" y="0"/>
                  </a:cubicBezTo>
                  <a:cubicBezTo>
                    <a:pt x="92" y="0"/>
                    <a:pt x="78" y="8"/>
                    <a:pt x="78" y="17"/>
                  </a:cubicBezTo>
                  <a:cubicBezTo>
                    <a:pt x="78" y="27"/>
                    <a:pt x="92" y="35"/>
                    <a:pt x="109" y="35"/>
                  </a:cubicBezTo>
                  <a:cubicBezTo>
                    <a:pt x="119" y="35"/>
                    <a:pt x="129" y="32"/>
                    <a:pt x="13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28" y="56"/>
                    <a:pt x="116" y="71"/>
                    <a:pt x="116" y="90"/>
                  </a:cubicBezTo>
                  <a:cubicBezTo>
                    <a:pt x="116" y="92"/>
                    <a:pt x="116" y="94"/>
                    <a:pt x="116" y="96"/>
                  </a:cubicBezTo>
                  <a:cubicBezTo>
                    <a:pt x="83" y="96"/>
                    <a:pt x="49" y="96"/>
                    <a:pt x="40" y="96"/>
                  </a:cubicBezTo>
                  <a:cubicBezTo>
                    <a:pt x="20" y="96"/>
                    <a:pt x="0" y="108"/>
                    <a:pt x="0" y="131"/>
                  </a:cubicBezTo>
                  <a:cubicBezTo>
                    <a:pt x="0" y="154"/>
                    <a:pt x="0" y="191"/>
                    <a:pt x="0" y="191"/>
                  </a:cubicBezTo>
                  <a:cubicBezTo>
                    <a:pt x="50" y="191"/>
                    <a:pt x="50" y="191"/>
                    <a:pt x="50" y="191"/>
                  </a:cubicBezTo>
                  <a:cubicBezTo>
                    <a:pt x="50" y="191"/>
                    <a:pt x="50" y="169"/>
                    <a:pt x="50" y="161"/>
                  </a:cubicBezTo>
                  <a:cubicBezTo>
                    <a:pt x="50" y="154"/>
                    <a:pt x="53" y="146"/>
                    <a:pt x="66" y="146"/>
                  </a:cubicBezTo>
                  <a:cubicBezTo>
                    <a:pt x="78" y="146"/>
                    <a:pt x="202" y="146"/>
                    <a:pt x="202" y="146"/>
                  </a:cubicBezTo>
                  <a:cubicBezTo>
                    <a:pt x="200" y="96"/>
                    <a:pt x="200" y="96"/>
                    <a:pt x="200" y="96"/>
                  </a:cubicBezTo>
                  <a:cubicBezTo>
                    <a:pt x="200" y="96"/>
                    <a:pt x="198" y="96"/>
                    <a:pt x="193" y="96"/>
                  </a:cubicBezTo>
                  <a:cubicBezTo>
                    <a:pt x="193" y="94"/>
                    <a:pt x="194" y="92"/>
                    <a:pt x="194" y="90"/>
                  </a:cubicBezTo>
                  <a:cubicBezTo>
                    <a:pt x="194" y="72"/>
                    <a:pt x="182" y="58"/>
                    <a:pt x="167" y="53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7" y="32"/>
                    <a:pt x="197" y="35"/>
                    <a:pt x="208" y="35"/>
                  </a:cubicBezTo>
                  <a:cubicBezTo>
                    <a:pt x="225" y="35"/>
                    <a:pt x="239" y="27"/>
                    <a:pt x="239" y="17"/>
                  </a:cubicBezTo>
                  <a:cubicBezTo>
                    <a:pt x="239" y="8"/>
                    <a:pt x="225" y="0"/>
                    <a:pt x="2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51" name="Freeform 73"/>
            <p:cNvSpPr>
              <a:spLocks/>
            </p:cNvSpPr>
            <p:nvPr/>
          </p:nvSpPr>
          <p:spPr bwMode="black">
            <a:xfrm>
              <a:off x="2499075" y="5925548"/>
              <a:ext cx="103608" cy="159696"/>
            </a:xfrm>
            <a:custGeom>
              <a:avLst/>
              <a:gdLst>
                <a:gd name="T0" fmla="*/ 0 w 56"/>
                <a:gd name="T1" fmla="*/ 54 h 87"/>
                <a:gd name="T2" fmla="*/ 28 w 56"/>
                <a:gd name="T3" fmla="*/ 87 h 87"/>
                <a:gd name="T4" fmla="*/ 56 w 56"/>
                <a:gd name="T5" fmla="*/ 54 h 87"/>
                <a:gd name="T6" fmla="*/ 28 w 56"/>
                <a:gd name="T7" fmla="*/ 1 h 87"/>
                <a:gd name="T8" fmla="*/ 0 w 56"/>
                <a:gd name="T9" fmla="*/ 5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7">
                  <a:moveTo>
                    <a:pt x="0" y="54"/>
                  </a:moveTo>
                  <a:cubicBezTo>
                    <a:pt x="0" y="79"/>
                    <a:pt x="10" y="87"/>
                    <a:pt x="28" y="87"/>
                  </a:cubicBezTo>
                  <a:cubicBezTo>
                    <a:pt x="46" y="87"/>
                    <a:pt x="56" y="74"/>
                    <a:pt x="56" y="54"/>
                  </a:cubicBezTo>
                  <a:cubicBezTo>
                    <a:pt x="56" y="37"/>
                    <a:pt x="28" y="1"/>
                    <a:pt x="28" y="1"/>
                  </a:cubicBezTo>
                  <a:cubicBezTo>
                    <a:pt x="28" y="0"/>
                    <a:pt x="0" y="36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sp>
        <p:nvSpPr>
          <p:cNvPr id="252" name="Freeform 8"/>
          <p:cNvSpPr>
            <a:spLocks noEditPoints="1"/>
          </p:cNvSpPr>
          <p:nvPr/>
        </p:nvSpPr>
        <p:spPr bwMode="black">
          <a:xfrm>
            <a:off x="346302" y="3558350"/>
            <a:ext cx="432344" cy="432119"/>
          </a:xfrm>
          <a:custGeom>
            <a:avLst/>
            <a:gdLst>
              <a:gd name="T0" fmla="*/ 226 w 300"/>
              <a:gd name="T1" fmla="*/ 193 h 300"/>
              <a:gd name="T2" fmla="*/ 233 w 300"/>
              <a:gd name="T3" fmla="*/ 157 h 300"/>
              <a:gd name="T4" fmla="*/ 233 w 300"/>
              <a:gd name="T5" fmla="*/ 128 h 300"/>
              <a:gd name="T6" fmla="*/ 142 w 300"/>
              <a:gd name="T7" fmla="*/ 51 h 300"/>
              <a:gd name="T8" fmla="*/ 52 w 300"/>
              <a:gd name="T9" fmla="*/ 128 h 300"/>
              <a:gd name="T10" fmla="*/ 52 w 300"/>
              <a:gd name="T11" fmla="*/ 157 h 300"/>
              <a:gd name="T12" fmla="*/ 142 w 300"/>
              <a:gd name="T13" fmla="*/ 234 h 300"/>
              <a:gd name="T14" fmla="*/ 183 w 300"/>
              <a:gd name="T15" fmla="*/ 224 h 300"/>
              <a:gd name="T16" fmla="*/ 193 w 300"/>
              <a:gd name="T17" fmla="*/ 226 h 300"/>
              <a:gd name="T18" fmla="*/ 270 w 300"/>
              <a:gd name="T19" fmla="*/ 300 h 300"/>
              <a:gd name="T20" fmla="*/ 298 w 300"/>
              <a:gd name="T21" fmla="*/ 275 h 300"/>
              <a:gd name="T22" fmla="*/ 206 w 300"/>
              <a:gd name="T23" fmla="*/ 157 h 300"/>
              <a:gd name="T24" fmla="*/ 142 w 300"/>
              <a:gd name="T25" fmla="*/ 208 h 300"/>
              <a:gd name="T26" fmla="*/ 78 w 300"/>
              <a:gd name="T27" fmla="*/ 157 h 300"/>
              <a:gd name="T28" fmla="*/ 78 w 300"/>
              <a:gd name="T29" fmla="*/ 128 h 300"/>
              <a:gd name="T30" fmla="*/ 142 w 300"/>
              <a:gd name="T31" fmla="*/ 77 h 300"/>
              <a:gd name="T32" fmla="*/ 206 w 300"/>
              <a:gd name="T33" fmla="*/ 128 h 300"/>
              <a:gd name="T34" fmla="*/ 206 w 300"/>
              <a:gd name="T35" fmla="*/ 157 h 300"/>
              <a:gd name="T36" fmla="*/ 197 w 300"/>
              <a:gd name="T37" fmla="*/ 142 h 300"/>
              <a:gd name="T38" fmla="*/ 156 w 300"/>
              <a:gd name="T39" fmla="*/ 157 h 300"/>
              <a:gd name="T40" fmla="*/ 142 w 300"/>
              <a:gd name="T41" fmla="*/ 197 h 300"/>
              <a:gd name="T42" fmla="*/ 128 w 300"/>
              <a:gd name="T43" fmla="*/ 157 h 300"/>
              <a:gd name="T44" fmla="*/ 87 w 300"/>
              <a:gd name="T45" fmla="*/ 142 h 300"/>
              <a:gd name="T46" fmla="*/ 128 w 300"/>
              <a:gd name="T47" fmla="*/ 128 h 300"/>
              <a:gd name="T48" fmla="*/ 142 w 300"/>
              <a:gd name="T49" fmla="*/ 88 h 300"/>
              <a:gd name="T50" fmla="*/ 156 w 300"/>
              <a:gd name="T51" fmla="*/ 128 h 300"/>
              <a:gd name="T52" fmla="*/ 142 w 300"/>
              <a:gd name="T53" fmla="*/ 40 h 300"/>
              <a:gd name="T54" fmla="*/ 128 w 300"/>
              <a:gd name="T55" fmla="*/ 0 h 300"/>
              <a:gd name="T56" fmla="*/ 156 w 300"/>
              <a:gd name="T57" fmla="*/ 41 h 300"/>
              <a:gd name="T58" fmla="*/ 40 w 300"/>
              <a:gd name="T59" fmla="*/ 142 h 300"/>
              <a:gd name="T60" fmla="*/ 0 w 300"/>
              <a:gd name="T61" fmla="*/ 157 h 300"/>
              <a:gd name="T62" fmla="*/ 41 w 300"/>
              <a:gd name="T63" fmla="*/ 128 h 300"/>
              <a:gd name="T64" fmla="*/ 142 w 300"/>
              <a:gd name="T65" fmla="*/ 245 h 300"/>
              <a:gd name="T66" fmla="*/ 156 w 300"/>
              <a:gd name="T67" fmla="*/ 285 h 300"/>
              <a:gd name="T68" fmla="*/ 128 w 300"/>
              <a:gd name="T69" fmla="*/ 244 h 300"/>
              <a:gd name="T70" fmla="*/ 245 w 300"/>
              <a:gd name="T71" fmla="*/ 142 h 300"/>
              <a:gd name="T72" fmla="*/ 285 w 300"/>
              <a:gd name="T73" fmla="*/ 128 h 300"/>
              <a:gd name="T74" fmla="*/ 243 w 300"/>
              <a:gd name="T75" fmla="*/ 15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0" h="300">
                <a:moveTo>
                  <a:pt x="298" y="266"/>
                </a:moveTo>
                <a:cubicBezTo>
                  <a:pt x="226" y="193"/>
                  <a:pt x="226" y="193"/>
                  <a:pt x="226" y="193"/>
                </a:cubicBezTo>
                <a:cubicBezTo>
                  <a:pt x="223" y="191"/>
                  <a:pt x="222" y="186"/>
                  <a:pt x="224" y="183"/>
                </a:cubicBezTo>
                <a:cubicBezTo>
                  <a:pt x="228" y="175"/>
                  <a:pt x="231" y="166"/>
                  <a:pt x="233" y="157"/>
                </a:cubicBezTo>
                <a:cubicBezTo>
                  <a:pt x="233" y="152"/>
                  <a:pt x="234" y="147"/>
                  <a:pt x="234" y="142"/>
                </a:cubicBezTo>
                <a:cubicBezTo>
                  <a:pt x="234" y="138"/>
                  <a:pt x="233" y="133"/>
                  <a:pt x="233" y="128"/>
                </a:cubicBezTo>
                <a:cubicBezTo>
                  <a:pt x="227" y="89"/>
                  <a:pt x="196" y="58"/>
                  <a:pt x="156" y="52"/>
                </a:cubicBezTo>
                <a:cubicBezTo>
                  <a:pt x="152" y="51"/>
                  <a:pt x="147" y="51"/>
                  <a:pt x="142" y="51"/>
                </a:cubicBezTo>
                <a:cubicBezTo>
                  <a:pt x="137" y="51"/>
                  <a:pt x="133" y="51"/>
                  <a:pt x="128" y="52"/>
                </a:cubicBezTo>
                <a:cubicBezTo>
                  <a:pt x="89" y="58"/>
                  <a:pt x="58" y="89"/>
                  <a:pt x="52" y="128"/>
                </a:cubicBezTo>
                <a:cubicBezTo>
                  <a:pt x="51" y="133"/>
                  <a:pt x="51" y="138"/>
                  <a:pt x="51" y="142"/>
                </a:cubicBezTo>
                <a:cubicBezTo>
                  <a:pt x="51" y="147"/>
                  <a:pt x="51" y="152"/>
                  <a:pt x="52" y="157"/>
                </a:cubicBezTo>
                <a:cubicBezTo>
                  <a:pt x="58" y="196"/>
                  <a:pt x="89" y="227"/>
                  <a:pt x="128" y="233"/>
                </a:cubicBezTo>
                <a:cubicBezTo>
                  <a:pt x="133" y="234"/>
                  <a:pt x="137" y="234"/>
                  <a:pt x="142" y="234"/>
                </a:cubicBezTo>
                <a:cubicBezTo>
                  <a:pt x="147" y="234"/>
                  <a:pt x="152" y="234"/>
                  <a:pt x="156" y="233"/>
                </a:cubicBezTo>
                <a:cubicBezTo>
                  <a:pt x="166" y="231"/>
                  <a:pt x="175" y="228"/>
                  <a:pt x="183" y="224"/>
                </a:cubicBezTo>
                <a:cubicBezTo>
                  <a:pt x="184" y="224"/>
                  <a:pt x="185" y="223"/>
                  <a:pt x="187" y="223"/>
                </a:cubicBezTo>
                <a:cubicBezTo>
                  <a:pt x="189" y="223"/>
                  <a:pt x="192" y="224"/>
                  <a:pt x="193" y="226"/>
                </a:cubicBezTo>
                <a:cubicBezTo>
                  <a:pt x="265" y="298"/>
                  <a:pt x="265" y="298"/>
                  <a:pt x="265" y="298"/>
                </a:cubicBezTo>
                <a:cubicBezTo>
                  <a:pt x="267" y="299"/>
                  <a:pt x="268" y="300"/>
                  <a:pt x="270" y="300"/>
                </a:cubicBezTo>
                <a:cubicBezTo>
                  <a:pt x="272" y="300"/>
                  <a:pt x="273" y="299"/>
                  <a:pt x="275" y="298"/>
                </a:cubicBezTo>
                <a:cubicBezTo>
                  <a:pt x="298" y="275"/>
                  <a:pt x="298" y="275"/>
                  <a:pt x="298" y="275"/>
                </a:cubicBezTo>
                <a:cubicBezTo>
                  <a:pt x="300" y="272"/>
                  <a:pt x="300" y="268"/>
                  <a:pt x="298" y="266"/>
                </a:cubicBezTo>
                <a:close/>
                <a:moveTo>
                  <a:pt x="206" y="157"/>
                </a:moveTo>
                <a:cubicBezTo>
                  <a:pt x="201" y="181"/>
                  <a:pt x="181" y="201"/>
                  <a:pt x="156" y="206"/>
                </a:cubicBezTo>
                <a:cubicBezTo>
                  <a:pt x="152" y="207"/>
                  <a:pt x="147" y="208"/>
                  <a:pt x="142" y="208"/>
                </a:cubicBezTo>
                <a:cubicBezTo>
                  <a:pt x="137" y="208"/>
                  <a:pt x="133" y="207"/>
                  <a:pt x="128" y="206"/>
                </a:cubicBezTo>
                <a:cubicBezTo>
                  <a:pt x="103" y="201"/>
                  <a:pt x="84" y="181"/>
                  <a:pt x="78" y="157"/>
                </a:cubicBezTo>
                <a:cubicBezTo>
                  <a:pt x="77" y="152"/>
                  <a:pt x="77" y="147"/>
                  <a:pt x="77" y="142"/>
                </a:cubicBezTo>
                <a:cubicBezTo>
                  <a:pt x="77" y="138"/>
                  <a:pt x="77" y="133"/>
                  <a:pt x="78" y="128"/>
                </a:cubicBezTo>
                <a:cubicBezTo>
                  <a:pt x="84" y="103"/>
                  <a:pt x="103" y="84"/>
                  <a:pt x="128" y="79"/>
                </a:cubicBezTo>
                <a:cubicBezTo>
                  <a:pt x="133" y="78"/>
                  <a:pt x="137" y="77"/>
                  <a:pt x="142" y="77"/>
                </a:cubicBezTo>
                <a:cubicBezTo>
                  <a:pt x="147" y="77"/>
                  <a:pt x="152" y="78"/>
                  <a:pt x="156" y="79"/>
                </a:cubicBezTo>
                <a:cubicBezTo>
                  <a:pt x="181" y="84"/>
                  <a:pt x="201" y="103"/>
                  <a:pt x="206" y="128"/>
                </a:cubicBezTo>
                <a:cubicBezTo>
                  <a:pt x="207" y="133"/>
                  <a:pt x="208" y="138"/>
                  <a:pt x="208" y="142"/>
                </a:cubicBezTo>
                <a:cubicBezTo>
                  <a:pt x="208" y="147"/>
                  <a:pt x="207" y="152"/>
                  <a:pt x="206" y="157"/>
                </a:cubicBezTo>
                <a:close/>
                <a:moveTo>
                  <a:pt x="195" y="128"/>
                </a:moveTo>
                <a:cubicBezTo>
                  <a:pt x="196" y="133"/>
                  <a:pt x="197" y="138"/>
                  <a:pt x="197" y="142"/>
                </a:cubicBezTo>
                <a:cubicBezTo>
                  <a:pt x="197" y="147"/>
                  <a:pt x="196" y="152"/>
                  <a:pt x="195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56" y="195"/>
                  <a:pt x="156" y="195"/>
                  <a:pt x="156" y="195"/>
                </a:cubicBezTo>
                <a:cubicBezTo>
                  <a:pt x="152" y="197"/>
                  <a:pt x="147" y="197"/>
                  <a:pt x="142" y="197"/>
                </a:cubicBezTo>
                <a:cubicBezTo>
                  <a:pt x="137" y="197"/>
                  <a:pt x="133" y="197"/>
                  <a:pt x="128" y="195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89" y="157"/>
                  <a:pt x="89" y="157"/>
                  <a:pt x="89" y="157"/>
                </a:cubicBezTo>
                <a:cubicBezTo>
                  <a:pt x="88" y="152"/>
                  <a:pt x="87" y="147"/>
                  <a:pt x="87" y="142"/>
                </a:cubicBezTo>
                <a:cubicBezTo>
                  <a:pt x="87" y="138"/>
                  <a:pt x="88" y="133"/>
                  <a:pt x="89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90"/>
                  <a:pt x="128" y="90"/>
                  <a:pt x="128" y="90"/>
                </a:cubicBezTo>
                <a:cubicBezTo>
                  <a:pt x="133" y="88"/>
                  <a:pt x="137" y="88"/>
                  <a:pt x="142" y="88"/>
                </a:cubicBezTo>
                <a:cubicBezTo>
                  <a:pt x="147" y="88"/>
                  <a:pt x="152" y="88"/>
                  <a:pt x="156" y="90"/>
                </a:cubicBezTo>
                <a:cubicBezTo>
                  <a:pt x="156" y="128"/>
                  <a:pt x="156" y="128"/>
                  <a:pt x="156" y="128"/>
                </a:cubicBezTo>
                <a:lnTo>
                  <a:pt x="195" y="128"/>
                </a:lnTo>
                <a:close/>
                <a:moveTo>
                  <a:pt x="142" y="40"/>
                </a:moveTo>
                <a:cubicBezTo>
                  <a:pt x="137" y="40"/>
                  <a:pt x="133" y="41"/>
                  <a:pt x="128" y="41"/>
                </a:cubicBezTo>
                <a:cubicBezTo>
                  <a:pt x="128" y="0"/>
                  <a:pt x="128" y="0"/>
                  <a:pt x="128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2" y="41"/>
                  <a:pt x="147" y="40"/>
                  <a:pt x="142" y="40"/>
                </a:cubicBezTo>
                <a:close/>
                <a:moveTo>
                  <a:pt x="40" y="142"/>
                </a:moveTo>
                <a:cubicBezTo>
                  <a:pt x="40" y="147"/>
                  <a:pt x="40" y="152"/>
                  <a:pt x="41" y="157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28"/>
                  <a:pt x="0" y="128"/>
                  <a:pt x="0" y="12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0" y="133"/>
                  <a:pt x="40" y="138"/>
                  <a:pt x="40" y="142"/>
                </a:cubicBezTo>
                <a:close/>
                <a:moveTo>
                  <a:pt x="142" y="245"/>
                </a:moveTo>
                <a:cubicBezTo>
                  <a:pt x="147" y="245"/>
                  <a:pt x="152" y="244"/>
                  <a:pt x="156" y="244"/>
                </a:cubicBezTo>
                <a:cubicBezTo>
                  <a:pt x="156" y="285"/>
                  <a:pt x="156" y="285"/>
                  <a:pt x="156" y="285"/>
                </a:cubicBezTo>
                <a:cubicBezTo>
                  <a:pt x="128" y="285"/>
                  <a:pt x="128" y="285"/>
                  <a:pt x="128" y="285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33" y="244"/>
                  <a:pt x="137" y="245"/>
                  <a:pt x="142" y="245"/>
                </a:cubicBezTo>
                <a:close/>
                <a:moveTo>
                  <a:pt x="245" y="142"/>
                </a:moveTo>
                <a:cubicBezTo>
                  <a:pt x="245" y="138"/>
                  <a:pt x="244" y="133"/>
                  <a:pt x="243" y="128"/>
                </a:cubicBezTo>
                <a:cubicBezTo>
                  <a:pt x="285" y="128"/>
                  <a:pt x="285" y="128"/>
                  <a:pt x="285" y="128"/>
                </a:cubicBezTo>
                <a:cubicBezTo>
                  <a:pt x="285" y="157"/>
                  <a:pt x="285" y="157"/>
                  <a:pt x="285" y="157"/>
                </a:cubicBezTo>
                <a:cubicBezTo>
                  <a:pt x="243" y="157"/>
                  <a:pt x="243" y="157"/>
                  <a:pt x="243" y="157"/>
                </a:cubicBezTo>
                <a:cubicBezTo>
                  <a:pt x="244" y="152"/>
                  <a:pt x="245" y="147"/>
                  <a:pt x="245" y="1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24886" y="10111930"/>
            <a:ext cx="7289" cy="86053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19790099" y="9882016"/>
            <a:ext cx="134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Oscar</a:t>
            </a:r>
          </a:p>
          <a:p>
            <a:pPr algn="r"/>
            <a:r>
              <a:rPr lang="en-CA" sz="1200" i="1" smtClean="0">
                <a:solidFill>
                  <a:srgbClr val="DDC4F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Operations Lead</a:t>
            </a:r>
            <a:endParaRPr lang="en-CA" sz="1200" i="1">
              <a:solidFill>
                <a:srgbClr val="DDC4F4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29" name="Picture 2"/>
          <p:cNvPicPr>
            <a:picLocks noChangeAspect="1" noChangeArrowheads="1"/>
          </p:cNvPicPr>
          <p:nvPr/>
        </p:nvPicPr>
        <p:blipFill>
          <a:blip r:embed="rId18" cstate="print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2341" y="9615449"/>
            <a:ext cx="565762" cy="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470509" y="2746797"/>
            <a:ext cx="7803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600" i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</a:t>
            </a:r>
            <a:r>
              <a:rPr lang="en-CA" sz="1600" i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quoted by Marcel de Vries and others, </a:t>
            </a:r>
            <a:r>
              <a:rPr lang="en-CA" sz="1600" i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“IntelliTrace </a:t>
            </a:r>
            <a:r>
              <a:rPr lang="en-CA" sz="1600" i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captures information and allows us to re-construct what happened </a:t>
            </a:r>
            <a:r>
              <a:rPr lang="en-CA" sz="1600" i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similar to </a:t>
            </a:r>
            <a:r>
              <a:rPr lang="en-CA" sz="1600" i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blackbox in the aviation </a:t>
            </a:r>
            <a:r>
              <a:rPr lang="en-CA" sz="1600" i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industry”.</a:t>
            </a:r>
            <a:endParaRPr lang="en-CA" sz="1600" i="1"/>
          </a:p>
        </p:txBody>
      </p:sp>
    </p:spTree>
    <p:extLst>
      <p:ext uri="{BB962C8B-B14F-4D97-AF65-F5344CB8AC3E}">
        <p14:creationId xmlns:p14="http://schemas.microsoft.com/office/powerpoint/2010/main" val="281873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1281</TotalTime>
  <Words>316</Words>
  <Application>Microsoft Office PowerPoint</Application>
  <PresentationFormat>Custom</PresentationFormat>
  <Paragraphs>130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Light</vt:lpstr>
      <vt:lpstr>Office Theme</vt:lpstr>
      <vt:lpstr>PowerPoint Presentation</vt:lpstr>
    </vt:vector>
  </TitlesOfParts>
  <Company>Microsoft 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Willy-Peter Schaub</dc:creator>
  <cp:lastModifiedBy>Willy-Peter Schaub</cp:lastModifiedBy>
  <cp:revision>66</cp:revision>
  <dcterms:created xsi:type="dcterms:W3CDTF">2012-12-05T19:20:05Z</dcterms:created>
  <dcterms:modified xsi:type="dcterms:W3CDTF">2013-04-12T19:51:36Z</dcterms:modified>
</cp:coreProperties>
</file>