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0058400" cy="7772400"/>
  <p:notesSz cx="10058400" cy="7772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4F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450" y="4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4"/>
          </a:xfrm>
          <a:prstGeom prst="rect">
            <a:avLst/>
          </a:prstGeom>
        </p:spPr>
        <p:txBody>
          <a:bodyPr wrap="square" lIns="0" tIns="0" rIns="0" bIns="0">
            <a:noAutofit/>
          </a:bodyPr>
          <a:lstStyle/>
          <a:p>
            <a:endParaRPr/>
          </a:p>
        </p:txBody>
      </p:sp>
      <p:sp>
        <p:nvSpPr>
          <p:cNvPr id="3" name="Holder 3"/>
          <p:cNvSpPr>
            <a:spLocks noGrp="1"/>
          </p:cNvSpPr>
          <p:nvPr>
            <p:ph type="subTitle" idx="4"/>
          </p:nvPr>
        </p:nvSpPr>
        <p:spPr>
          <a:xfrm>
            <a:off x="1508760" y="4352544"/>
            <a:ext cx="7040880" cy="1943100"/>
          </a:xfrm>
          <a:prstGeom prst="rect">
            <a:avLst/>
          </a:prstGeom>
        </p:spPr>
        <p:txBody>
          <a:bodyPr wrap="square" lIns="0" tIns="0" rIns="0" bIns="0">
            <a:noAutofit/>
          </a:body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p>
            <a:endParaRPr/>
          </a:p>
        </p:txBody>
      </p:sp>
      <p:sp>
        <p:nvSpPr>
          <p:cNvPr id="3" name="Holder 3"/>
          <p:cNvSpPr>
            <a:spLocks noGrp="1"/>
          </p:cNvSpPr>
          <p:nvPr>
            <p:ph type="body" idx="1"/>
          </p:nvPr>
        </p:nvSpPr>
        <p:spPr/>
        <p:txBody>
          <a:bodyPr lIns="0" tIns="0" rIns="0" bIns="0"/>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noAutofit/>
          </a:bodyPr>
          <a:lstStyle/>
          <a:p>
            <a:endParaRPr/>
          </a:p>
        </p:txBody>
      </p:sp>
      <p:sp>
        <p:nvSpPr>
          <p:cNvPr id="4" name="Holder 4"/>
          <p:cNvSpPr>
            <a:spLocks noGrp="1"/>
          </p:cNvSpPr>
          <p:nvPr>
            <p:ph sz="half" idx="3"/>
          </p:nvPr>
        </p:nvSpPr>
        <p:spPr>
          <a:xfrm>
            <a:off x="5180076" y="1787652"/>
            <a:ext cx="4375404" cy="5129784"/>
          </a:xfrm>
          <a:prstGeom prst="rect">
            <a:avLst/>
          </a:prstGeom>
        </p:spPr>
        <p:txBody>
          <a:bodyPr wrap="square" lIns="0" tIns="0" rIns="0" bIns="0">
            <a:noAutofit/>
          </a:body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292608" y="5940552"/>
            <a:ext cx="2946908" cy="987933"/>
          </a:xfrm>
          <a:prstGeom prst="rect">
            <a:avLst/>
          </a:prstGeom>
          <a:blipFill>
            <a:blip r:embed="rId7" cstate="print"/>
            <a:stretch>
              <a:fillRect/>
            </a:stretch>
          </a:blipFill>
        </p:spPr>
        <p:txBody>
          <a:bodyPr wrap="square" lIns="0" tIns="0" rIns="0" bIns="0" rtlCol="0">
            <a:noAutofit/>
          </a:bodyPr>
          <a:lstStyle/>
          <a:p>
            <a:endParaRPr/>
          </a:p>
        </p:txBody>
      </p:sp>
      <p:sp>
        <p:nvSpPr>
          <p:cNvPr id="17" name="bk object 17"/>
          <p:cNvSpPr/>
          <p:nvPr/>
        </p:nvSpPr>
        <p:spPr>
          <a:xfrm>
            <a:off x="255904" y="467994"/>
            <a:ext cx="3181985" cy="82550"/>
          </a:xfrm>
          <a:custGeom>
            <a:avLst/>
            <a:gdLst/>
            <a:ahLst/>
            <a:cxnLst/>
            <a:rect l="l" t="t" r="r" b="b"/>
            <a:pathLst>
              <a:path w="3181984" h="82550">
                <a:moveTo>
                  <a:pt x="0" y="82550"/>
                </a:moveTo>
                <a:lnTo>
                  <a:pt x="3181985" y="82550"/>
                </a:lnTo>
                <a:lnTo>
                  <a:pt x="3181985" y="0"/>
                </a:lnTo>
                <a:lnTo>
                  <a:pt x="0" y="0"/>
                </a:lnTo>
                <a:lnTo>
                  <a:pt x="0" y="82550"/>
                </a:lnTo>
                <a:close/>
              </a:path>
            </a:pathLst>
          </a:custGeom>
          <a:solidFill>
            <a:srgbClr val="9B4F95"/>
          </a:solidFill>
        </p:spPr>
        <p:txBody>
          <a:bodyPr wrap="square" lIns="0" tIns="0" rIns="0" bIns="0" rtlCol="0">
            <a:noAutofit/>
          </a:bodyPr>
          <a:lstStyle/>
          <a:p>
            <a:endParaRPr/>
          </a:p>
        </p:txBody>
      </p:sp>
      <p:sp>
        <p:nvSpPr>
          <p:cNvPr id="18" name="bk object 18"/>
          <p:cNvSpPr/>
          <p:nvPr/>
        </p:nvSpPr>
        <p:spPr>
          <a:xfrm>
            <a:off x="3437890" y="467994"/>
            <a:ext cx="3181350" cy="82550"/>
          </a:xfrm>
          <a:custGeom>
            <a:avLst/>
            <a:gdLst/>
            <a:ahLst/>
            <a:cxnLst/>
            <a:rect l="l" t="t" r="r" b="b"/>
            <a:pathLst>
              <a:path w="3181350" h="82550">
                <a:moveTo>
                  <a:pt x="0" y="82550"/>
                </a:moveTo>
                <a:lnTo>
                  <a:pt x="3181350" y="82550"/>
                </a:lnTo>
                <a:lnTo>
                  <a:pt x="3181350" y="0"/>
                </a:lnTo>
                <a:lnTo>
                  <a:pt x="0" y="0"/>
                </a:lnTo>
                <a:lnTo>
                  <a:pt x="0" y="82550"/>
                </a:lnTo>
                <a:close/>
              </a:path>
            </a:pathLst>
          </a:custGeom>
          <a:solidFill>
            <a:srgbClr val="9B4F95"/>
          </a:solidFill>
        </p:spPr>
        <p:txBody>
          <a:bodyPr wrap="square" lIns="0" tIns="0" rIns="0" bIns="0" rtlCol="0">
            <a:noAutofit/>
          </a:bodyPr>
          <a:lstStyle/>
          <a:p>
            <a:endParaRPr/>
          </a:p>
        </p:txBody>
      </p:sp>
      <p:sp>
        <p:nvSpPr>
          <p:cNvPr id="19" name="bk object 19"/>
          <p:cNvSpPr/>
          <p:nvPr/>
        </p:nvSpPr>
        <p:spPr>
          <a:xfrm>
            <a:off x="6619240" y="467994"/>
            <a:ext cx="3181984" cy="82550"/>
          </a:xfrm>
          <a:custGeom>
            <a:avLst/>
            <a:gdLst/>
            <a:ahLst/>
            <a:cxnLst/>
            <a:rect l="l" t="t" r="r" b="b"/>
            <a:pathLst>
              <a:path w="3181984" h="82550">
                <a:moveTo>
                  <a:pt x="0" y="82550"/>
                </a:moveTo>
                <a:lnTo>
                  <a:pt x="3181984" y="82550"/>
                </a:lnTo>
                <a:lnTo>
                  <a:pt x="3181984" y="0"/>
                </a:lnTo>
                <a:lnTo>
                  <a:pt x="0" y="0"/>
                </a:lnTo>
                <a:lnTo>
                  <a:pt x="0" y="82550"/>
                </a:lnTo>
                <a:close/>
              </a:path>
            </a:pathLst>
          </a:custGeom>
          <a:solidFill>
            <a:srgbClr val="9B4F95"/>
          </a:solidFill>
        </p:spPr>
        <p:txBody>
          <a:bodyPr wrap="square" lIns="0" tIns="0" rIns="0" bIns="0" rtlCol="0">
            <a:noAutofit/>
          </a:bodyPr>
          <a:lstStyle/>
          <a:p>
            <a:endParaRPr/>
          </a:p>
        </p:txBody>
      </p:sp>
      <p:sp>
        <p:nvSpPr>
          <p:cNvPr id="20" name="bk object 20"/>
          <p:cNvSpPr/>
          <p:nvPr/>
        </p:nvSpPr>
        <p:spPr>
          <a:xfrm>
            <a:off x="268604" y="705484"/>
            <a:ext cx="3105149" cy="5069840"/>
          </a:xfrm>
          <a:custGeom>
            <a:avLst/>
            <a:gdLst/>
            <a:ahLst/>
            <a:cxnLst/>
            <a:rect l="l" t="t" r="r" b="b"/>
            <a:pathLst>
              <a:path w="3105150" h="5069840">
                <a:moveTo>
                  <a:pt x="0" y="5069840"/>
                </a:moveTo>
                <a:lnTo>
                  <a:pt x="3105149" y="5069840"/>
                </a:lnTo>
                <a:lnTo>
                  <a:pt x="3105149" y="0"/>
                </a:lnTo>
                <a:lnTo>
                  <a:pt x="0" y="0"/>
                </a:lnTo>
                <a:lnTo>
                  <a:pt x="0" y="5069840"/>
                </a:lnTo>
                <a:close/>
              </a:path>
            </a:pathLst>
          </a:custGeom>
          <a:solidFill>
            <a:srgbClr val="964605"/>
          </a:solidFill>
        </p:spPr>
        <p:txBody>
          <a:bodyPr wrap="square" lIns="0" tIns="0" rIns="0" bIns="0" rtlCol="0">
            <a:noAutofit/>
          </a:bodyPr>
          <a:lstStyle/>
          <a:p>
            <a:endParaRPr/>
          </a:p>
        </p:txBody>
      </p:sp>
      <p:sp>
        <p:nvSpPr>
          <p:cNvPr id="21" name="bk object 21"/>
          <p:cNvSpPr/>
          <p:nvPr/>
        </p:nvSpPr>
        <p:spPr>
          <a:xfrm>
            <a:off x="255904" y="680084"/>
            <a:ext cx="3105149" cy="5069840"/>
          </a:xfrm>
          <a:prstGeom prst="rect">
            <a:avLst/>
          </a:prstGeom>
          <a:blipFill>
            <a:blip r:embed="rId8" cstate="print"/>
            <a:stretch>
              <a:fillRect/>
            </a:stretch>
          </a:blipFill>
        </p:spPr>
        <p:txBody>
          <a:bodyPr wrap="square" lIns="0" tIns="0" rIns="0" bIns="0" rtlCol="0">
            <a:noAutofit/>
          </a:bodyPr>
          <a:lstStyle/>
          <a:p>
            <a:endParaRPr/>
          </a:p>
        </p:txBody>
      </p:sp>
      <p:sp>
        <p:nvSpPr>
          <p:cNvPr id="2" name="Holder 2"/>
          <p:cNvSpPr>
            <a:spLocks noGrp="1"/>
          </p:cNvSpPr>
          <p:nvPr>
            <p:ph type="title"/>
          </p:nvPr>
        </p:nvSpPr>
        <p:spPr>
          <a:xfrm>
            <a:off x="502920" y="310896"/>
            <a:ext cx="9052560" cy="1243584"/>
          </a:xfrm>
          <a:prstGeom prst="rect">
            <a:avLst/>
          </a:prstGeom>
        </p:spPr>
        <p:txBody>
          <a:bodyPr wrap="square" lIns="0" tIns="0" rIns="0" bIns="0">
            <a:noAutofit/>
          </a:bodyPr>
          <a:lstStyle/>
          <a:p>
            <a:endParaRPr/>
          </a:p>
        </p:txBody>
      </p:sp>
      <p:sp>
        <p:nvSpPr>
          <p:cNvPr id="3" name="Holder 3"/>
          <p:cNvSpPr>
            <a:spLocks noGrp="1"/>
          </p:cNvSpPr>
          <p:nvPr>
            <p:ph type="body" idx="1"/>
          </p:nvPr>
        </p:nvSpPr>
        <p:spPr>
          <a:xfrm>
            <a:off x="502920" y="1787652"/>
            <a:ext cx="9052560" cy="5129784"/>
          </a:xfrm>
          <a:prstGeom prst="rect">
            <a:avLst/>
          </a:prstGeom>
        </p:spPr>
        <p:txBody>
          <a:bodyPr wrap="square" lIns="0" tIns="0" rIns="0" bIns="0">
            <a:noAutofit/>
          </a:bodyPr>
          <a:lstStyle/>
          <a:p>
            <a:endParaRPr/>
          </a:p>
        </p:txBody>
      </p:sp>
      <p:sp>
        <p:nvSpPr>
          <p:cNvPr id="4" name="Holder 4"/>
          <p:cNvSpPr>
            <a:spLocks noGrp="1"/>
          </p:cNvSpPr>
          <p:nvPr>
            <p:ph type="ftr" sz="quarter" idx="5"/>
          </p:nvPr>
        </p:nvSpPr>
        <p:spPr>
          <a:xfrm>
            <a:off x="3419856" y="7228332"/>
            <a:ext cx="3218688" cy="388620"/>
          </a:xfrm>
          <a:prstGeom prst="rect">
            <a:avLst/>
          </a:prstGeom>
        </p:spPr>
        <p:txBody>
          <a:bodyPr wrap="square" lIns="0" tIns="0" rIns="0" bIns="0">
            <a:no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noAutofit/>
          </a:bodyPr>
          <a:lstStyle>
            <a:lvl1pPr algn="l">
              <a:defRPr>
                <a:solidFill>
                  <a:schemeClr val="tx1">
                    <a:tint val="75000"/>
                  </a:schemeClr>
                </a:solidFill>
              </a:defRPr>
            </a:lvl1pPr>
          </a:lstStyle>
          <a:p>
            <a:fld id="{1D8BD707-D9CF-40AE-B4C6-C98DA3205C09}" type="datetimeFigureOut">
              <a:rPr lang="en-US" smtClean="0"/>
              <a:t>4/1/2013</a:t>
            </a:fld>
            <a:endParaRPr lang="en-US" smtClean="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no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ka.ms/magIntelliTrace" TargetMode="External"/><Relationship Id="rId2" Type="http://schemas.openxmlformats.org/officeDocument/2006/relationships/hyperlink" Target="http://aka.ms/psIntelliTrace" TargetMode="External"/><Relationship Id="rId1" Type="http://schemas.openxmlformats.org/officeDocument/2006/relationships/slideLayout" Target="../slideLayouts/slideLayout5.xml"/><Relationship Id="rId6" Type="http://schemas.openxmlformats.org/officeDocument/2006/relationships/image" Target="../media/image3.jpg"/><Relationship Id="rId5" Type="http://schemas.openxmlformats.org/officeDocument/2006/relationships/hyperlink" Target="http://aka.ms/msdnIntelliTrace" TargetMode="External"/><Relationship Id="rId4" Type="http://schemas.openxmlformats.org/officeDocument/2006/relationships/hyperlink" Target="http://aka.ms/IntelliTraceCollecto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4151" y="1208452"/>
            <a:ext cx="2863850" cy="1051599"/>
          </a:xfrm>
          <a:prstGeom prst="rect">
            <a:avLst/>
          </a:prstGeom>
        </p:spPr>
        <p:txBody>
          <a:bodyPr vert="horz" wrap="square" lIns="0" tIns="0" rIns="0" bIns="0" rtlCol="0">
            <a:noAutofit/>
          </a:bodyPr>
          <a:lstStyle/>
          <a:p>
            <a:pPr marL="12700" marR="12700">
              <a:lnSpc>
                <a:spcPct val="152400"/>
              </a:lnSpc>
            </a:pPr>
            <a:r>
              <a:rPr sz="850" dirty="0" smtClean="0">
                <a:latin typeface="Verdana"/>
                <a:cs typeface="Verdana"/>
              </a:rPr>
              <a:t>Ep</a:t>
            </a:r>
            <a:r>
              <a:rPr sz="850" spc="-10" dirty="0" smtClean="0">
                <a:latin typeface="Verdana"/>
                <a:cs typeface="Verdana"/>
              </a:rPr>
              <a:t>i</a:t>
            </a:r>
            <a:r>
              <a:rPr sz="850" spc="0" dirty="0" smtClean="0">
                <a:latin typeface="Verdana"/>
                <a:cs typeface="Verdana"/>
              </a:rPr>
              <a:t>c:</a:t>
            </a:r>
            <a:r>
              <a:rPr sz="850" spc="-5" dirty="0" smtClean="0">
                <a:latin typeface="Verdana"/>
                <a:cs typeface="Verdana"/>
              </a:rPr>
              <a:t> </a:t>
            </a:r>
            <a:r>
              <a:rPr sz="850" spc="0" dirty="0" smtClean="0">
                <a:latin typeface="Verdana"/>
                <a:cs typeface="Verdana"/>
              </a:rPr>
              <a:t>As Do</a:t>
            </a:r>
            <a:r>
              <a:rPr sz="850" spc="-5" dirty="0" smtClean="0">
                <a:latin typeface="Verdana"/>
                <a:cs typeface="Verdana"/>
              </a:rPr>
              <a:t>r</a:t>
            </a:r>
            <a:r>
              <a:rPr sz="850" spc="-10" dirty="0" smtClean="0">
                <a:latin typeface="Verdana"/>
                <a:cs typeface="Verdana"/>
              </a:rPr>
              <a:t>i</a:t>
            </a:r>
            <a:r>
              <a:rPr sz="850" spc="0" dirty="0" smtClean="0">
                <a:latin typeface="Verdana"/>
                <a:cs typeface="Verdana"/>
              </a:rPr>
              <a:t>s, the</a:t>
            </a:r>
            <a:r>
              <a:rPr sz="850" spc="-5" dirty="0" smtClean="0">
                <a:latin typeface="Verdana"/>
                <a:cs typeface="Verdana"/>
              </a:rPr>
              <a:t> de</a:t>
            </a:r>
            <a:r>
              <a:rPr sz="850" spc="0" dirty="0" smtClean="0">
                <a:latin typeface="Verdana"/>
                <a:cs typeface="Verdana"/>
              </a:rPr>
              <a:t>v</a:t>
            </a:r>
            <a:r>
              <a:rPr sz="850" spc="-5" dirty="0" smtClean="0">
                <a:latin typeface="Verdana"/>
                <a:cs typeface="Verdana"/>
              </a:rPr>
              <a:t>e</a:t>
            </a:r>
            <a:r>
              <a:rPr sz="850" spc="-10" dirty="0" smtClean="0">
                <a:latin typeface="Verdana"/>
                <a:cs typeface="Verdana"/>
              </a:rPr>
              <a:t>l</a:t>
            </a:r>
            <a:r>
              <a:rPr sz="850" spc="0" dirty="0" smtClean="0">
                <a:latin typeface="Verdana"/>
                <a:cs typeface="Verdana"/>
              </a:rPr>
              <a:t>o</a:t>
            </a:r>
            <a:r>
              <a:rPr sz="850" spc="-5" dirty="0" smtClean="0">
                <a:latin typeface="Verdana"/>
                <a:cs typeface="Verdana"/>
              </a:rPr>
              <a:t>per</a:t>
            </a:r>
            <a:r>
              <a:rPr sz="850" spc="0" dirty="0" smtClean="0">
                <a:latin typeface="Verdana"/>
                <a:cs typeface="Verdana"/>
              </a:rPr>
              <a:t>, </a:t>
            </a:r>
            <a:r>
              <a:rPr lang="en-US" sz="850" spc="0" dirty="0" smtClean="0">
                <a:latin typeface="Verdana"/>
                <a:cs typeface="Verdana"/>
              </a:rPr>
              <a:t>I would like to understand better how to debug with IntelliTrace and understand how to work with Oscar, my operations lead, to get this information back to be fixed as accurately and quickly as possible</a:t>
            </a:r>
            <a:r>
              <a:rPr lang="en-US" sz="850" dirty="0" smtClean="0">
                <a:latin typeface="Verdana"/>
                <a:cs typeface="Verdana"/>
              </a:rPr>
              <a:t>.</a:t>
            </a:r>
            <a:endParaRPr sz="850" dirty="0">
              <a:latin typeface="Verdana"/>
              <a:cs typeface="Verdana"/>
            </a:endParaRPr>
          </a:p>
        </p:txBody>
      </p:sp>
      <p:sp>
        <p:nvSpPr>
          <p:cNvPr id="6" name="object 6"/>
          <p:cNvSpPr/>
          <p:nvPr/>
        </p:nvSpPr>
        <p:spPr>
          <a:xfrm>
            <a:off x="255904" y="6817359"/>
            <a:ext cx="9545955" cy="886460"/>
          </a:xfrm>
          <a:custGeom>
            <a:avLst/>
            <a:gdLst/>
            <a:ahLst/>
            <a:cxnLst/>
            <a:rect l="l" t="t" r="r" b="b"/>
            <a:pathLst>
              <a:path w="9545955" h="886459">
                <a:moveTo>
                  <a:pt x="82080" y="0"/>
                </a:moveTo>
                <a:lnTo>
                  <a:pt x="41204" y="10876"/>
                </a:lnTo>
                <a:lnTo>
                  <a:pt x="11865" y="39531"/>
                </a:lnTo>
                <a:lnTo>
                  <a:pt x="25" y="80001"/>
                </a:lnTo>
                <a:lnTo>
                  <a:pt x="0" y="804379"/>
                </a:lnTo>
                <a:lnTo>
                  <a:pt x="1282" y="818918"/>
                </a:lnTo>
                <a:lnTo>
                  <a:pt x="18747" y="856610"/>
                </a:lnTo>
                <a:lnTo>
                  <a:pt x="52003" y="880779"/>
                </a:lnTo>
                <a:lnTo>
                  <a:pt x="9463913" y="886460"/>
                </a:lnTo>
                <a:lnTo>
                  <a:pt x="9478450" y="885177"/>
                </a:lnTo>
                <a:lnTo>
                  <a:pt x="9516134" y="867703"/>
                </a:lnTo>
                <a:lnTo>
                  <a:pt x="9540287" y="834434"/>
                </a:lnTo>
                <a:lnTo>
                  <a:pt x="9545955" y="82080"/>
                </a:lnTo>
                <a:lnTo>
                  <a:pt x="9544673" y="67537"/>
                </a:lnTo>
                <a:lnTo>
                  <a:pt x="9527210" y="29838"/>
                </a:lnTo>
                <a:lnTo>
                  <a:pt x="9493958" y="5671"/>
                </a:lnTo>
                <a:lnTo>
                  <a:pt x="82080" y="0"/>
                </a:lnTo>
                <a:close/>
              </a:path>
            </a:pathLst>
          </a:custGeom>
          <a:solidFill>
            <a:srgbClr val="FFFFFF"/>
          </a:solidFill>
        </p:spPr>
        <p:txBody>
          <a:bodyPr wrap="square" lIns="0" tIns="0" rIns="0" bIns="0" rtlCol="0">
            <a:noAutofit/>
          </a:bodyPr>
          <a:lstStyle/>
          <a:p>
            <a:endParaRPr/>
          </a:p>
        </p:txBody>
      </p:sp>
      <p:sp>
        <p:nvSpPr>
          <p:cNvPr id="7" name="object 7"/>
          <p:cNvSpPr/>
          <p:nvPr/>
        </p:nvSpPr>
        <p:spPr>
          <a:xfrm>
            <a:off x="255904" y="6817359"/>
            <a:ext cx="9545955" cy="886460"/>
          </a:xfrm>
          <a:custGeom>
            <a:avLst/>
            <a:gdLst/>
            <a:ahLst/>
            <a:cxnLst/>
            <a:rect l="l" t="t" r="r" b="b"/>
            <a:pathLst>
              <a:path w="9545955" h="886459">
                <a:moveTo>
                  <a:pt x="82080" y="0"/>
                </a:moveTo>
                <a:lnTo>
                  <a:pt x="41204" y="10876"/>
                </a:lnTo>
                <a:lnTo>
                  <a:pt x="11865" y="39531"/>
                </a:lnTo>
                <a:lnTo>
                  <a:pt x="25" y="80001"/>
                </a:lnTo>
                <a:lnTo>
                  <a:pt x="0" y="804379"/>
                </a:lnTo>
                <a:lnTo>
                  <a:pt x="1282" y="818918"/>
                </a:lnTo>
                <a:lnTo>
                  <a:pt x="18747" y="856610"/>
                </a:lnTo>
                <a:lnTo>
                  <a:pt x="52003" y="880779"/>
                </a:lnTo>
                <a:lnTo>
                  <a:pt x="9463913" y="886460"/>
                </a:lnTo>
                <a:lnTo>
                  <a:pt x="9478450" y="885177"/>
                </a:lnTo>
                <a:lnTo>
                  <a:pt x="9516134" y="867703"/>
                </a:lnTo>
                <a:lnTo>
                  <a:pt x="9540287" y="834434"/>
                </a:lnTo>
                <a:lnTo>
                  <a:pt x="9545955" y="82080"/>
                </a:lnTo>
                <a:lnTo>
                  <a:pt x="9544673" y="67537"/>
                </a:lnTo>
                <a:lnTo>
                  <a:pt x="9527210" y="29838"/>
                </a:lnTo>
                <a:lnTo>
                  <a:pt x="9493958" y="5671"/>
                </a:lnTo>
                <a:lnTo>
                  <a:pt x="82080" y="0"/>
                </a:lnTo>
                <a:close/>
              </a:path>
            </a:pathLst>
          </a:custGeom>
          <a:ln w="31749">
            <a:solidFill>
              <a:srgbClr val="000000"/>
            </a:solidFill>
          </a:ln>
        </p:spPr>
        <p:txBody>
          <a:bodyPr wrap="square" lIns="0" tIns="0" rIns="0" bIns="0" rtlCol="0">
            <a:noAutofit/>
          </a:bodyPr>
          <a:lstStyle/>
          <a:p>
            <a:endParaRPr/>
          </a:p>
        </p:txBody>
      </p:sp>
      <p:sp>
        <p:nvSpPr>
          <p:cNvPr id="8" name="object 8"/>
          <p:cNvSpPr txBox="1"/>
          <p:nvPr/>
        </p:nvSpPr>
        <p:spPr>
          <a:xfrm>
            <a:off x="371347" y="6902194"/>
            <a:ext cx="695453" cy="184405"/>
          </a:xfrm>
          <a:prstGeom prst="rect">
            <a:avLst/>
          </a:prstGeom>
        </p:spPr>
        <p:txBody>
          <a:bodyPr vert="horz" wrap="square" lIns="0" tIns="0" rIns="0" bIns="0" rtlCol="0">
            <a:noAutofit/>
          </a:bodyPr>
          <a:lstStyle/>
          <a:p>
            <a:pPr marL="12700">
              <a:lnSpc>
                <a:spcPct val="100000"/>
              </a:lnSpc>
            </a:pPr>
            <a:r>
              <a:rPr lang="en-US" sz="900" b="1" dirty="0" smtClean="0">
                <a:latin typeface="Candara"/>
                <a:cs typeface="Candara"/>
              </a:rPr>
              <a:t>Publications</a:t>
            </a:r>
            <a:endParaRPr sz="900" dirty="0">
              <a:latin typeface="Candara"/>
              <a:cs typeface="Candara"/>
            </a:endParaRPr>
          </a:p>
        </p:txBody>
      </p:sp>
      <p:sp>
        <p:nvSpPr>
          <p:cNvPr id="9" name="object 9"/>
          <p:cNvSpPr txBox="1"/>
          <p:nvPr/>
        </p:nvSpPr>
        <p:spPr>
          <a:xfrm>
            <a:off x="6219824" y="6902195"/>
            <a:ext cx="3319271" cy="163498"/>
          </a:xfrm>
          <a:prstGeom prst="rect">
            <a:avLst/>
          </a:prstGeom>
        </p:spPr>
        <p:txBody>
          <a:bodyPr vert="horz" wrap="square" lIns="0" tIns="0" rIns="0" bIns="0" rtlCol="0">
            <a:noAutofit/>
          </a:bodyPr>
          <a:lstStyle/>
          <a:p>
            <a:pPr marL="12700">
              <a:lnSpc>
                <a:spcPct val="100000"/>
              </a:lnSpc>
            </a:pPr>
            <a:r>
              <a:rPr sz="900" dirty="0" smtClean="0">
                <a:latin typeface="Calibri"/>
                <a:cs typeface="Calibri"/>
              </a:rPr>
              <a:t>V</a:t>
            </a:r>
            <a:r>
              <a:rPr sz="900" spc="-5" dirty="0" smtClean="0">
                <a:latin typeface="Calibri"/>
                <a:cs typeface="Calibri"/>
              </a:rPr>
              <a:t>isu</a:t>
            </a:r>
            <a:r>
              <a:rPr sz="900" spc="0" dirty="0" smtClean="0">
                <a:latin typeface="Calibri"/>
                <a:cs typeface="Calibri"/>
              </a:rPr>
              <a:t>al </a:t>
            </a:r>
            <a:r>
              <a:rPr sz="900" spc="-10" dirty="0" smtClean="0">
                <a:latin typeface="Calibri"/>
                <a:cs typeface="Calibri"/>
              </a:rPr>
              <a:t>S</a:t>
            </a:r>
            <a:r>
              <a:rPr sz="900" spc="10" dirty="0" smtClean="0">
                <a:latin typeface="Calibri"/>
                <a:cs typeface="Calibri"/>
              </a:rPr>
              <a:t>t</a:t>
            </a:r>
            <a:r>
              <a:rPr sz="900" spc="-5" dirty="0" smtClean="0">
                <a:latin typeface="Calibri"/>
                <a:cs typeface="Calibri"/>
              </a:rPr>
              <a:t>udi</a:t>
            </a:r>
            <a:r>
              <a:rPr sz="900" spc="0" dirty="0" smtClean="0">
                <a:latin typeface="Calibri"/>
                <a:cs typeface="Calibri"/>
              </a:rPr>
              <a:t>o </a:t>
            </a:r>
            <a:r>
              <a:rPr sz="900" spc="-5" dirty="0" smtClean="0">
                <a:latin typeface="Calibri"/>
                <a:cs typeface="Calibri"/>
              </a:rPr>
              <a:t>A</a:t>
            </a:r>
            <a:r>
              <a:rPr sz="900" spc="5" dirty="0" smtClean="0">
                <a:latin typeface="Calibri"/>
                <a:cs typeface="Calibri"/>
              </a:rPr>
              <a:t>L</a:t>
            </a:r>
            <a:r>
              <a:rPr sz="900" spc="0" dirty="0" smtClean="0">
                <a:latin typeface="Calibri"/>
                <a:cs typeface="Calibri"/>
              </a:rPr>
              <a:t>M Ra</a:t>
            </a:r>
            <a:r>
              <a:rPr sz="900" spc="-5" dirty="0" smtClean="0">
                <a:latin typeface="Calibri"/>
                <a:cs typeface="Calibri"/>
              </a:rPr>
              <a:t>ng</a:t>
            </a:r>
            <a:r>
              <a:rPr sz="900" spc="5" dirty="0" smtClean="0">
                <a:latin typeface="Calibri"/>
                <a:cs typeface="Calibri"/>
              </a:rPr>
              <a:t>e</a:t>
            </a:r>
            <a:r>
              <a:rPr sz="900" spc="0" dirty="0" smtClean="0">
                <a:latin typeface="Calibri"/>
                <a:cs typeface="Calibri"/>
              </a:rPr>
              <a:t>rs, C</a:t>
            </a:r>
            <a:r>
              <a:rPr sz="900" spc="5" dirty="0" smtClean="0">
                <a:latin typeface="Calibri"/>
                <a:cs typeface="Calibri"/>
              </a:rPr>
              <a:t>o</a:t>
            </a:r>
            <a:r>
              <a:rPr sz="900" spc="-5" dirty="0" smtClean="0">
                <a:latin typeface="Calibri"/>
                <a:cs typeface="Calibri"/>
              </a:rPr>
              <a:t>p</a:t>
            </a:r>
            <a:r>
              <a:rPr sz="900" spc="10" dirty="0" smtClean="0">
                <a:latin typeface="Calibri"/>
                <a:cs typeface="Calibri"/>
              </a:rPr>
              <a:t>y</a:t>
            </a:r>
            <a:r>
              <a:rPr sz="900" spc="0" dirty="0" smtClean="0">
                <a:latin typeface="Calibri"/>
                <a:cs typeface="Calibri"/>
              </a:rPr>
              <a:t>r</a:t>
            </a:r>
            <a:r>
              <a:rPr sz="900" spc="-5" dirty="0" smtClean="0">
                <a:latin typeface="Calibri"/>
                <a:cs typeface="Calibri"/>
              </a:rPr>
              <a:t>igh</a:t>
            </a:r>
            <a:r>
              <a:rPr sz="900" spc="0" dirty="0" smtClean="0">
                <a:latin typeface="Calibri"/>
                <a:cs typeface="Calibri"/>
              </a:rPr>
              <a:t>t</a:t>
            </a:r>
            <a:r>
              <a:rPr lang="en-US" sz="900" spc="0" dirty="0" smtClean="0">
                <a:latin typeface="Calibri"/>
                <a:cs typeface="Calibri"/>
              </a:rPr>
              <a:t> ©</a:t>
            </a:r>
            <a:r>
              <a:rPr sz="900" spc="0" dirty="0" smtClean="0">
                <a:latin typeface="Calibri"/>
                <a:cs typeface="Calibri"/>
              </a:rPr>
              <a:t> </a:t>
            </a:r>
            <a:r>
              <a:rPr sz="900" spc="0" dirty="0" smtClean="0">
                <a:latin typeface="Times New Roman"/>
                <a:cs typeface="Times New Roman"/>
              </a:rPr>
              <a:t> </a:t>
            </a:r>
            <a:r>
              <a:rPr sz="900" spc="-5" dirty="0" smtClean="0">
                <a:latin typeface="Calibri"/>
                <a:cs typeface="Calibri"/>
              </a:rPr>
              <a:t>201</a:t>
            </a:r>
            <a:r>
              <a:rPr lang="en-US" sz="900" dirty="0">
                <a:latin typeface="Calibri"/>
                <a:cs typeface="Calibri"/>
              </a:rPr>
              <a:t>3</a:t>
            </a:r>
            <a:r>
              <a:rPr sz="900" spc="0" dirty="0" smtClean="0">
                <a:latin typeface="Calibri"/>
                <a:cs typeface="Calibri"/>
              </a:rPr>
              <a:t> </a:t>
            </a:r>
            <a:r>
              <a:rPr sz="900" spc="10" dirty="0" smtClean="0">
                <a:latin typeface="Calibri"/>
                <a:cs typeface="Calibri"/>
              </a:rPr>
              <a:t>M</a:t>
            </a:r>
            <a:r>
              <a:rPr sz="900" spc="-5" dirty="0" smtClean="0">
                <a:latin typeface="Calibri"/>
                <a:cs typeface="Calibri"/>
              </a:rPr>
              <a:t>i</a:t>
            </a:r>
            <a:r>
              <a:rPr sz="900" spc="0" dirty="0" smtClean="0">
                <a:latin typeface="Calibri"/>
                <a:cs typeface="Calibri"/>
              </a:rPr>
              <a:t>cro</a:t>
            </a:r>
            <a:r>
              <a:rPr sz="900" spc="-5" dirty="0" smtClean="0">
                <a:latin typeface="Calibri"/>
                <a:cs typeface="Calibri"/>
              </a:rPr>
              <a:t>s</a:t>
            </a:r>
            <a:r>
              <a:rPr sz="900" spc="0" dirty="0" smtClean="0">
                <a:latin typeface="Calibri"/>
                <a:cs typeface="Calibri"/>
              </a:rPr>
              <a:t>oft</a:t>
            </a:r>
            <a:r>
              <a:rPr sz="900" spc="-5" dirty="0" smtClean="0">
                <a:latin typeface="Calibri"/>
                <a:cs typeface="Calibri"/>
              </a:rPr>
              <a:t> </a:t>
            </a:r>
            <a:r>
              <a:rPr sz="900" spc="0" dirty="0" smtClean="0">
                <a:latin typeface="Calibri"/>
                <a:cs typeface="Calibri"/>
              </a:rPr>
              <a:t>C</a:t>
            </a:r>
            <a:r>
              <a:rPr sz="900" spc="5" dirty="0" smtClean="0">
                <a:latin typeface="Calibri"/>
                <a:cs typeface="Calibri"/>
              </a:rPr>
              <a:t>o</a:t>
            </a:r>
            <a:r>
              <a:rPr sz="900" spc="0" dirty="0" smtClean="0">
                <a:latin typeface="Calibri"/>
                <a:cs typeface="Calibri"/>
              </a:rPr>
              <a:t>r</a:t>
            </a:r>
            <a:r>
              <a:rPr sz="900" spc="-10" dirty="0" smtClean="0">
                <a:latin typeface="Calibri"/>
                <a:cs typeface="Calibri"/>
              </a:rPr>
              <a:t>p</a:t>
            </a:r>
            <a:r>
              <a:rPr sz="900" spc="0" dirty="0" smtClean="0">
                <a:latin typeface="Calibri"/>
                <a:cs typeface="Calibri"/>
              </a:rPr>
              <a:t>orat</a:t>
            </a:r>
            <a:r>
              <a:rPr sz="900" spc="-5" dirty="0" smtClean="0">
                <a:latin typeface="Calibri"/>
                <a:cs typeface="Calibri"/>
              </a:rPr>
              <a:t>i</a:t>
            </a:r>
            <a:r>
              <a:rPr sz="900" spc="0" dirty="0" smtClean="0">
                <a:latin typeface="Calibri"/>
                <a:cs typeface="Calibri"/>
              </a:rPr>
              <a:t>on</a:t>
            </a:r>
            <a:endParaRPr sz="900" dirty="0">
              <a:latin typeface="Calibri"/>
              <a:cs typeface="Calibri"/>
            </a:endParaRPr>
          </a:p>
        </p:txBody>
      </p:sp>
      <p:sp>
        <p:nvSpPr>
          <p:cNvPr id="10" name="object 10"/>
          <p:cNvSpPr txBox="1"/>
          <p:nvPr/>
        </p:nvSpPr>
        <p:spPr>
          <a:xfrm>
            <a:off x="371347" y="7098853"/>
            <a:ext cx="2743200" cy="264795"/>
          </a:xfrm>
          <a:prstGeom prst="rect">
            <a:avLst/>
          </a:prstGeom>
        </p:spPr>
        <p:txBody>
          <a:bodyPr vert="horz" wrap="square" lIns="0" tIns="0" rIns="0" bIns="0" rtlCol="0">
            <a:noAutofit/>
          </a:bodyPr>
          <a:lstStyle/>
          <a:p>
            <a:pPr marL="12700" marR="12700">
              <a:lnSpc>
                <a:spcPct val="101200"/>
              </a:lnSpc>
            </a:pPr>
            <a:r>
              <a:rPr sz="800" u="sng" dirty="0">
                <a:solidFill>
                  <a:srgbClr val="0000FF"/>
                </a:solidFill>
                <a:latin typeface="Calibri"/>
                <a:cs typeface="Calibri"/>
                <a:hlinkClick r:id="rId2"/>
              </a:rPr>
              <a:t>http://</a:t>
            </a:r>
            <a:r>
              <a:rPr lang="en-US" sz="800" u="sng" dirty="0">
                <a:solidFill>
                  <a:srgbClr val="0000FF"/>
                </a:solidFill>
                <a:latin typeface="Calibri"/>
                <a:cs typeface="Calibri"/>
                <a:hlinkClick r:id="rId2"/>
              </a:rPr>
              <a:t>aka.ms/psIntelliTrace</a:t>
            </a:r>
            <a:endParaRPr lang="en-US" sz="800" u="sng" dirty="0">
              <a:solidFill>
                <a:srgbClr val="0000FF"/>
              </a:solidFill>
              <a:latin typeface="Calibri"/>
              <a:cs typeface="Calibri"/>
            </a:endParaRPr>
          </a:p>
          <a:p>
            <a:pPr marL="12700" marR="12700">
              <a:lnSpc>
                <a:spcPct val="101200"/>
              </a:lnSpc>
            </a:pPr>
            <a:r>
              <a:rPr lang="en-US" sz="800" dirty="0">
                <a:solidFill>
                  <a:srgbClr val="0000FF"/>
                </a:solidFill>
                <a:latin typeface="Calibri"/>
                <a:cs typeface="Calibri"/>
              </a:rPr>
              <a:t>Training by Marcel de </a:t>
            </a:r>
            <a:r>
              <a:rPr lang="en-US" sz="800" dirty="0" err="1">
                <a:solidFill>
                  <a:srgbClr val="0000FF"/>
                </a:solidFill>
                <a:latin typeface="Calibri"/>
                <a:cs typeface="Calibri"/>
              </a:rPr>
              <a:t>Vries</a:t>
            </a:r>
            <a:endParaRPr sz="800" dirty="0">
              <a:solidFill>
                <a:srgbClr val="0000FF"/>
              </a:solidFill>
              <a:latin typeface="Calibri"/>
              <a:cs typeface="Calibri"/>
            </a:endParaRPr>
          </a:p>
        </p:txBody>
      </p:sp>
      <p:sp>
        <p:nvSpPr>
          <p:cNvPr id="11" name="object 11"/>
          <p:cNvSpPr txBox="1"/>
          <p:nvPr/>
        </p:nvSpPr>
        <p:spPr>
          <a:xfrm>
            <a:off x="3227958" y="7086599"/>
            <a:ext cx="2544445" cy="264795"/>
          </a:xfrm>
          <a:prstGeom prst="rect">
            <a:avLst/>
          </a:prstGeom>
        </p:spPr>
        <p:txBody>
          <a:bodyPr vert="horz" wrap="square" lIns="0" tIns="0" rIns="0" bIns="0" rtlCol="0">
            <a:noAutofit/>
          </a:bodyPr>
          <a:lstStyle/>
          <a:p>
            <a:pPr marL="12700"/>
            <a:r>
              <a:rPr lang="en-US" sz="800" u="sng" dirty="0">
                <a:solidFill>
                  <a:srgbClr val="0000FF"/>
                </a:solidFill>
                <a:latin typeface="Calibri"/>
                <a:cs typeface="Calibri"/>
                <a:hlinkClick r:id="rId3"/>
              </a:rPr>
              <a:t>http://aka.ms/magIntelliTrace</a:t>
            </a:r>
            <a:endParaRPr lang="en-US" sz="800" u="sng" dirty="0">
              <a:solidFill>
                <a:srgbClr val="0000FF"/>
              </a:solidFill>
              <a:latin typeface="Calibri"/>
              <a:cs typeface="Calibri"/>
            </a:endParaRPr>
          </a:p>
          <a:p>
            <a:pPr marL="12700"/>
            <a:r>
              <a:rPr lang="en-US" sz="800" dirty="0">
                <a:solidFill>
                  <a:srgbClr val="0000FF"/>
                </a:solidFill>
                <a:latin typeface="Calibri"/>
                <a:cs typeface="Calibri"/>
              </a:rPr>
              <a:t>Article by: Justin Marks</a:t>
            </a:r>
            <a:endParaRPr sz="800" dirty="0">
              <a:solidFill>
                <a:srgbClr val="0000FF"/>
              </a:solidFill>
              <a:latin typeface="Calibri"/>
              <a:cs typeface="Calibri"/>
            </a:endParaRPr>
          </a:p>
        </p:txBody>
      </p:sp>
      <p:sp>
        <p:nvSpPr>
          <p:cNvPr id="12" name="object 12"/>
          <p:cNvSpPr txBox="1"/>
          <p:nvPr/>
        </p:nvSpPr>
        <p:spPr>
          <a:xfrm>
            <a:off x="6503289" y="7086600"/>
            <a:ext cx="2985135" cy="264795"/>
          </a:xfrm>
          <a:prstGeom prst="rect">
            <a:avLst/>
          </a:prstGeom>
        </p:spPr>
        <p:txBody>
          <a:bodyPr vert="horz" wrap="square" lIns="0" tIns="0" rIns="0" bIns="0" rtlCol="0">
            <a:noAutofit/>
          </a:bodyPr>
          <a:lstStyle/>
          <a:p>
            <a:pPr marL="12700" marR="12700"/>
            <a:r>
              <a:rPr lang="en-US" sz="800" u="sng" dirty="0">
                <a:solidFill>
                  <a:srgbClr val="0000FF"/>
                </a:solidFill>
                <a:latin typeface="Calibri"/>
                <a:cs typeface="Calibri"/>
                <a:hlinkClick r:id="rId4"/>
              </a:rPr>
              <a:t>http://aka.ms/IntelliTraceCollectors</a:t>
            </a:r>
            <a:endParaRPr lang="en-US" sz="800" u="sng" dirty="0">
              <a:solidFill>
                <a:srgbClr val="0000FF"/>
              </a:solidFill>
              <a:latin typeface="Calibri"/>
              <a:cs typeface="Calibri"/>
            </a:endParaRPr>
          </a:p>
          <a:p>
            <a:pPr marL="12700" marR="12700"/>
            <a:r>
              <a:rPr lang="en-US" sz="800" dirty="0">
                <a:solidFill>
                  <a:srgbClr val="0000FF"/>
                </a:solidFill>
                <a:latin typeface="Calibri"/>
                <a:cs typeface="Calibri"/>
              </a:rPr>
              <a:t>Reference URLs</a:t>
            </a:r>
            <a:endParaRPr sz="800" dirty="0">
              <a:solidFill>
                <a:srgbClr val="0000FF"/>
              </a:solidFill>
              <a:latin typeface="Calibri"/>
              <a:cs typeface="Calibri"/>
            </a:endParaRPr>
          </a:p>
        </p:txBody>
      </p:sp>
      <p:sp>
        <p:nvSpPr>
          <p:cNvPr id="13" name="object 13"/>
          <p:cNvSpPr/>
          <p:nvPr/>
        </p:nvSpPr>
        <p:spPr>
          <a:xfrm>
            <a:off x="3482340" y="680084"/>
            <a:ext cx="3039110" cy="5998210"/>
          </a:xfrm>
          <a:custGeom>
            <a:avLst/>
            <a:gdLst/>
            <a:ahLst/>
            <a:cxnLst/>
            <a:rect l="l" t="t" r="r" b="b"/>
            <a:pathLst>
              <a:path w="3039109" h="5998210">
                <a:moveTo>
                  <a:pt x="0" y="5998210"/>
                </a:moveTo>
                <a:lnTo>
                  <a:pt x="3039110" y="5998210"/>
                </a:lnTo>
                <a:lnTo>
                  <a:pt x="3039110" y="0"/>
                </a:lnTo>
                <a:lnTo>
                  <a:pt x="0" y="0"/>
                </a:lnTo>
                <a:lnTo>
                  <a:pt x="0" y="5998210"/>
                </a:lnTo>
                <a:close/>
              </a:path>
            </a:pathLst>
          </a:custGeom>
          <a:ln w="25400">
            <a:solidFill>
              <a:srgbClr val="C0504D"/>
            </a:solidFill>
          </a:ln>
        </p:spPr>
        <p:txBody>
          <a:bodyPr wrap="square" lIns="0" tIns="0" rIns="0" bIns="0" rtlCol="0">
            <a:noAutofit/>
          </a:bodyPr>
          <a:lstStyle/>
          <a:p>
            <a:endParaRPr/>
          </a:p>
        </p:txBody>
      </p:sp>
      <p:sp>
        <p:nvSpPr>
          <p:cNvPr id="14" name="object 14"/>
          <p:cNvSpPr txBox="1"/>
          <p:nvPr/>
        </p:nvSpPr>
        <p:spPr>
          <a:xfrm>
            <a:off x="3519042" y="728726"/>
            <a:ext cx="2881758" cy="185674"/>
          </a:xfrm>
          <a:prstGeom prst="rect">
            <a:avLst/>
          </a:prstGeom>
        </p:spPr>
        <p:txBody>
          <a:bodyPr vert="horz" wrap="square" lIns="0" tIns="0" rIns="0" bIns="0" rtlCol="0">
            <a:noAutofit/>
          </a:bodyPr>
          <a:lstStyle/>
          <a:p>
            <a:pPr marL="12700">
              <a:lnSpc>
                <a:spcPct val="100000"/>
              </a:lnSpc>
            </a:pPr>
            <a:r>
              <a:rPr sz="1200" spc="150" dirty="0" smtClean="0">
                <a:solidFill>
                  <a:srgbClr val="666699"/>
                </a:solidFill>
                <a:latin typeface="Tahoma"/>
                <a:cs typeface="Tahoma"/>
              </a:rPr>
              <a:t>K</a:t>
            </a:r>
            <a:r>
              <a:rPr sz="1200" spc="90" dirty="0" smtClean="0">
                <a:solidFill>
                  <a:srgbClr val="666699"/>
                </a:solidFill>
                <a:latin typeface="Tahoma"/>
                <a:cs typeface="Tahoma"/>
              </a:rPr>
              <a:t>e</a:t>
            </a:r>
            <a:r>
              <a:rPr sz="1200" spc="85" dirty="0" smtClean="0">
                <a:solidFill>
                  <a:srgbClr val="666699"/>
                </a:solidFill>
                <a:latin typeface="Tahoma"/>
                <a:cs typeface="Tahoma"/>
              </a:rPr>
              <a:t>y</a:t>
            </a:r>
            <a:r>
              <a:rPr sz="1200" spc="10" dirty="0" smtClean="0">
                <a:solidFill>
                  <a:srgbClr val="666699"/>
                </a:solidFill>
                <a:latin typeface="Tahoma"/>
                <a:cs typeface="Tahoma"/>
              </a:rPr>
              <a:t> </a:t>
            </a:r>
            <a:r>
              <a:rPr lang="en-US" sz="1200" spc="10" dirty="0" smtClean="0">
                <a:solidFill>
                  <a:srgbClr val="666699"/>
                </a:solidFill>
                <a:latin typeface="Tahoma"/>
                <a:cs typeface="Tahoma"/>
              </a:rPr>
              <a:t>Development </a:t>
            </a:r>
            <a:r>
              <a:rPr lang="en-US" sz="1200" spc="85" dirty="0" smtClean="0">
                <a:solidFill>
                  <a:srgbClr val="666699"/>
                </a:solidFill>
                <a:latin typeface="Tahoma"/>
                <a:cs typeface="Tahoma"/>
              </a:rPr>
              <a:t>Features</a:t>
            </a:r>
            <a:endParaRPr sz="1200" dirty="0">
              <a:latin typeface="Tahoma"/>
              <a:cs typeface="Tahoma"/>
            </a:endParaRPr>
          </a:p>
        </p:txBody>
      </p:sp>
      <p:sp>
        <p:nvSpPr>
          <p:cNvPr id="15" name="object 15"/>
          <p:cNvSpPr txBox="1"/>
          <p:nvPr/>
        </p:nvSpPr>
        <p:spPr>
          <a:xfrm>
            <a:off x="3576954" y="1089961"/>
            <a:ext cx="2909570" cy="5529279"/>
          </a:xfrm>
          <a:prstGeom prst="rect">
            <a:avLst/>
          </a:prstGeom>
        </p:spPr>
        <p:txBody>
          <a:bodyPr vert="horz" wrap="square" lIns="0" tIns="0" rIns="0" bIns="0" rtlCol="0">
            <a:noAutofit/>
          </a:bodyPr>
          <a:lstStyle/>
          <a:p>
            <a:pPr marL="182880" marR="33020" indent="-170815">
              <a:lnSpc>
                <a:spcPct val="153100"/>
              </a:lnSpc>
              <a:buFont typeface="Monotype Sorts"/>
              <a:buChar char=""/>
              <a:tabLst>
                <a:tab pos="182880" algn="l"/>
              </a:tabLst>
            </a:pPr>
            <a:r>
              <a:rPr lang="en-US" sz="850" b="1" spc="-5" dirty="0" smtClean="0">
                <a:latin typeface="Verdana"/>
                <a:cs typeface="Verdana"/>
              </a:rPr>
              <a:t>Diagnose and Develop </a:t>
            </a:r>
            <a:r>
              <a:rPr lang="en-US" sz="850" spc="0" dirty="0" smtClean="0">
                <a:latin typeface="Verdana"/>
                <a:cs typeface="Verdana"/>
              </a:rPr>
              <a:t>the</a:t>
            </a:r>
            <a:r>
              <a:rPr lang="en-US" sz="850" spc="-5" dirty="0" smtClean="0">
                <a:latin typeface="Verdana"/>
                <a:cs typeface="Verdana"/>
              </a:rPr>
              <a:t> </a:t>
            </a:r>
            <a:r>
              <a:rPr lang="en-US" sz="850" spc="0" dirty="0" smtClean="0">
                <a:latin typeface="Verdana"/>
                <a:cs typeface="Verdana"/>
              </a:rPr>
              <a:t>iTrace file </a:t>
            </a:r>
            <a:r>
              <a:rPr lang="en-US" sz="850" spc="-5" dirty="0" smtClean="0">
                <a:latin typeface="Verdana"/>
                <a:cs typeface="Verdana"/>
              </a:rPr>
              <a:t>will load the data that was identified, and can then load the </a:t>
            </a:r>
            <a:r>
              <a:rPr lang="en-US" sz="850" spc="-5" dirty="0" smtClean="0">
                <a:latin typeface="Verdana"/>
                <a:cs typeface="Verdana"/>
              </a:rPr>
              <a:t>solution from TFS</a:t>
            </a:r>
            <a:r>
              <a:rPr lang="en-US" sz="850" spc="-5" dirty="0" smtClean="0">
                <a:latin typeface="Verdana"/>
                <a:cs typeface="Verdana"/>
              </a:rPr>
              <a:t>.  </a:t>
            </a:r>
            <a:r>
              <a:rPr lang="en-US" sz="850" spc="-5" dirty="0" smtClean="0">
                <a:latin typeface="Verdana"/>
                <a:cs typeface="Verdana"/>
              </a:rPr>
              <a:t>You can then begin to walk through the events and fix the issue.  You can then queue the fix and pass this to your tester for validation.</a:t>
            </a:r>
            <a:endParaRPr lang="en-US" sz="850" b="1" spc="-5" dirty="0" smtClean="0">
              <a:latin typeface="Verdana"/>
              <a:cs typeface="Verdana"/>
            </a:endParaRPr>
          </a:p>
          <a:p>
            <a:pPr marL="182880" marR="33020" indent="-170815">
              <a:lnSpc>
                <a:spcPct val="153100"/>
              </a:lnSpc>
              <a:buFont typeface="Monotype Sorts"/>
              <a:buChar char=""/>
              <a:tabLst>
                <a:tab pos="182880" algn="l"/>
              </a:tabLst>
            </a:pPr>
            <a:r>
              <a:rPr lang="en-US" sz="850" b="1" spc="0" dirty="0" smtClean="0">
                <a:latin typeface="Verdana"/>
                <a:cs typeface="Verdana"/>
              </a:rPr>
              <a:t>Validate </a:t>
            </a:r>
            <a:r>
              <a:rPr lang="en-US" sz="850" dirty="0">
                <a:latin typeface="Verdana"/>
                <a:cs typeface="Verdana"/>
              </a:rPr>
              <a:t>-</a:t>
            </a:r>
            <a:r>
              <a:rPr lang="en-US" sz="850" spc="0" dirty="0" smtClean="0">
                <a:latin typeface="Verdana"/>
                <a:cs typeface="Verdana"/>
              </a:rPr>
              <a:t> This is made easier as the </a:t>
            </a:r>
            <a:r>
              <a:rPr lang="en-US" sz="850" dirty="0" smtClean="0">
                <a:latin typeface="Verdana"/>
                <a:cs typeface="Verdana"/>
              </a:rPr>
              <a:t>issue was identified in the bug given to the developer with specific events and captured call information.  You don’t need to guess what happened or enter random data till you find the issue that occurred.</a:t>
            </a:r>
            <a:endParaRPr sz="850" dirty="0">
              <a:latin typeface="Verdana"/>
              <a:cs typeface="Verdana"/>
            </a:endParaRPr>
          </a:p>
          <a:p>
            <a:pPr marL="182880" marR="12700" indent="-170815">
              <a:lnSpc>
                <a:spcPct val="152800"/>
              </a:lnSpc>
              <a:buSzPct val="94117"/>
              <a:buFont typeface="Monotype Sorts"/>
              <a:buChar char=""/>
              <a:tabLst>
                <a:tab pos="182880" algn="l"/>
              </a:tabLst>
            </a:pPr>
            <a:r>
              <a:rPr lang="en-US" sz="850" b="1" spc="-5" dirty="0" smtClean="0">
                <a:latin typeface="Verdana"/>
                <a:cs typeface="Verdana"/>
              </a:rPr>
              <a:t>Build </a:t>
            </a:r>
            <a:r>
              <a:rPr lang="en-US" sz="850" spc="-5" dirty="0" smtClean="0">
                <a:latin typeface="Verdana"/>
                <a:cs typeface="Verdana"/>
              </a:rPr>
              <a:t>– The code is </a:t>
            </a:r>
            <a:r>
              <a:rPr lang="en-US" sz="850" spc="0" dirty="0" smtClean="0">
                <a:latin typeface="Verdana"/>
                <a:cs typeface="Verdana"/>
              </a:rPr>
              <a:t>built and Symbols should be saved to allow for quick and easy linking with the solution if and when there is an issue and you’re given an iTrace file.</a:t>
            </a:r>
          </a:p>
          <a:p>
            <a:pPr marL="182880" marR="12700" indent="-170815">
              <a:lnSpc>
                <a:spcPct val="152800"/>
              </a:lnSpc>
              <a:buSzPct val="94117"/>
              <a:buFont typeface="Monotype Sorts"/>
              <a:buChar char=""/>
              <a:tabLst>
                <a:tab pos="182880" algn="l"/>
              </a:tabLst>
            </a:pPr>
            <a:r>
              <a:rPr lang="en-US" sz="850" b="1" dirty="0" smtClean="0">
                <a:latin typeface="Verdana"/>
                <a:cs typeface="Verdana"/>
              </a:rPr>
              <a:t>Deploy</a:t>
            </a:r>
            <a:r>
              <a:rPr lang="en-US" sz="850" dirty="0" smtClean="0">
                <a:latin typeface="Verdana"/>
                <a:cs typeface="Verdana"/>
              </a:rPr>
              <a:t> You can deploy this onto a standalone server, development server, production server, and you get the same iTrace file as an output.</a:t>
            </a:r>
          </a:p>
          <a:p>
            <a:pPr marL="182880" marR="12700" indent="-170815">
              <a:lnSpc>
                <a:spcPct val="152800"/>
              </a:lnSpc>
              <a:buSzPct val="94117"/>
              <a:buFont typeface="Monotype Sorts"/>
              <a:buChar char=""/>
              <a:tabLst>
                <a:tab pos="182880" algn="l"/>
              </a:tabLst>
            </a:pPr>
            <a:r>
              <a:rPr lang="en-US" sz="850" b="1" dirty="0" smtClean="0">
                <a:latin typeface="Verdana"/>
                <a:cs typeface="Verdana"/>
              </a:rPr>
              <a:t>Monitor</a:t>
            </a:r>
            <a:r>
              <a:rPr lang="en-US" sz="850" dirty="0" smtClean="0">
                <a:latin typeface="Verdana"/>
                <a:cs typeface="Verdana"/>
              </a:rPr>
              <a:t> you will need to configure your collection plan, and events and instrumentation.  You will want to be able to turn up and down what you collect to allow you to reproduce and identify issues faster.</a:t>
            </a:r>
          </a:p>
          <a:p>
            <a:pPr marL="182880" marR="12700" indent="-170815">
              <a:lnSpc>
                <a:spcPct val="152800"/>
              </a:lnSpc>
              <a:buSzPct val="94117"/>
              <a:buFont typeface="Monotype Sorts"/>
              <a:buChar char=""/>
              <a:tabLst>
                <a:tab pos="182880" algn="l"/>
              </a:tabLst>
            </a:pPr>
            <a:r>
              <a:rPr lang="en-US" sz="850" b="1" dirty="0" smtClean="0">
                <a:latin typeface="Verdana"/>
                <a:cs typeface="Verdana"/>
              </a:rPr>
              <a:t>Identify</a:t>
            </a:r>
            <a:r>
              <a:rPr lang="en-US" sz="850" dirty="0" smtClean="0">
                <a:latin typeface="Verdana"/>
                <a:cs typeface="Verdana"/>
              </a:rPr>
              <a:t> is as easy as configuring, starting the collection based on server type, and creating an issue from that iTrace file.</a:t>
            </a:r>
            <a:endParaRPr sz="850" dirty="0">
              <a:latin typeface="Verdana"/>
              <a:cs typeface="Verdana"/>
            </a:endParaRPr>
          </a:p>
        </p:txBody>
      </p:sp>
      <p:sp>
        <p:nvSpPr>
          <p:cNvPr id="16" name="object 16"/>
          <p:cNvSpPr txBox="1"/>
          <p:nvPr/>
        </p:nvSpPr>
        <p:spPr>
          <a:xfrm>
            <a:off x="7772400" y="180465"/>
            <a:ext cx="2025649" cy="360553"/>
          </a:xfrm>
          <a:prstGeom prst="rect">
            <a:avLst/>
          </a:prstGeom>
        </p:spPr>
        <p:txBody>
          <a:bodyPr vert="horz" wrap="square" lIns="0" tIns="0" rIns="0" bIns="0" rtlCol="0">
            <a:noAutofit/>
          </a:bodyPr>
          <a:lstStyle/>
          <a:p>
            <a:pPr marL="12700" algn="r">
              <a:lnSpc>
                <a:spcPct val="100000"/>
              </a:lnSpc>
            </a:pPr>
            <a:r>
              <a:rPr lang="en-US" sz="1200" spc="110" dirty="0" smtClean="0">
                <a:solidFill>
                  <a:srgbClr val="9B4F95"/>
                </a:solidFill>
                <a:latin typeface="Tahoma"/>
                <a:cs typeface="Tahoma"/>
              </a:rPr>
              <a:t>IntelliTrace Cheat Sheet</a:t>
            </a:r>
            <a:endParaRPr sz="1200" dirty="0">
              <a:latin typeface="Tahoma"/>
              <a:cs typeface="Tahoma"/>
            </a:endParaRPr>
          </a:p>
        </p:txBody>
      </p:sp>
      <p:sp>
        <p:nvSpPr>
          <p:cNvPr id="17" name="object 17"/>
          <p:cNvSpPr/>
          <p:nvPr/>
        </p:nvSpPr>
        <p:spPr>
          <a:xfrm>
            <a:off x="6619240" y="680084"/>
            <a:ext cx="3178809" cy="5998210"/>
          </a:xfrm>
          <a:custGeom>
            <a:avLst/>
            <a:gdLst/>
            <a:ahLst/>
            <a:cxnLst/>
            <a:rect l="l" t="t" r="r" b="b"/>
            <a:pathLst>
              <a:path w="3178809" h="5998210">
                <a:moveTo>
                  <a:pt x="0" y="5998210"/>
                </a:moveTo>
                <a:lnTo>
                  <a:pt x="3178809" y="5998210"/>
                </a:lnTo>
                <a:lnTo>
                  <a:pt x="3178809" y="0"/>
                </a:lnTo>
                <a:lnTo>
                  <a:pt x="0" y="0"/>
                </a:lnTo>
                <a:lnTo>
                  <a:pt x="0" y="5998210"/>
                </a:lnTo>
                <a:close/>
              </a:path>
            </a:pathLst>
          </a:custGeom>
          <a:ln w="25400">
            <a:solidFill>
              <a:srgbClr val="C0504D"/>
            </a:solidFill>
          </a:ln>
        </p:spPr>
        <p:txBody>
          <a:bodyPr wrap="square" lIns="0" tIns="0" rIns="0" bIns="0" rtlCol="0">
            <a:noAutofit/>
          </a:bodyPr>
          <a:lstStyle/>
          <a:p>
            <a:endParaRPr/>
          </a:p>
        </p:txBody>
      </p:sp>
      <p:sp>
        <p:nvSpPr>
          <p:cNvPr id="24" name="object 11"/>
          <p:cNvSpPr txBox="1"/>
          <p:nvPr/>
        </p:nvSpPr>
        <p:spPr>
          <a:xfrm>
            <a:off x="381000" y="7393940"/>
            <a:ext cx="2544445" cy="244158"/>
          </a:xfrm>
          <a:prstGeom prst="rect">
            <a:avLst/>
          </a:prstGeom>
        </p:spPr>
        <p:txBody>
          <a:bodyPr vert="horz" wrap="square" lIns="0" tIns="0" rIns="0" bIns="0" rtlCol="0">
            <a:noAutofit/>
          </a:bodyPr>
          <a:lstStyle/>
          <a:p>
            <a:pPr marL="12700">
              <a:lnSpc>
                <a:spcPct val="100000"/>
              </a:lnSpc>
            </a:pPr>
            <a:r>
              <a:rPr lang="en-US" sz="800" u="sng" dirty="0">
                <a:solidFill>
                  <a:srgbClr val="0000FF"/>
                </a:solidFill>
                <a:latin typeface="Calibri"/>
                <a:cs typeface="Calibri"/>
                <a:hlinkClick r:id="rId5"/>
              </a:rPr>
              <a:t>http://aka.ms/msdnIntelliTrace</a:t>
            </a:r>
            <a:endParaRPr lang="en-US" sz="800" u="sng" dirty="0">
              <a:solidFill>
                <a:srgbClr val="0000FF"/>
              </a:solidFill>
              <a:latin typeface="Calibri"/>
              <a:cs typeface="Calibri"/>
            </a:endParaRPr>
          </a:p>
          <a:p>
            <a:pPr marL="12700">
              <a:lnSpc>
                <a:spcPct val="100000"/>
              </a:lnSpc>
            </a:pPr>
            <a:r>
              <a:rPr lang="en-US" sz="800" dirty="0">
                <a:solidFill>
                  <a:srgbClr val="0000FF"/>
                </a:solidFill>
                <a:latin typeface="Calibri"/>
                <a:cs typeface="Calibri"/>
              </a:rPr>
              <a:t>MSDN Debugging with IntelliTrace</a:t>
            </a:r>
            <a:endParaRPr sz="800" dirty="0">
              <a:solidFill>
                <a:srgbClr val="0000FF"/>
              </a:solidFill>
              <a:latin typeface="Calibri"/>
              <a:cs typeface="Calibri"/>
            </a:endParaRPr>
          </a:p>
        </p:txBody>
      </p:sp>
      <p:sp>
        <p:nvSpPr>
          <p:cNvPr id="34" name="object 19"/>
          <p:cNvSpPr txBox="1"/>
          <p:nvPr/>
        </p:nvSpPr>
        <p:spPr>
          <a:xfrm>
            <a:off x="6685024" y="1126537"/>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Build and Deploy</a:t>
            </a:r>
            <a:endParaRPr sz="1000" dirty="0">
              <a:latin typeface="Segoe UI"/>
              <a:cs typeface="Segoe UI"/>
            </a:endParaRPr>
          </a:p>
        </p:txBody>
      </p:sp>
      <p:sp>
        <p:nvSpPr>
          <p:cNvPr id="35" name="object 20"/>
          <p:cNvSpPr txBox="1"/>
          <p:nvPr/>
        </p:nvSpPr>
        <p:spPr>
          <a:xfrm>
            <a:off x="6787133" y="1319070"/>
            <a:ext cx="2530475" cy="818456"/>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TFS Build </a:t>
            </a:r>
            <a:endParaRPr sz="900" dirty="0">
              <a:latin typeface="Segoe UI"/>
              <a:cs typeface="Segoe UI"/>
            </a:endParaRPr>
          </a:p>
          <a:p>
            <a:pPr marL="281940" indent="-269875">
              <a:lnSpc>
                <a:spcPct val="100000"/>
              </a:lnSpc>
              <a:spcBef>
                <a:spcPts val="120"/>
              </a:spcBef>
              <a:buFont typeface="Segoe UI"/>
              <a:buAutoNum type="arabicPlain"/>
              <a:tabLst>
                <a:tab pos="281940" algn="l"/>
              </a:tabLst>
            </a:pPr>
            <a:r>
              <a:rPr lang="en-US" sz="900" spc="20" dirty="0" smtClean="0">
                <a:latin typeface="Segoe UI"/>
                <a:cs typeface="Segoe UI"/>
              </a:rPr>
              <a:t>Output Symbols from build to Symbol Server</a:t>
            </a:r>
            <a:endParaRPr sz="900" dirty="0">
              <a:latin typeface="Segoe UI"/>
              <a:cs typeface="Segoe UI"/>
            </a:endParaRPr>
          </a:p>
          <a:p>
            <a:pPr marL="281940" indent="-269875">
              <a:lnSpc>
                <a:spcPct val="100000"/>
              </a:lnSpc>
              <a:spcBef>
                <a:spcPts val="120"/>
              </a:spcBef>
              <a:buFont typeface="Segoe UI"/>
              <a:buAutoNum type="arabicPlain"/>
              <a:tabLst>
                <a:tab pos="281940" algn="l"/>
              </a:tabLst>
            </a:pPr>
            <a:r>
              <a:rPr lang="en-US" sz="900" dirty="0" smtClean="0">
                <a:latin typeface="Segoe UI"/>
                <a:cs typeface="Segoe UI"/>
              </a:rPr>
              <a:t>Deploy Build</a:t>
            </a:r>
          </a:p>
          <a:p>
            <a:pPr marL="281940" indent="-269875">
              <a:lnSpc>
                <a:spcPct val="100000"/>
              </a:lnSpc>
              <a:spcBef>
                <a:spcPts val="120"/>
              </a:spcBef>
              <a:buFont typeface="Segoe UI"/>
              <a:buAutoNum type="arabicPlain"/>
              <a:tabLst>
                <a:tab pos="281940" algn="l"/>
              </a:tabLst>
            </a:pPr>
            <a:r>
              <a:rPr lang="en-US" sz="900" dirty="0" smtClean="0">
                <a:latin typeface="Segoe UI"/>
                <a:cs typeface="Segoe UI"/>
              </a:rPr>
              <a:t>Install IntelliTrace</a:t>
            </a:r>
            <a:endParaRPr sz="900" dirty="0">
              <a:latin typeface="Segoe UI"/>
              <a:cs typeface="Segoe UI"/>
            </a:endParaRPr>
          </a:p>
        </p:txBody>
      </p:sp>
      <p:sp>
        <p:nvSpPr>
          <p:cNvPr id="36" name="object 21"/>
          <p:cNvSpPr txBox="1"/>
          <p:nvPr/>
        </p:nvSpPr>
        <p:spPr>
          <a:xfrm>
            <a:off x="9434829" y="1290368"/>
            <a:ext cx="104267" cy="847158"/>
          </a:xfrm>
          <a:prstGeom prst="rect">
            <a:avLst/>
          </a:prstGeom>
        </p:spPr>
        <p:txBody>
          <a:bodyPr vert="horz" wrap="square" lIns="0" tIns="0" rIns="0" bIns="0" rtlCol="0">
            <a:noAutofit/>
          </a:bodyPr>
          <a:lstStyle/>
          <a:p>
            <a:pPr marL="12700">
              <a:lnSpc>
                <a:spcPct val="150000"/>
              </a:lnSpc>
            </a:pPr>
            <a:r>
              <a:rPr sz="900" dirty="0" smtClean="0">
                <a:latin typeface="Wingdings"/>
                <a:cs typeface="Wingdings"/>
              </a:rPr>
              <a:t></a:t>
            </a:r>
            <a:endParaRPr sz="900" dirty="0">
              <a:latin typeface="Wingdings"/>
              <a:cs typeface="Wingdings"/>
            </a:endParaRPr>
          </a:p>
          <a:p>
            <a:pPr marL="12700">
              <a:lnSpc>
                <a:spcPct val="150000"/>
              </a:lnSpc>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a:latin typeface="Wingdings"/>
                <a:cs typeface="Wingdings"/>
              </a:rPr>
              <a:t></a:t>
            </a:r>
          </a:p>
          <a:p>
            <a:pPr marL="12700">
              <a:spcBef>
                <a:spcPts val="120"/>
              </a:spcBef>
            </a:pPr>
            <a:r>
              <a:rPr sz="900" dirty="0" smtClean="0">
                <a:latin typeface="Wingdings"/>
                <a:cs typeface="Wingdings"/>
              </a:rPr>
              <a:t></a:t>
            </a:r>
            <a:endParaRPr sz="900" dirty="0">
              <a:latin typeface="Wingdings"/>
              <a:cs typeface="Wingdings"/>
            </a:endParaRPr>
          </a:p>
          <a:p>
            <a:pPr marL="12700">
              <a:lnSpc>
                <a:spcPct val="100000"/>
              </a:lnSpc>
              <a:spcBef>
                <a:spcPts val="105"/>
              </a:spcBef>
            </a:pPr>
            <a:endParaRPr sz="900" dirty="0">
              <a:latin typeface="Wingdings"/>
              <a:cs typeface="Wingdings"/>
            </a:endParaRPr>
          </a:p>
        </p:txBody>
      </p:sp>
      <p:sp>
        <p:nvSpPr>
          <p:cNvPr id="38" name="object 19"/>
          <p:cNvSpPr txBox="1"/>
          <p:nvPr/>
        </p:nvSpPr>
        <p:spPr>
          <a:xfrm>
            <a:off x="6685024" y="2141787"/>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Monitor and Configure</a:t>
            </a:r>
            <a:endParaRPr sz="1000" dirty="0">
              <a:latin typeface="Segoe UI"/>
              <a:cs typeface="Segoe UI"/>
            </a:endParaRPr>
          </a:p>
        </p:txBody>
      </p:sp>
      <p:sp>
        <p:nvSpPr>
          <p:cNvPr id="39" name="object 20"/>
          <p:cNvSpPr txBox="1"/>
          <p:nvPr/>
        </p:nvSpPr>
        <p:spPr>
          <a:xfrm>
            <a:off x="6787133" y="2334320"/>
            <a:ext cx="2530475" cy="629107"/>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Configure Collection Plan</a:t>
            </a:r>
          </a:p>
          <a:p>
            <a:pPr marL="281940" indent="-269875">
              <a:lnSpc>
                <a:spcPct val="100000"/>
              </a:lnSpc>
              <a:buFont typeface="Segoe UI"/>
              <a:buAutoNum type="arabicPlain"/>
              <a:tabLst>
                <a:tab pos="281940" algn="l"/>
              </a:tabLst>
            </a:pPr>
            <a:r>
              <a:rPr lang="en-US" sz="900" spc="20" dirty="0" smtClean="0">
                <a:latin typeface="Segoe UI"/>
                <a:cs typeface="Segoe UI"/>
              </a:rPr>
              <a:t>Select events to be captured</a:t>
            </a:r>
          </a:p>
          <a:p>
            <a:pPr marL="281940" indent="-269875">
              <a:lnSpc>
                <a:spcPct val="100000"/>
              </a:lnSpc>
              <a:buFont typeface="Segoe UI"/>
              <a:buAutoNum type="arabicPlain"/>
              <a:tabLst>
                <a:tab pos="281940" algn="l"/>
              </a:tabLst>
            </a:pPr>
            <a:r>
              <a:rPr lang="en-US" sz="900" spc="20" dirty="0" smtClean="0">
                <a:latin typeface="Segoe UI"/>
                <a:cs typeface="Segoe UI"/>
              </a:rPr>
              <a:t>Monitor </a:t>
            </a:r>
            <a:r>
              <a:rPr lang="en-US" sz="900" spc="20" dirty="0" smtClean="0">
                <a:latin typeface="Segoe UI"/>
                <a:cs typeface="Segoe UI"/>
              </a:rPr>
              <a:t>for issues</a:t>
            </a:r>
            <a:endParaRPr sz="900" dirty="0">
              <a:latin typeface="Segoe UI"/>
              <a:cs typeface="Segoe UI"/>
            </a:endParaRPr>
          </a:p>
        </p:txBody>
      </p:sp>
      <p:sp>
        <p:nvSpPr>
          <p:cNvPr id="40" name="object 21"/>
          <p:cNvSpPr txBox="1"/>
          <p:nvPr/>
        </p:nvSpPr>
        <p:spPr>
          <a:xfrm>
            <a:off x="9434829" y="2306241"/>
            <a:ext cx="221488" cy="809587"/>
          </a:xfrm>
          <a:prstGeom prst="rect">
            <a:avLst/>
          </a:prstGeom>
        </p:spPr>
        <p:txBody>
          <a:bodyPr vert="horz" wrap="square" lIns="0" tIns="0" rIns="0" bIns="0" rtlCol="0">
            <a:noAutofit/>
          </a:bodyPr>
          <a:lstStyle/>
          <a:p>
            <a:pPr marL="12700"/>
            <a:r>
              <a:rPr sz="900" dirty="0" smtClean="0">
                <a:latin typeface="Wingdings"/>
                <a:cs typeface="Wingdings"/>
              </a:rPr>
              <a:t></a:t>
            </a:r>
            <a:endParaRPr sz="900" dirty="0">
              <a:latin typeface="Wingdings"/>
              <a:cs typeface="Wingdings"/>
            </a:endParaRPr>
          </a:p>
          <a:p>
            <a:pPr marL="12700">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a:latin typeface="Wingdings"/>
                <a:cs typeface="Wingdings"/>
              </a:rPr>
              <a:t></a:t>
            </a:r>
          </a:p>
          <a:p>
            <a:pPr marL="12700">
              <a:spcBef>
                <a:spcPts val="120"/>
              </a:spcBef>
            </a:pPr>
            <a:endParaRPr sz="900" dirty="0">
              <a:latin typeface="Wingdings"/>
              <a:cs typeface="Wingdings"/>
            </a:endParaRPr>
          </a:p>
          <a:p>
            <a:pPr marL="12700">
              <a:spcBef>
                <a:spcPts val="105"/>
              </a:spcBef>
            </a:pPr>
            <a:endParaRPr sz="900" dirty="0">
              <a:latin typeface="Wingdings"/>
              <a:cs typeface="Wingdings"/>
            </a:endParaRPr>
          </a:p>
        </p:txBody>
      </p:sp>
      <p:sp>
        <p:nvSpPr>
          <p:cNvPr id="41" name="object 19"/>
          <p:cNvSpPr txBox="1"/>
          <p:nvPr/>
        </p:nvSpPr>
        <p:spPr>
          <a:xfrm>
            <a:off x="6724395" y="2988360"/>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Identify and Reproduce</a:t>
            </a:r>
            <a:endParaRPr sz="1000" dirty="0">
              <a:latin typeface="Segoe UI"/>
              <a:cs typeface="Segoe UI"/>
            </a:endParaRPr>
          </a:p>
        </p:txBody>
      </p:sp>
      <p:sp>
        <p:nvSpPr>
          <p:cNvPr id="42" name="object 20"/>
          <p:cNvSpPr txBox="1"/>
          <p:nvPr/>
        </p:nvSpPr>
        <p:spPr>
          <a:xfrm>
            <a:off x="6826504" y="3180893"/>
            <a:ext cx="2530475" cy="629107"/>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Issue captured by Operations</a:t>
            </a:r>
          </a:p>
          <a:p>
            <a:pPr marL="281940" indent="-269875">
              <a:lnSpc>
                <a:spcPct val="100000"/>
              </a:lnSpc>
              <a:buFont typeface="Segoe UI"/>
              <a:buAutoNum type="arabicPlain"/>
              <a:tabLst>
                <a:tab pos="281940" algn="l"/>
              </a:tabLst>
            </a:pPr>
            <a:r>
              <a:rPr lang="en-US" sz="900" spc="20" dirty="0" smtClean="0">
                <a:latin typeface="Segoe UI"/>
                <a:cs typeface="Segoe UI"/>
              </a:rPr>
              <a:t>Reproduced by Operations / Test</a:t>
            </a:r>
          </a:p>
          <a:p>
            <a:pPr marL="281940" indent="-269875">
              <a:lnSpc>
                <a:spcPct val="100000"/>
              </a:lnSpc>
              <a:buFont typeface="Segoe UI"/>
              <a:buAutoNum type="arabicPlain"/>
              <a:tabLst>
                <a:tab pos="281940" algn="l"/>
              </a:tabLst>
            </a:pPr>
            <a:r>
              <a:rPr lang="en-US" sz="900" spc="20" dirty="0" smtClean="0">
                <a:latin typeface="Segoe UI"/>
                <a:cs typeface="Segoe UI"/>
              </a:rPr>
              <a:t>Identify issue and prepare to capture</a:t>
            </a:r>
          </a:p>
        </p:txBody>
      </p:sp>
      <p:sp>
        <p:nvSpPr>
          <p:cNvPr id="43" name="object 21"/>
          <p:cNvSpPr txBox="1"/>
          <p:nvPr/>
        </p:nvSpPr>
        <p:spPr>
          <a:xfrm>
            <a:off x="9437624" y="3160776"/>
            <a:ext cx="221488" cy="809587"/>
          </a:xfrm>
          <a:prstGeom prst="rect">
            <a:avLst/>
          </a:prstGeom>
        </p:spPr>
        <p:txBody>
          <a:bodyPr vert="horz" wrap="square" lIns="0" tIns="0" rIns="0" bIns="0" rtlCol="0">
            <a:noAutofit/>
          </a:bodyPr>
          <a:lstStyle/>
          <a:p>
            <a:pPr marL="12700"/>
            <a:r>
              <a:rPr sz="900" dirty="0" smtClean="0">
                <a:latin typeface="Wingdings"/>
                <a:cs typeface="Wingdings"/>
              </a:rPr>
              <a:t></a:t>
            </a:r>
            <a:endParaRPr sz="900" dirty="0">
              <a:latin typeface="Wingdings"/>
              <a:cs typeface="Wingdings"/>
            </a:endParaRPr>
          </a:p>
          <a:p>
            <a:pPr marL="12700">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a:latin typeface="Wingdings"/>
                <a:cs typeface="Wingdings"/>
              </a:rPr>
              <a:t></a:t>
            </a:r>
          </a:p>
          <a:p>
            <a:pPr marL="12700">
              <a:spcBef>
                <a:spcPts val="120"/>
              </a:spcBef>
            </a:pPr>
            <a:endParaRPr sz="900" dirty="0">
              <a:latin typeface="Wingdings"/>
              <a:cs typeface="Wingdings"/>
            </a:endParaRPr>
          </a:p>
          <a:p>
            <a:pPr marL="12700">
              <a:spcBef>
                <a:spcPts val="105"/>
              </a:spcBef>
            </a:pPr>
            <a:endParaRPr sz="900" dirty="0">
              <a:latin typeface="Wingdings"/>
              <a:cs typeface="Wingdings"/>
            </a:endParaRPr>
          </a:p>
        </p:txBody>
      </p:sp>
      <p:sp>
        <p:nvSpPr>
          <p:cNvPr id="44" name="object 19"/>
          <p:cNvSpPr txBox="1"/>
          <p:nvPr/>
        </p:nvSpPr>
        <p:spPr>
          <a:xfrm>
            <a:off x="6742683" y="3714039"/>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Capture iTrace</a:t>
            </a:r>
            <a:endParaRPr sz="1000" dirty="0">
              <a:latin typeface="Segoe UI"/>
              <a:cs typeface="Segoe UI"/>
            </a:endParaRPr>
          </a:p>
        </p:txBody>
      </p:sp>
      <p:sp>
        <p:nvSpPr>
          <p:cNvPr id="45" name="object 20"/>
          <p:cNvSpPr txBox="1"/>
          <p:nvPr/>
        </p:nvSpPr>
        <p:spPr>
          <a:xfrm>
            <a:off x="6844792" y="3906572"/>
            <a:ext cx="2530475" cy="850228"/>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Configure IntelliTrace and folder permissions</a:t>
            </a:r>
          </a:p>
          <a:p>
            <a:pPr marL="281940" indent="-269875">
              <a:lnSpc>
                <a:spcPct val="100000"/>
              </a:lnSpc>
              <a:buFont typeface="Segoe UI"/>
              <a:buAutoNum type="arabicPlain"/>
              <a:tabLst>
                <a:tab pos="281940" algn="l"/>
              </a:tabLst>
            </a:pPr>
            <a:r>
              <a:rPr lang="en-US" sz="900" spc="20" dirty="0" smtClean="0">
                <a:latin typeface="Segoe UI"/>
                <a:cs typeface="Segoe UI"/>
              </a:rPr>
              <a:t>Start Tracing / Start App</a:t>
            </a:r>
          </a:p>
          <a:p>
            <a:pPr marL="281940" indent="-269875">
              <a:lnSpc>
                <a:spcPct val="100000"/>
              </a:lnSpc>
              <a:buFont typeface="Segoe UI"/>
              <a:buAutoNum type="arabicPlain"/>
              <a:tabLst>
                <a:tab pos="281940" algn="l"/>
              </a:tabLst>
            </a:pPr>
            <a:r>
              <a:rPr lang="en-US" sz="900" spc="20" dirty="0" smtClean="0">
                <a:latin typeface="Segoe UI"/>
                <a:cs typeface="Segoe UI"/>
              </a:rPr>
              <a:t>Capture iTrace</a:t>
            </a:r>
            <a:r>
              <a:rPr lang="en-US" sz="900" spc="20" dirty="0">
                <a:latin typeface="Segoe UI"/>
                <a:cs typeface="Segoe UI"/>
              </a:rPr>
              <a:t> </a:t>
            </a:r>
            <a:r>
              <a:rPr lang="en-US" sz="900" spc="20" dirty="0" smtClean="0">
                <a:latin typeface="Segoe UI"/>
                <a:cs typeface="Segoe UI"/>
              </a:rPr>
              <a:t>file</a:t>
            </a:r>
          </a:p>
          <a:p>
            <a:pPr marL="281940" indent="-269875">
              <a:lnSpc>
                <a:spcPct val="100000"/>
              </a:lnSpc>
              <a:buFont typeface="Segoe UI"/>
              <a:buAutoNum type="arabicPlain"/>
              <a:tabLst>
                <a:tab pos="281940" algn="l"/>
              </a:tabLst>
            </a:pPr>
            <a:r>
              <a:rPr lang="en-US" sz="900" spc="20" dirty="0" smtClean="0">
                <a:latin typeface="Segoe UI"/>
                <a:cs typeface="Segoe UI"/>
              </a:rPr>
              <a:t>Collect Events and Call Information</a:t>
            </a:r>
          </a:p>
          <a:p>
            <a:pPr marL="281940" indent="-269875">
              <a:lnSpc>
                <a:spcPct val="100000"/>
              </a:lnSpc>
              <a:buFont typeface="Segoe UI"/>
              <a:buAutoNum type="arabicPlain"/>
              <a:tabLst>
                <a:tab pos="281940" algn="l"/>
              </a:tabLst>
            </a:pPr>
            <a:r>
              <a:rPr lang="en-US" sz="900" spc="20" dirty="0" smtClean="0">
                <a:latin typeface="Segoe UI"/>
                <a:cs typeface="Segoe UI"/>
              </a:rPr>
              <a:t>Create a TFS work item and submit iTrace</a:t>
            </a:r>
          </a:p>
        </p:txBody>
      </p:sp>
      <p:sp>
        <p:nvSpPr>
          <p:cNvPr id="46" name="object 21"/>
          <p:cNvSpPr txBox="1"/>
          <p:nvPr/>
        </p:nvSpPr>
        <p:spPr>
          <a:xfrm>
            <a:off x="9455912" y="3886455"/>
            <a:ext cx="221488" cy="809587"/>
          </a:xfrm>
          <a:prstGeom prst="rect">
            <a:avLst/>
          </a:prstGeom>
        </p:spPr>
        <p:txBody>
          <a:bodyPr vert="horz" wrap="square" lIns="0" tIns="0" rIns="0" bIns="0" rtlCol="0">
            <a:noAutofit/>
          </a:bodyPr>
          <a:lstStyle/>
          <a:p>
            <a:pPr marL="12700">
              <a:lnSpc>
                <a:spcPct val="150000"/>
              </a:lnSpc>
            </a:pPr>
            <a:r>
              <a:rPr sz="900" dirty="0" smtClean="0">
                <a:latin typeface="Wingdings"/>
                <a:cs typeface="Wingdings"/>
              </a:rPr>
              <a:t></a:t>
            </a:r>
            <a:endParaRPr sz="900" dirty="0">
              <a:latin typeface="Wingdings"/>
              <a:cs typeface="Wingdings"/>
            </a:endParaRPr>
          </a:p>
          <a:p>
            <a:pPr marL="12700">
              <a:lnSpc>
                <a:spcPct val="150000"/>
              </a:lnSpc>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smtClean="0">
                <a:latin typeface="Wingdings"/>
                <a:cs typeface="Wingdings"/>
              </a:rPr>
              <a:t></a:t>
            </a:r>
          </a:p>
          <a:p>
            <a:pPr marL="12700">
              <a:spcBef>
                <a:spcPts val="120"/>
              </a:spcBef>
            </a:pPr>
            <a:r>
              <a:rPr lang="en-US" sz="900" dirty="0" smtClean="0">
                <a:latin typeface="Wingdings"/>
                <a:cs typeface="Wingdings"/>
              </a:rPr>
              <a:t></a:t>
            </a:r>
          </a:p>
          <a:p>
            <a:pPr marL="12700">
              <a:spcBef>
                <a:spcPts val="120"/>
              </a:spcBef>
            </a:pPr>
            <a:r>
              <a:rPr lang="en-US" sz="900" dirty="0">
                <a:latin typeface="Wingdings"/>
                <a:cs typeface="Wingdings"/>
              </a:rPr>
              <a:t></a:t>
            </a:r>
          </a:p>
          <a:p>
            <a:pPr marL="12700">
              <a:spcBef>
                <a:spcPts val="120"/>
              </a:spcBef>
            </a:pPr>
            <a:endParaRPr lang="en-US" sz="900" dirty="0">
              <a:latin typeface="Wingdings"/>
              <a:cs typeface="Wingdings"/>
            </a:endParaRPr>
          </a:p>
          <a:p>
            <a:pPr marL="12700">
              <a:spcBef>
                <a:spcPts val="120"/>
              </a:spcBef>
            </a:pPr>
            <a:endParaRPr lang="en-US" sz="900" dirty="0">
              <a:latin typeface="Wingdings"/>
              <a:cs typeface="Wingdings"/>
            </a:endParaRPr>
          </a:p>
          <a:p>
            <a:pPr marL="12700">
              <a:spcBef>
                <a:spcPts val="120"/>
              </a:spcBef>
            </a:pPr>
            <a:endParaRPr sz="900" dirty="0">
              <a:latin typeface="Wingdings"/>
              <a:cs typeface="Wingdings"/>
            </a:endParaRPr>
          </a:p>
          <a:p>
            <a:pPr marL="12700">
              <a:spcBef>
                <a:spcPts val="105"/>
              </a:spcBef>
            </a:pPr>
            <a:endParaRPr sz="900" dirty="0">
              <a:latin typeface="Wingdings"/>
              <a:cs typeface="Wingdings"/>
            </a:endParaRPr>
          </a:p>
        </p:txBody>
      </p:sp>
      <p:sp>
        <p:nvSpPr>
          <p:cNvPr id="47" name="object 19"/>
          <p:cNvSpPr txBox="1"/>
          <p:nvPr/>
        </p:nvSpPr>
        <p:spPr>
          <a:xfrm>
            <a:off x="6742683" y="4772750"/>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Diagnose and Develop</a:t>
            </a:r>
            <a:endParaRPr sz="1000" dirty="0">
              <a:latin typeface="Segoe UI"/>
              <a:cs typeface="Segoe UI"/>
            </a:endParaRPr>
          </a:p>
        </p:txBody>
      </p:sp>
      <p:sp>
        <p:nvSpPr>
          <p:cNvPr id="48" name="object 20"/>
          <p:cNvSpPr txBox="1"/>
          <p:nvPr/>
        </p:nvSpPr>
        <p:spPr>
          <a:xfrm>
            <a:off x="6844792" y="4965283"/>
            <a:ext cx="2530475" cy="850228"/>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Open TFS work item and load iTrace Data</a:t>
            </a:r>
          </a:p>
          <a:p>
            <a:pPr marL="281940" indent="-269875">
              <a:lnSpc>
                <a:spcPct val="100000"/>
              </a:lnSpc>
              <a:buFont typeface="Segoe UI"/>
              <a:buAutoNum type="arabicPlain"/>
              <a:tabLst>
                <a:tab pos="281940" algn="l"/>
              </a:tabLst>
            </a:pPr>
            <a:r>
              <a:rPr lang="en-US" sz="900" spc="20" dirty="0" smtClean="0">
                <a:latin typeface="Segoe UI"/>
                <a:cs typeface="Segoe UI"/>
              </a:rPr>
              <a:t>Load Solution with Symbols from Build</a:t>
            </a:r>
          </a:p>
          <a:p>
            <a:pPr marL="281940" indent="-269875">
              <a:lnSpc>
                <a:spcPct val="100000"/>
              </a:lnSpc>
              <a:buFont typeface="Segoe UI"/>
              <a:buAutoNum type="arabicPlain"/>
              <a:tabLst>
                <a:tab pos="281940" algn="l"/>
              </a:tabLst>
            </a:pPr>
            <a:r>
              <a:rPr lang="en-US" sz="900" spc="20" dirty="0" smtClean="0">
                <a:latin typeface="Segoe UI"/>
                <a:cs typeface="Segoe UI"/>
              </a:rPr>
              <a:t>Walk through events</a:t>
            </a:r>
          </a:p>
          <a:p>
            <a:pPr marL="281940" indent="-269875">
              <a:lnSpc>
                <a:spcPct val="100000"/>
              </a:lnSpc>
              <a:buFont typeface="Segoe UI"/>
              <a:buAutoNum type="arabicPlain"/>
              <a:tabLst>
                <a:tab pos="281940" algn="l"/>
              </a:tabLst>
            </a:pPr>
            <a:r>
              <a:rPr lang="en-US" sz="900" spc="20" dirty="0" smtClean="0">
                <a:latin typeface="Segoe UI"/>
                <a:cs typeface="Segoe UI"/>
              </a:rPr>
              <a:t>Locate the bug and fix the issue</a:t>
            </a:r>
          </a:p>
          <a:p>
            <a:pPr marL="281940" indent="-269875">
              <a:lnSpc>
                <a:spcPct val="100000"/>
              </a:lnSpc>
              <a:buFont typeface="Segoe UI"/>
              <a:buAutoNum type="arabicPlain"/>
              <a:tabLst>
                <a:tab pos="281940" algn="l"/>
              </a:tabLst>
            </a:pPr>
            <a:r>
              <a:rPr lang="en-US" sz="900" spc="20" dirty="0" smtClean="0">
                <a:latin typeface="Segoe UI"/>
                <a:cs typeface="Segoe UI"/>
              </a:rPr>
              <a:t>Check in the fix to TFS</a:t>
            </a:r>
          </a:p>
        </p:txBody>
      </p:sp>
      <p:sp>
        <p:nvSpPr>
          <p:cNvPr id="49" name="object 21"/>
          <p:cNvSpPr txBox="1"/>
          <p:nvPr/>
        </p:nvSpPr>
        <p:spPr>
          <a:xfrm>
            <a:off x="9455912" y="4945166"/>
            <a:ext cx="221488" cy="809587"/>
          </a:xfrm>
          <a:prstGeom prst="rect">
            <a:avLst/>
          </a:prstGeom>
        </p:spPr>
        <p:txBody>
          <a:bodyPr vert="horz" wrap="square" lIns="0" tIns="0" rIns="0" bIns="0" rtlCol="0">
            <a:noAutofit/>
          </a:bodyPr>
          <a:lstStyle/>
          <a:p>
            <a:pPr marL="12700"/>
            <a:r>
              <a:rPr sz="900" dirty="0" smtClean="0">
                <a:latin typeface="Wingdings"/>
                <a:cs typeface="Wingdings"/>
              </a:rPr>
              <a:t></a:t>
            </a:r>
            <a:endParaRPr sz="900" dirty="0">
              <a:latin typeface="Wingdings"/>
              <a:cs typeface="Wingdings"/>
            </a:endParaRPr>
          </a:p>
          <a:p>
            <a:pPr marL="12700">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smtClean="0">
                <a:latin typeface="Wingdings"/>
                <a:cs typeface="Wingdings"/>
              </a:rPr>
              <a:t></a:t>
            </a:r>
          </a:p>
          <a:p>
            <a:pPr marL="12700">
              <a:spcBef>
                <a:spcPts val="120"/>
              </a:spcBef>
            </a:pPr>
            <a:r>
              <a:rPr lang="en-US" sz="900" dirty="0" smtClean="0">
                <a:latin typeface="Wingdings"/>
                <a:cs typeface="Wingdings"/>
              </a:rPr>
              <a:t></a:t>
            </a:r>
          </a:p>
          <a:p>
            <a:pPr marL="12700">
              <a:spcBef>
                <a:spcPts val="120"/>
              </a:spcBef>
            </a:pPr>
            <a:r>
              <a:rPr lang="en-US" sz="900" dirty="0">
                <a:latin typeface="Wingdings"/>
                <a:cs typeface="Wingdings"/>
              </a:rPr>
              <a:t></a:t>
            </a:r>
          </a:p>
          <a:p>
            <a:pPr marL="12700">
              <a:spcBef>
                <a:spcPts val="120"/>
              </a:spcBef>
            </a:pPr>
            <a:endParaRPr lang="en-US" sz="900" dirty="0">
              <a:latin typeface="Wingdings"/>
              <a:cs typeface="Wingdings"/>
            </a:endParaRPr>
          </a:p>
          <a:p>
            <a:pPr marL="12700">
              <a:spcBef>
                <a:spcPts val="120"/>
              </a:spcBef>
            </a:pPr>
            <a:endParaRPr lang="en-US" sz="900" dirty="0">
              <a:latin typeface="Wingdings"/>
              <a:cs typeface="Wingdings"/>
            </a:endParaRPr>
          </a:p>
          <a:p>
            <a:pPr marL="12700">
              <a:spcBef>
                <a:spcPts val="120"/>
              </a:spcBef>
            </a:pPr>
            <a:endParaRPr sz="900" dirty="0">
              <a:latin typeface="Wingdings"/>
              <a:cs typeface="Wingdings"/>
            </a:endParaRPr>
          </a:p>
          <a:p>
            <a:pPr marL="12700">
              <a:spcBef>
                <a:spcPts val="105"/>
              </a:spcBef>
            </a:pPr>
            <a:endParaRPr sz="900" dirty="0">
              <a:latin typeface="Wingdings"/>
              <a:cs typeface="Wingdings"/>
            </a:endParaRPr>
          </a:p>
        </p:txBody>
      </p:sp>
      <p:sp>
        <p:nvSpPr>
          <p:cNvPr id="50" name="object 19"/>
          <p:cNvSpPr txBox="1"/>
          <p:nvPr/>
        </p:nvSpPr>
        <p:spPr>
          <a:xfrm>
            <a:off x="6793355" y="5700978"/>
            <a:ext cx="1524000" cy="163830"/>
          </a:xfrm>
          <a:prstGeom prst="rect">
            <a:avLst/>
          </a:prstGeom>
        </p:spPr>
        <p:txBody>
          <a:bodyPr vert="horz" wrap="square" lIns="0" tIns="0" rIns="0" bIns="0" rtlCol="0">
            <a:noAutofit/>
          </a:bodyPr>
          <a:lstStyle/>
          <a:p>
            <a:pPr marL="12700">
              <a:lnSpc>
                <a:spcPct val="100000"/>
              </a:lnSpc>
            </a:pPr>
            <a:r>
              <a:rPr lang="en-US" sz="1000" b="1" spc="10" dirty="0" smtClean="0">
                <a:latin typeface="Segoe UI"/>
                <a:cs typeface="Segoe UI"/>
              </a:rPr>
              <a:t>Validate</a:t>
            </a:r>
            <a:endParaRPr sz="1000" dirty="0">
              <a:latin typeface="Segoe UI"/>
              <a:cs typeface="Segoe UI"/>
            </a:endParaRPr>
          </a:p>
        </p:txBody>
      </p:sp>
      <p:sp>
        <p:nvSpPr>
          <p:cNvPr id="51" name="object 20"/>
          <p:cNvSpPr txBox="1"/>
          <p:nvPr/>
        </p:nvSpPr>
        <p:spPr>
          <a:xfrm>
            <a:off x="6844792" y="5893511"/>
            <a:ext cx="2530475" cy="629107"/>
          </a:xfrm>
          <a:prstGeom prst="rect">
            <a:avLst/>
          </a:prstGeom>
        </p:spPr>
        <p:txBody>
          <a:bodyPr vert="horz" wrap="square" lIns="0" tIns="0" rIns="0" bIns="0" rtlCol="0">
            <a:noAutofit/>
          </a:bodyPr>
          <a:lstStyle/>
          <a:p>
            <a:pPr marL="281940" indent="-269875">
              <a:lnSpc>
                <a:spcPct val="100000"/>
              </a:lnSpc>
              <a:buFont typeface="Segoe UI"/>
              <a:buAutoNum type="arabicPlain"/>
              <a:tabLst>
                <a:tab pos="281940" algn="l"/>
              </a:tabLst>
            </a:pPr>
            <a:r>
              <a:rPr lang="en-US" sz="900" spc="20" dirty="0" smtClean="0">
                <a:latin typeface="Segoe UI"/>
                <a:cs typeface="Segoe UI"/>
              </a:rPr>
              <a:t>Test validates the fix</a:t>
            </a:r>
          </a:p>
          <a:p>
            <a:pPr marL="281940" indent="-269875">
              <a:lnSpc>
                <a:spcPct val="100000"/>
              </a:lnSpc>
              <a:buFont typeface="Segoe UI"/>
              <a:buAutoNum type="arabicPlain"/>
              <a:tabLst>
                <a:tab pos="281940" algn="l"/>
              </a:tabLst>
            </a:pPr>
            <a:r>
              <a:rPr lang="en-US" sz="900" spc="20" dirty="0" smtClean="0">
                <a:latin typeface="Segoe UI"/>
                <a:cs typeface="Segoe UI"/>
              </a:rPr>
              <a:t>Update the TFS work item</a:t>
            </a:r>
          </a:p>
          <a:p>
            <a:pPr marL="281940" indent="-269875">
              <a:lnSpc>
                <a:spcPct val="100000"/>
              </a:lnSpc>
              <a:buFont typeface="Segoe UI"/>
              <a:buAutoNum type="arabicPlain"/>
              <a:tabLst>
                <a:tab pos="281940" algn="l"/>
              </a:tabLst>
            </a:pPr>
            <a:r>
              <a:rPr lang="en-US" sz="900" spc="20" dirty="0" smtClean="0">
                <a:latin typeface="Segoe UI"/>
                <a:cs typeface="Segoe UI"/>
              </a:rPr>
              <a:t>Queue a build if fixed</a:t>
            </a:r>
          </a:p>
        </p:txBody>
      </p:sp>
      <p:sp>
        <p:nvSpPr>
          <p:cNvPr id="52" name="object 21"/>
          <p:cNvSpPr txBox="1"/>
          <p:nvPr/>
        </p:nvSpPr>
        <p:spPr>
          <a:xfrm>
            <a:off x="9455912" y="5873394"/>
            <a:ext cx="221488" cy="809587"/>
          </a:xfrm>
          <a:prstGeom prst="rect">
            <a:avLst/>
          </a:prstGeom>
        </p:spPr>
        <p:txBody>
          <a:bodyPr vert="horz" wrap="square" lIns="0" tIns="0" rIns="0" bIns="0" rtlCol="0">
            <a:noAutofit/>
          </a:bodyPr>
          <a:lstStyle/>
          <a:p>
            <a:pPr marL="12700"/>
            <a:r>
              <a:rPr sz="900" dirty="0" smtClean="0">
                <a:latin typeface="Wingdings"/>
                <a:cs typeface="Wingdings"/>
              </a:rPr>
              <a:t></a:t>
            </a:r>
            <a:endParaRPr sz="900" dirty="0">
              <a:latin typeface="Wingdings"/>
              <a:cs typeface="Wingdings"/>
            </a:endParaRPr>
          </a:p>
          <a:p>
            <a:pPr marL="12700">
              <a:spcBef>
                <a:spcPts val="120"/>
              </a:spcBef>
            </a:pPr>
            <a:r>
              <a:rPr sz="900" dirty="0" smtClean="0">
                <a:latin typeface="Wingdings"/>
                <a:cs typeface="Wingdings"/>
              </a:rPr>
              <a:t></a:t>
            </a:r>
            <a:endParaRPr sz="900" dirty="0">
              <a:latin typeface="Wingdings"/>
              <a:cs typeface="Wingdings"/>
            </a:endParaRPr>
          </a:p>
          <a:p>
            <a:pPr marL="12700">
              <a:spcBef>
                <a:spcPts val="120"/>
              </a:spcBef>
            </a:pPr>
            <a:r>
              <a:rPr lang="en-US" sz="900" dirty="0">
                <a:latin typeface="Wingdings"/>
                <a:cs typeface="Wingdings"/>
              </a:rPr>
              <a:t></a:t>
            </a:r>
          </a:p>
          <a:p>
            <a:pPr marL="12700">
              <a:spcBef>
                <a:spcPts val="120"/>
              </a:spcBef>
            </a:pPr>
            <a:endParaRPr sz="900" dirty="0">
              <a:latin typeface="Wingdings"/>
              <a:cs typeface="Wingdings"/>
            </a:endParaRPr>
          </a:p>
          <a:p>
            <a:pPr marL="12700">
              <a:spcBef>
                <a:spcPts val="105"/>
              </a:spcBef>
            </a:pPr>
            <a:endParaRPr sz="900" dirty="0">
              <a:latin typeface="Wingdings"/>
              <a:cs typeface="Wingdings"/>
            </a:endParaRPr>
          </a:p>
        </p:txBody>
      </p:sp>
      <p:sp>
        <p:nvSpPr>
          <p:cNvPr id="54" name="object 12"/>
          <p:cNvSpPr txBox="1"/>
          <p:nvPr/>
        </p:nvSpPr>
        <p:spPr>
          <a:xfrm>
            <a:off x="6503289" y="7380225"/>
            <a:ext cx="2985135" cy="264795"/>
          </a:xfrm>
          <a:prstGeom prst="rect">
            <a:avLst/>
          </a:prstGeom>
        </p:spPr>
        <p:txBody>
          <a:bodyPr vert="horz" wrap="square" lIns="0" tIns="0" rIns="0" bIns="0" rtlCol="0">
            <a:noAutofit/>
          </a:bodyPr>
          <a:lstStyle/>
          <a:p>
            <a:pPr marL="12700" marR="12700"/>
            <a:r>
              <a:rPr lang="en-US" sz="800" u="sng" dirty="0">
                <a:solidFill>
                  <a:srgbClr val="0000FF"/>
                </a:solidFill>
                <a:latin typeface="Calibri"/>
                <a:cs typeface="Calibri"/>
              </a:rPr>
              <a:t>http://</a:t>
            </a:r>
            <a:r>
              <a:rPr lang="en-US" sz="800" u="sng" dirty="0" smtClean="0">
                <a:solidFill>
                  <a:srgbClr val="0000FF"/>
                </a:solidFill>
                <a:latin typeface="Calibri"/>
                <a:cs typeface="Calibri"/>
              </a:rPr>
              <a:t>aka.ms/ALMRangers</a:t>
            </a:r>
            <a:endParaRPr lang="en-US" sz="800" u="sng" dirty="0">
              <a:solidFill>
                <a:srgbClr val="0000FF"/>
              </a:solidFill>
              <a:latin typeface="Calibri"/>
              <a:cs typeface="Calibri"/>
            </a:endParaRPr>
          </a:p>
          <a:p>
            <a:pPr marL="12700" marR="12700"/>
            <a:r>
              <a:rPr lang="en-US" sz="800" dirty="0" smtClean="0">
                <a:solidFill>
                  <a:srgbClr val="0000FF"/>
                </a:solidFill>
                <a:latin typeface="Calibri"/>
                <a:cs typeface="Calibri"/>
              </a:rPr>
              <a:t>Who are we?  ALM Rangers</a:t>
            </a:r>
            <a:endParaRPr sz="800" dirty="0">
              <a:solidFill>
                <a:srgbClr val="0000FF"/>
              </a:solidFill>
              <a:latin typeface="Calibri"/>
              <a:cs typeface="Calibri"/>
            </a:endParaRPr>
          </a:p>
        </p:txBody>
      </p:sp>
      <p:sp>
        <p:nvSpPr>
          <p:cNvPr id="55" name="object 12"/>
          <p:cNvSpPr txBox="1"/>
          <p:nvPr/>
        </p:nvSpPr>
        <p:spPr>
          <a:xfrm>
            <a:off x="3238868" y="7380224"/>
            <a:ext cx="2985135" cy="264795"/>
          </a:xfrm>
          <a:prstGeom prst="rect">
            <a:avLst/>
          </a:prstGeom>
        </p:spPr>
        <p:txBody>
          <a:bodyPr vert="horz" wrap="square" lIns="0" tIns="0" rIns="0" bIns="0" rtlCol="0">
            <a:noAutofit/>
          </a:bodyPr>
          <a:lstStyle/>
          <a:p>
            <a:pPr marL="12700" marR="12700"/>
            <a:r>
              <a:rPr lang="en-US" sz="800" u="sng" dirty="0">
                <a:solidFill>
                  <a:srgbClr val="0000FF"/>
                </a:solidFill>
                <a:latin typeface="Calibri"/>
                <a:cs typeface="Calibri"/>
              </a:rPr>
              <a:t>http://</a:t>
            </a:r>
            <a:r>
              <a:rPr lang="en-US" sz="800" u="sng" dirty="0" smtClean="0">
                <a:solidFill>
                  <a:srgbClr val="0000FF"/>
                </a:solidFill>
                <a:latin typeface="Calibri"/>
                <a:cs typeface="Calibri"/>
              </a:rPr>
              <a:t>aka.ms/treasure99</a:t>
            </a:r>
            <a:endParaRPr lang="en-US" sz="800" u="sng" dirty="0">
              <a:solidFill>
                <a:srgbClr val="0000FF"/>
              </a:solidFill>
              <a:latin typeface="Calibri"/>
              <a:cs typeface="Calibri"/>
            </a:endParaRPr>
          </a:p>
          <a:p>
            <a:pPr marL="12700" marR="12700"/>
            <a:r>
              <a:rPr lang="en-US" sz="800" dirty="0" smtClean="0">
                <a:solidFill>
                  <a:srgbClr val="0000FF"/>
                </a:solidFill>
                <a:latin typeface="Calibri"/>
                <a:cs typeface="Calibri"/>
              </a:rPr>
              <a:t>VM and Walkthroughs</a:t>
            </a:r>
            <a:endParaRPr sz="800" dirty="0">
              <a:solidFill>
                <a:srgbClr val="0000FF"/>
              </a:solidFill>
              <a:latin typeface="Calibri"/>
              <a:cs typeface="Calibri"/>
            </a:endParaRPr>
          </a:p>
        </p:txBody>
      </p:sp>
      <p:pic>
        <p:nvPicPr>
          <p:cNvPr id="64" name="Picture 63"/>
          <p:cNvPicPr>
            <a:picLocks noChangeAspect="1"/>
          </p:cNvPicPr>
          <p:nvPr/>
        </p:nvPicPr>
        <p:blipFill rotWithShape="1">
          <a:blip r:embed="rId6">
            <a:extLst>
              <a:ext uri="{28A0092B-C50C-407E-A947-70E740481C1C}">
                <a14:useLocalDpi xmlns:a14="http://schemas.microsoft.com/office/drawing/2010/main" val="0"/>
              </a:ext>
            </a:extLst>
          </a:blip>
          <a:srcRect l="60834" t="35555" r="13333" b="35555"/>
          <a:stretch/>
        </p:blipFill>
        <p:spPr>
          <a:xfrm>
            <a:off x="1099511" y="2478527"/>
            <a:ext cx="1296089" cy="108704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452</TotalTime>
  <Words>476</Words>
  <Application>Microsoft Office PowerPoint</Application>
  <PresentationFormat>Custom</PresentationFormat>
  <Paragraphs>79</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Calibri</vt:lpstr>
      <vt:lpstr>Candara</vt:lpstr>
      <vt:lpstr>Monotype Sorts</vt:lpstr>
      <vt:lpstr>Segoe UI</vt:lpstr>
      <vt:lpstr>Tahoma</vt:lpstr>
      <vt:lpstr>Times New Roman</vt:lpstr>
      <vt:lpstr>Verdana</vt:lpstr>
      <vt:lpstr>Wingdings</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Coded UI Testing</dc:title>
  <dc:subject>Building Coded UI Maps to share across tests.</dc:subject>
  <dc:creator>Tim Star</dc:creator>
  <cp:lastModifiedBy>Casey O'Mara</cp:lastModifiedBy>
  <cp:revision>26</cp:revision>
  <dcterms:created xsi:type="dcterms:W3CDTF">2013-01-21T18:06:48Z</dcterms:created>
  <dcterms:modified xsi:type="dcterms:W3CDTF">2013-04-01T20:40:20Z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2012-10-05T00:00:00Z</vt:filetime>
  </property>
  <property fmtid="{D5CDD505-2E9C-101B-9397-08002B2CF9AE}" pid="3" name="LastSaved">
    <vt:filetime>2013-01-22T00:00:00Z</vt:filetime>
  </property>
</Properties>
</file>