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63" r:id="rId4"/>
    <p:sldId id="272" r:id="rId5"/>
    <p:sldId id="260" r:id="rId6"/>
    <p:sldId id="261" r:id="rId7"/>
    <p:sldId id="259" r:id="rId8"/>
    <p:sldId id="269" r:id="rId9"/>
    <p:sldId id="258" r:id="rId10"/>
    <p:sldId id="257" r:id="rId11"/>
    <p:sldId id="264" r:id="rId12"/>
    <p:sldId id="265" r:id="rId13"/>
    <p:sldId id="266" r:id="rId14"/>
    <p:sldId id="268" r:id="rId15"/>
    <p:sldId id="270" r:id="rId16"/>
    <p:sldId id="271" r:id="rId17"/>
    <p:sldId id="273" r:id="rId18"/>
    <p:sldId id="274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505A044-C29E-4EAE-AC6C-06EAF2FD5E5B}">
          <p14:sldIdLst>
            <p14:sldId id="256"/>
            <p14:sldId id="262"/>
            <p14:sldId id="263"/>
            <p14:sldId id="272"/>
            <p14:sldId id="260"/>
            <p14:sldId id="261"/>
            <p14:sldId id="259"/>
            <p14:sldId id="269"/>
            <p14:sldId id="258"/>
            <p14:sldId id="257"/>
            <p14:sldId id="264"/>
            <p14:sldId id="265"/>
            <p14:sldId id="266"/>
            <p14:sldId id="268"/>
            <p14:sldId id="270"/>
            <p14:sldId id="271"/>
          </p14:sldIdLst>
        </p14:section>
        <p14:section name="Technical Details" id="{6E03B6C0-DE99-4FC2-9C90-EB1FEA288E9E}">
          <p14:sldIdLst>
            <p14:sldId id="273"/>
            <p14:sldId id="274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501" autoAdjust="0"/>
  </p:normalViewPr>
  <p:slideViewPr>
    <p:cSldViewPr snapToGrid="0">
      <p:cViewPr varScale="1">
        <p:scale>
          <a:sx n="80" d="100"/>
          <a:sy n="80" d="100"/>
        </p:scale>
        <p:origin x="10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3D35C-25A9-4E86-BAE1-24956201155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9806B-D2E3-4636-9D7C-037A6FB53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98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Cube </a:t>
            </a:r>
            <a:r>
              <a:rPr lang="en-US" dirty="0" err="1" smtClean="0"/>
              <a:t>cube</a:t>
            </a:r>
            <a:r>
              <a:rPr lang="en-US" dirty="0" smtClean="0"/>
              <a:t> = new Cube();</a:t>
            </a:r>
          </a:p>
          <a:p>
            <a:r>
              <a:rPr lang="en-US" dirty="0" err="1" smtClean="0"/>
              <a:t>cube.Dimensions.Add</a:t>
            </a:r>
            <a:r>
              <a:rPr lang="en-US" dirty="0" smtClean="0"/>
              <a:t>(“Time”, </a:t>
            </a:r>
            <a:r>
              <a:rPr lang="en-US" dirty="0" err="1" smtClean="0"/>
              <a:t>TimeDimension.ByHours</a:t>
            </a:r>
            <a:r>
              <a:rPr lang="en-US" dirty="0" smtClean="0"/>
              <a:t>, “</a:t>
            </a:r>
            <a:r>
              <a:rPr lang="en-US" dirty="0" err="1" smtClean="0"/>
              <a:t>LogTime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await </a:t>
            </a:r>
            <a:r>
              <a:rPr lang="en-US" dirty="0" err="1" smtClean="0"/>
              <a:t>cube.UpdateAsync</a:t>
            </a:r>
            <a:r>
              <a:rPr lang="en-US" dirty="0" smtClean="0"/>
              <a:t>(()=&gt;{return logs;});</a:t>
            </a:r>
          </a:p>
          <a:p>
            <a:r>
              <a:rPr lang="en-US" baseline="0" dirty="0" err="1" smtClean="0"/>
              <a:t>var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dayResult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cube.QueryData</a:t>
            </a:r>
            <a:r>
              <a:rPr lang="en-US" baseline="0" dirty="0" smtClean="0"/>
              <a:t>({Time=</a:t>
            </a:r>
            <a:r>
              <a:rPr lang="en-US" baseline="0" dirty="0" err="1" smtClean="0"/>
              <a:t>DateTime.Now</a:t>
            </a:r>
            <a:r>
              <a:rPr lang="en-US" baseline="0" dirty="0" smtClean="0"/>
              <a:t>}); //query summary of the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806B-D2E3-4636-9D7C-037A6FB53ED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619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Cube </a:t>
            </a:r>
            <a:r>
              <a:rPr lang="en-US" dirty="0" err="1" smtClean="0"/>
              <a:t>cube</a:t>
            </a:r>
            <a:r>
              <a:rPr lang="en-US" dirty="0" smtClean="0"/>
              <a:t> = new Cube();</a:t>
            </a:r>
          </a:p>
          <a:p>
            <a:r>
              <a:rPr lang="en-US" dirty="0" err="1" smtClean="0"/>
              <a:t>cube.Dimensions.Add</a:t>
            </a:r>
            <a:r>
              <a:rPr lang="en-US" dirty="0" smtClean="0"/>
              <a:t>(“Time”, </a:t>
            </a:r>
            <a:r>
              <a:rPr lang="en-US" dirty="0" err="1" smtClean="0"/>
              <a:t>TimeDimension.ByHours</a:t>
            </a:r>
            <a:r>
              <a:rPr lang="en-US" dirty="0" smtClean="0"/>
              <a:t>, “</a:t>
            </a:r>
            <a:r>
              <a:rPr lang="en-US" dirty="0" err="1" smtClean="0"/>
              <a:t>LogTime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await </a:t>
            </a:r>
            <a:r>
              <a:rPr lang="en-US" dirty="0" err="1" smtClean="0"/>
              <a:t>cube.UpdateAsync</a:t>
            </a:r>
            <a:r>
              <a:rPr lang="en-US" dirty="0" smtClean="0"/>
              <a:t>(()=&gt;{return logs;});</a:t>
            </a:r>
          </a:p>
          <a:p>
            <a:r>
              <a:rPr lang="en-US" baseline="0" dirty="0" err="1" smtClean="0"/>
              <a:t>var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dayResult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cube.QueryData</a:t>
            </a:r>
            <a:r>
              <a:rPr lang="en-US" baseline="0" dirty="0" smtClean="0"/>
              <a:t>({Time=</a:t>
            </a:r>
            <a:r>
              <a:rPr lang="en-US" baseline="0" dirty="0" err="1" smtClean="0"/>
              <a:t>DateTime.Now</a:t>
            </a:r>
            <a:r>
              <a:rPr lang="en-US" baseline="0" dirty="0" smtClean="0"/>
              <a:t>}); //query summary of the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806B-D2E3-4636-9D7C-037A6FB53E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4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Cube </a:t>
            </a:r>
            <a:r>
              <a:rPr lang="en-US" dirty="0" err="1" smtClean="0"/>
              <a:t>cube</a:t>
            </a:r>
            <a:r>
              <a:rPr lang="en-US" dirty="0" smtClean="0"/>
              <a:t> = new Cube();</a:t>
            </a:r>
          </a:p>
          <a:p>
            <a:r>
              <a:rPr lang="en-US" dirty="0" err="1" smtClean="0"/>
              <a:t>cube.Dimensions.Add</a:t>
            </a:r>
            <a:r>
              <a:rPr lang="en-US" dirty="0" smtClean="0"/>
              <a:t>(“Time”, </a:t>
            </a:r>
            <a:r>
              <a:rPr lang="en-US" dirty="0" err="1" smtClean="0"/>
              <a:t>TimeDimension.ByHours</a:t>
            </a:r>
            <a:r>
              <a:rPr lang="en-US" dirty="0" smtClean="0"/>
              <a:t>, “</a:t>
            </a:r>
            <a:r>
              <a:rPr lang="en-US" dirty="0" err="1" smtClean="0"/>
              <a:t>LogTime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await </a:t>
            </a:r>
            <a:r>
              <a:rPr lang="en-US" dirty="0" err="1" smtClean="0"/>
              <a:t>cube.UpdateAsync</a:t>
            </a:r>
            <a:r>
              <a:rPr lang="en-US" dirty="0" smtClean="0"/>
              <a:t>(()=&gt;{return logs;});</a:t>
            </a:r>
          </a:p>
          <a:p>
            <a:r>
              <a:rPr lang="en-US" baseline="0" dirty="0" err="1" smtClean="0"/>
              <a:t>var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dayResult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cube.QueryData</a:t>
            </a:r>
            <a:r>
              <a:rPr lang="en-US" baseline="0" dirty="0" smtClean="0"/>
              <a:t>({Time=</a:t>
            </a:r>
            <a:r>
              <a:rPr lang="en-US" baseline="0" dirty="0" err="1" smtClean="0"/>
              <a:t>DateTime.Now</a:t>
            </a:r>
            <a:r>
              <a:rPr lang="en-US" baseline="0" dirty="0" smtClean="0"/>
              <a:t>}); //query summary of the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806B-D2E3-4636-9D7C-037A6FB53ED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0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Cube </a:t>
            </a:r>
            <a:r>
              <a:rPr lang="en-US" dirty="0" err="1" smtClean="0"/>
              <a:t>cube</a:t>
            </a:r>
            <a:r>
              <a:rPr lang="en-US" dirty="0" smtClean="0"/>
              <a:t> = new Cube();</a:t>
            </a:r>
          </a:p>
          <a:p>
            <a:r>
              <a:rPr lang="en-US" dirty="0" err="1" smtClean="0"/>
              <a:t>cube.Dimensions.Add</a:t>
            </a:r>
            <a:r>
              <a:rPr lang="en-US" dirty="0" smtClean="0"/>
              <a:t>(“Time”, </a:t>
            </a:r>
            <a:r>
              <a:rPr lang="en-US" dirty="0" err="1" smtClean="0"/>
              <a:t>TimeDimension.ByHours</a:t>
            </a:r>
            <a:r>
              <a:rPr lang="en-US" dirty="0" smtClean="0"/>
              <a:t>, “</a:t>
            </a:r>
            <a:r>
              <a:rPr lang="en-US" dirty="0" err="1" smtClean="0"/>
              <a:t>LogTime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await </a:t>
            </a:r>
            <a:r>
              <a:rPr lang="en-US" dirty="0" err="1" smtClean="0"/>
              <a:t>cube.UpdateAsync</a:t>
            </a:r>
            <a:r>
              <a:rPr lang="en-US" dirty="0" smtClean="0"/>
              <a:t>(()=&gt;{return logs;});</a:t>
            </a:r>
          </a:p>
          <a:p>
            <a:r>
              <a:rPr lang="en-US" baseline="0" dirty="0" err="1" smtClean="0"/>
              <a:t>var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dayResult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cube.QueryData</a:t>
            </a:r>
            <a:r>
              <a:rPr lang="en-US" baseline="0" dirty="0" smtClean="0"/>
              <a:t>({Time=</a:t>
            </a:r>
            <a:r>
              <a:rPr lang="en-US" baseline="0" dirty="0" err="1" smtClean="0"/>
              <a:t>DateTime.Now</a:t>
            </a:r>
            <a:r>
              <a:rPr lang="en-US" baseline="0" dirty="0" smtClean="0"/>
              <a:t>}); //query summary of the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806B-D2E3-4636-9D7C-037A6FB53ED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12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Cube </a:t>
            </a:r>
            <a:r>
              <a:rPr lang="en-US" dirty="0" err="1" smtClean="0"/>
              <a:t>cube</a:t>
            </a:r>
            <a:r>
              <a:rPr lang="en-US" dirty="0" smtClean="0"/>
              <a:t> = new Cube();</a:t>
            </a:r>
          </a:p>
          <a:p>
            <a:r>
              <a:rPr lang="en-US" dirty="0" err="1" smtClean="0"/>
              <a:t>cube.Dimensions.Add</a:t>
            </a:r>
            <a:r>
              <a:rPr lang="en-US" dirty="0" smtClean="0"/>
              <a:t>(“Time”, </a:t>
            </a:r>
            <a:r>
              <a:rPr lang="en-US" dirty="0" err="1" smtClean="0"/>
              <a:t>TimeDimension.ByHours</a:t>
            </a:r>
            <a:r>
              <a:rPr lang="en-US" dirty="0" smtClean="0"/>
              <a:t>, “</a:t>
            </a:r>
            <a:r>
              <a:rPr lang="en-US" dirty="0" err="1" smtClean="0"/>
              <a:t>LogTime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await </a:t>
            </a:r>
            <a:r>
              <a:rPr lang="en-US" dirty="0" err="1" smtClean="0"/>
              <a:t>cube.UpdateAsync</a:t>
            </a:r>
            <a:r>
              <a:rPr lang="en-US" dirty="0" smtClean="0"/>
              <a:t>(()=&gt;{return logs;});</a:t>
            </a:r>
          </a:p>
          <a:p>
            <a:r>
              <a:rPr lang="en-US" baseline="0" dirty="0" err="1" smtClean="0"/>
              <a:t>var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dayResult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cube.QueryData</a:t>
            </a:r>
            <a:r>
              <a:rPr lang="en-US" baseline="0" dirty="0" smtClean="0"/>
              <a:t>({Time=</a:t>
            </a:r>
            <a:r>
              <a:rPr lang="en-US" baseline="0" dirty="0" err="1" smtClean="0"/>
              <a:t>DateTime.Now</a:t>
            </a:r>
            <a:r>
              <a:rPr lang="en-US" baseline="0" dirty="0" smtClean="0"/>
              <a:t>}); //query summary of the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806B-D2E3-4636-9D7C-037A6FB53ED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27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Cube </a:t>
            </a:r>
            <a:r>
              <a:rPr lang="en-US" dirty="0" err="1" smtClean="0"/>
              <a:t>cube</a:t>
            </a:r>
            <a:r>
              <a:rPr lang="en-US" dirty="0" smtClean="0"/>
              <a:t> = new Cube();</a:t>
            </a:r>
          </a:p>
          <a:p>
            <a:r>
              <a:rPr lang="en-US" dirty="0" err="1" smtClean="0"/>
              <a:t>cube.Dimensions.Add</a:t>
            </a:r>
            <a:r>
              <a:rPr lang="en-US" dirty="0" smtClean="0"/>
              <a:t>(“Time”, </a:t>
            </a:r>
            <a:r>
              <a:rPr lang="en-US" dirty="0" err="1" smtClean="0"/>
              <a:t>TimeDimension.ByHours</a:t>
            </a:r>
            <a:r>
              <a:rPr lang="en-US" dirty="0" smtClean="0"/>
              <a:t>, “</a:t>
            </a:r>
            <a:r>
              <a:rPr lang="en-US" dirty="0" err="1" smtClean="0"/>
              <a:t>LogTime</a:t>
            </a:r>
            <a:r>
              <a:rPr lang="en-US" dirty="0" smtClean="0"/>
              <a:t>”);</a:t>
            </a:r>
          </a:p>
          <a:p>
            <a:r>
              <a:rPr lang="en-US" dirty="0" smtClean="0"/>
              <a:t>await </a:t>
            </a:r>
            <a:r>
              <a:rPr lang="en-US" dirty="0" err="1" smtClean="0"/>
              <a:t>cube.UpdateAsync</a:t>
            </a:r>
            <a:r>
              <a:rPr lang="en-US" dirty="0" smtClean="0"/>
              <a:t>(()=&gt;{return logs;});</a:t>
            </a:r>
          </a:p>
          <a:p>
            <a:r>
              <a:rPr lang="en-US" baseline="0" dirty="0" err="1" smtClean="0"/>
              <a:t>var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dayResult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cube.QueryData</a:t>
            </a:r>
            <a:r>
              <a:rPr lang="en-US" baseline="0" dirty="0" smtClean="0"/>
              <a:t>({Time=</a:t>
            </a:r>
            <a:r>
              <a:rPr lang="en-US" baseline="0" dirty="0" err="1" smtClean="0"/>
              <a:t>DateTime.Now</a:t>
            </a:r>
            <a:r>
              <a:rPr lang="en-US" baseline="0" dirty="0" smtClean="0"/>
              <a:t>}); //query summary of the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9806B-D2E3-4636-9D7C-037A6FB53ED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62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10/29/2013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Windows Azure Cache Extension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Haishi Bai</a:t>
            </a:r>
          </a:p>
          <a:p>
            <a:r>
              <a:rPr lang="en-US" dirty="0" smtClean="0"/>
              <a:t>9/2013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Data Structure: </a:t>
            </a:r>
            <a:br>
              <a:rPr lang="en-US" dirty="0" smtClean="0"/>
            </a:br>
            <a:r>
              <a:rPr lang="en-US" dirty="0" smtClean="0"/>
              <a:t>Cached Cube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OLAP functionalities</a:t>
            </a:r>
          </a:p>
          <a:p>
            <a:pPr lvl="1"/>
            <a:r>
              <a:rPr lang="en-US" dirty="0" smtClean="0"/>
              <a:t>Automatically data rollups </a:t>
            </a:r>
          </a:p>
          <a:p>
            <a:pPr lvl="1"/>
            <a:r>
              <a:rPr lang="en-US" dirty="0" smtClean="0"/>
              <a:t>Data slicing and drill-down queries</a:t>
            </a:r>
          </a:p>
          <a:p>
            <a:pPr lvl="1"/>
            <a:r>
              <a:rPr lang="en-US" dirty="0" smtClean="0"/>
              <a:t>Out-of-box dimension structures</a:t>
            </a:r>
          </a:p>
          <a:p>
            <a:pPr lvl="1"/>
            <a:r>
              <a:rPr lang="en-US" dirty="0" smtClean="0"/>
              <a:t>Different aggregation types such as sum, median, average, min/max</a:t>
            </a:r>
          </a:p>
          <a:p>
            <a:r>
              <a:rPr lang="en-US" dirty="0" smtClean="0"/>
              <a:t>Simple programming model</a:t>
            </a:r>
          </a:p>
          <a:p>
            <a:r>
              <a:rPr lang="en-US" dirty="0" smtClean="0"/>
              <a:t>Cheap and fast</a:t>
            </a:r>
          </a:p>
          <a:p>
            <a:r>
              <a:rPr lang="en-US" dirty="0" smtClean="0"/>
              <a:t>Paralleled rollup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57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Scenarios: Inter-role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Simple, cheap, and fast inter-role communication using a message queue</a:t>
            </a:r>
            <a:endParaRPr lang="en-US" dirty="0"/>
          </a:p>
          <a:p>
            <a:r>
              <a:rPr lang="en-US" dirty="0" smtClean="0"/>
              <a:t>What you lose(comparing to Windows Azure Service Bus)</a:t>
            </a:r>
          </a:p>
          <a:p>
            <a:pPr lvl="1"/>
            <a:r>
              <a:rPr lang="en-US" dirty="0" smtClean="0"/>
              <a:t>Messaging system reliability is decided by cluster availability</a:t>
            </a:r>
          </a:p>
          <a:p>
            <a:pPr lvl="1"/>
            <a:r>
              <a:rPr lang="en-US" dirty="0" smtClean="0"/>
              <a:t>Limited features - No transaction support, no session support, no topic/subscription support, no custom proprieties support, etc.</a:t>
            </a:r>
          </a:p>
          <a:p>
            <a:r>
              <a:rPr lang="en-US" dirty="0" smtClean="0"/>
              <a:t> What you win (comparing to Windows Azure Service Bus)</a:t>
            </a:r>
          </a:p>
          <a:p>
            <a:pPr lvl="1"/>
            <a:r>
              <a:rPr lang="en-US" dirty="0" smtClean="0"/>
              <a:t>Cheap - no transaction fee</a:t>
            </a:r>
          </a:p>
          <a:p>
            <a:pPr lvl="1"/>
            <a:r>
              <a:rPr lang="en-US" dirty="0" smtClean="0"/>
              <a:t>No throttling limit</a:t>
            </a:r>
          </a:p>
          <a:p>
            <a:pPr lvl="1"/>
            <a:r>
              <a:rPr lang="en-US" dirty="0" smtClean="0"/>
              <a:t>No namespace/entity management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776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Scenarios: Data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way to upload sensor data to cloud</a:t>
            </a:r>
          </a:p>
          <a:p>
            <a:r>
              <a:rPr lang="en-US" dirty="0" smtClean="0"/>
              <a:t>Data is circular buffered instead of queued</a:t>
            </a:r>
          </a:p>
          <a:p>
            <a:r>
              <a:rPr lang="en-US" dirty="0" smtClean="0"/>
              <a:t>Skip ahead allowed when the consumer can’t keep up</a:t>
            </a:r>
          </a:p>
          <a:p>
            <a:r>
              <a:rPr lang="en-US" dirty="0" smtClean="0"/>
              <a:t>Dynamic aggregation and transformation</a:t>
            </a:r>
            <a:endParaRPr lang="en-US" dirty="0"/>
          </a:p>
          <a:p>
            <a:r>
              <a:rPr lang="en-US" dirty="0" smtClean="0"/>
              <a:t>Trigger events based on custom thresholds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02428" y="3853573"/>
            <a:ext cx="34617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101101000101010111010111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110101111010111010101101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110101111000010101010110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111110111101010011001101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101101000101010111010111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110101111010111010101101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110101111000010101010110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111110111101010011001101</a:t>
            </a:r>
          </a:p>
          <a:p>
            <a:endParaRPr lang="en-US" dirty="0"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97000">
                    <a:schemeClr val="accent1">
                      <a:lumMod val="7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7796324" y="4487778"/>
            <a:ext cx="2273969" cy="962527"/>
          </a:xfrm>
          <a:custGeom>
            <a:avLst/>
            <a:gdLst>
              <a:gd name="connsiteX0" fmla="*/ 0 w 2273969"/>
              <a:gd name="connsiteY0" fmla="*/ 733926 h 1624263"/>
              <a:gd name="connsiteX1" fmla="*/ 517358 w 2273969"/>
              <a:gd name="connsiteY1" fmla="*/ 721894 h 1624263"/>
              <a:gd name="connsiteX2" fmla="*/ 553453 w 2273969"/>
              <a:gd name="connsiteY2" fmla="*/ 348915 h 1624263"/>
              <a:gd name="connsiteX3" fmla="*/ 866274 w 2273969"/>
              <a:gd name="connsiteY3" fmla="*/ 1094873 h 1624263"/>
              <a:gd name="connsiteX4" fmla="*/ 1058779 w 2273969"/>
              <a:gd name="connsiteY4" fmla="*/ 0 h 1624263"/>
              <a:gd name="connsiteX5" fmla="*/ 1600200 w 2273969"/>
              <a:gd name="connsiteY5" fmla="*/ 1624263 h 1624263"/>
              <a:gd name="connsiteX6" fmla="*/ 1720516 w 2273969"/>
              <a:gd name="connsiteY6" fmla="*/ 372979 h 1624263"/>
              <a:gd name="connsiteX7" fmla="*/ 1900990 w 2273969"/>
              <a:gd name="connsiteY7" fmla="*/ 661736 h 1624263"/>
              <a:gd name="connsiteX8" fmla="*/ 2273969 w 2273969"/>
              <a:gd name="connsiteY8" fmla="*/ 625642 h 1624263"/>
              <a:gd name="connsiteX0" fmla="*/ 0 w 2273969"/>
              <a:gd name="connsiteY0" fmla="*/ 733926 h 1636294"/>
              <a:gd name="connsiteX1" fmla="*/ 517358 w 2273969"/>
              <a:gd name="connsiteY1" fmla="*/ 721894 h 1636294"/>
              <a:gd name="connsiteX2" fmla="*/ 553453 w 2273969"/>
              <a:gd name="connsiteY2" fmla="*/ 348915 h 1636294"/>
              <a:gd name="connsiteX3" fmla="*/ 866274 w 2273969"/>
              <a:gd name="connsiteY3" fmla="*/ 1094873 h 1636294"/>
              <a:gd name="connsiteX4" fmla="*/ 1058779 w 2273969"/>
              <a:gd name="connsiteY4" fmla="*/ 0 h 1636294"/>
              <a:gd name="connsiteX5" fmla="*/ 1263315 w 2273969"/>
              <a:gd name="connsiteY5" fmla="*/ 1636294 h 1636294"/>
              <a:gd name="connsiteX6" fmla="*/ 1720516 w 2273969"/>
              <a:gd name="connsiteY6" fmla="*/ 372979 h 1636294"/>
              <a:gd name="connsiteX7" fmla="*/ 1900990 w 2273969"/>
              <a:gd name="connsiteY7" fmla="*/ 661736 h 1636294"/>
              <a:gd name="connsiteX8" fmla="*/ 2273969 w 2273969"/>
              <a:gd name="connsiteY8" fmla="*/ 625642 h 1636294"/>
              <a:gd name="connsiteX0" fmla="*/ 0 w 2273969"/>
              <a:gd name="connsiteY0" fmla="*/ 733926 h 1636294"/>
              <a:gd name="connsiteX1" fmla="*/ 517358 w 2273969"/>
              <a:gd name="connsiteY1" fmla="*/ 721894 h 1636294"/>
              <a:gd name="connsiteX2" fmla="*/ 553453 w 2273969"/>
              <a:gd name="connsiteY2" fmla="*/ 348915 h 1636294"/>
              <a:gd name="connsiteX3" fmla="*/ 866274 w 2273969"/>
              <a:gd name="connsiteY3" fmla="*/ 1094873 h 1636294"/>
              <a:gd name="connsiteX4" fmla="*/ 1058779 w 2273969"/>
              <a:gd name="connsiteY4" fmla="*/ 0 h 1636294"/>
              <a:gd name="connsiteX5" fmla="*/ 1263315 w 2273969"/>
              <a:gd name="connsiteY5" fmla="*/ 1636294 h 1636294"/>
              <a:gd name="connsiteX6" fmla="*/ 1515979 w 2273969"/>
              <a:gd name="connsiteY6" fmla="*/ 433137 h 1636294"/>
              <a:gd name="connsiteX7" fmla="*/ 1900990 w 2273969"/>
              <a:gd name="connsiteY7" fmla="*/ 661736 h 1636294"/>
              <a:gd name="connsiteX8" fmla="*/ 2273969 w 2273969"/>
              <a:gd name="connsiteY8" fmla="*/ 625642 h 1636294"/>
              <a:gd name="connsiteX0" fmla="*/ 0 w 2273969"/>
              <a:gd name="connsiteY0" fmla="*/ 733926 h 1636294"/>
              <a:gd name="connsiteX1" fmla="*/ 517358 w 2273969"/>
              <a:gd name="connsiteY1" fmla="*/ 721894 h 1636294"/>
              <a:gd name="connsiteX2" fmla="*/ 553453 w 2273969"/>
              <a:gd name="connsiteY2" fmla="*/ 348915 h 1636294"/>
              <a:gd name="connsiteX3" fmla="*/ 866274 w 2273969"/>
              <a:gd name="connsiteY3" fmla="*/ 1094873 h 1636294"/>
              <a:gd name="connsiteX4" fmla="*/ 1058779 w 2273969"/>
              <a:gd name="connsiteY4" fmla="*/ 0 h 1636294"/>
              <a:gd name="connsiteX5" fmla="*/ 1263315 w 2273969"/>
              <a:gd name="connsiteY5" fmla="*/ 1636294 h 1636294"/>
              <a:gd name="connsiteX6" fmla="*/ 1515979 w 2273969"/>
              <a:gd name="connsiteY6" fmla="*/ 433137 h 1636294"/>
              <a:gd name="connsiteX7" fmla="*/ 1636295 w 2273969"/>
              <a:gd name="connsiteY7" fmla="*/ 782051 h 1636294"/>
              <a:gd name="connsiteX8" fmla="*/ 2273969 w 2273969"/>
              <a:gd name="connsiteY8" fmla="*/ 625642 h 1636294"/>
              <a:gd name="connsiteX0" fmla="*/ 0 w 2273969"/>
              <a:gd name="connsiteY0" fmla="*/ 733926 h 1636294"/>
              <a:gd name="connsiteX1" fmla="*/ 517358 w 2273969"/>
              <a:gd name="connsiteY1" fmla="*/ 721894 h 1636294"/>
              <a:gd name="connsiteX2" fmla="*/ 553453 w 2273969"/>
              <a:gd name="connsiteY2" fmla="*/ 348915 h 1636294"/>
              <a:gd name="connsiteX3" fmla="*/ 866274 w 2273969"/>
              <a:gd name="connsiteY3" fmla="*/ 1094873 h 1636294"/>
              <a:gd name="connsiteX4" fmla="*/ 1058779 w 2273969"/>
              <a:gd name="connsiteY4" fmla="*/ 0 h 1636294"/>
              <a:gd name="connsiteX5" fmla="*/ 1263315 w 2273969"/>
              <a:gd name="connsiteY5" fmla="*/ 1636294 h 1636294"/>
              <a:gd name="connsiteX6" fmla="*/ 1515979 w 2273969"/>
              <a:gd name="connsiteY6" fmla="*/ 433137 h 1636294"/>
              <a:gd name="connsiteX7" fmla="*/ 1636295 w 2273969"/>
              <a:gd name="connsiteY7" fmla="*/ 782051 h 1636294"/>
              <a:gd name="connsiteX8" fmla="*/ 2273969 w 2273969"/>
              <a:gd name="connsiteY8" fmla="*/ 770021 h 1636294"/>
              <a:gd name="connsiteX0" fmla="*/ 0 w 2273969"/>
              <a:gd name="connsiteY0" fmla="*/ 733926 h 1636294"/>
              <a:gd name="connsiteX1" fmla="*/ 517358 w 2273969"/>
              <a:gd name="connsiteY1" fmla="*/ 721894 h 1636294"/>
              <a:gd name="connsiteX2" fmla="*/ 745958 w 2273969"/>
              <a:gd name="connsiteY2" fmla="*/ 308007 h 1636294"/>
              <a:gd name="connsiteX3" fmla="*/ 866274 w 2273969"/>
              <a:gd name="connsiteY3" fmla="*/ 1094873 h 1636294"/>
              <a:gd name="connsiteX4" fmla="*/ 1058779 w 2273969"/>
              <a:gd name="connsiteY4" fmla="*/ 0 h 1636294"/>
              <a:gd name="connsiteX5" fmla="*/ 1263315 w 2273969"/>
              <a:gd name="connsiteY5" fmla="*/ 1636294 h 1636294"/>
              <a:gd name="connsiteX6" fmla="*/ 1515979 w 2273969"/>
              <a:gd name="connsiteY6" fmla="*/ 433137 h 1636294"/>
              <a:gd name="connsiteX7" fmla="*/ 1636295 w 2273969"/>
              <a:gd name="connsiteY7" fmla="*/ 782051 h 1636294"/>
              <a:gd name="connsiteX8" fmla="*/ 2273969 w 2273969"/>
              <a:gd name="connsiteY8" fmla="*/ 770021 h 1636294"/>
              <a:gd name="connsiteX0" fmla="*/ 0 w 2273969"/>
              <a:gd name="connsiteY0" fmla="*/ 733926 h 1636294"/>
              <a:gd name="connsiteX1" fmla="*/ 517358 w 2273969"/>
              <a:gd name="connsiteY1" fmla="*/ 721894 h 1636294"/>
              <a:gd name="connsiteX2" fmla="*/ 697831 w 2273969"/>
              <a:gd name="connsiteY2" fmla="*/ 328462 h 1636294"/>
              <a:gd name="connsiteX3" fmla="*/ 866274 w 2273969"/>
              <a:gd name="connsiteY3" fmla="*/ 1094873 h 1636294"/>
              <a:gd name="connsiteX4" fmla="*/ 1058779 w 2273969"/>
              <a:gd name="connsiteY4" fmla="*/ 0 h 1636294"/>
              <a:gd name="connsiteX5" fmla="*/ 1263315 w 2273969"/>
              <a:gd name="connsiteY5" fmla="*/ 1636294 h 1636294"/>
              <a:gd name="connsiteX6" fmla="*/ 1515979 w 2273969"/>
              <a:gd name="connsiteY6" fmla="*/ 433137 h 1636294"/>
              <a:gd name="connsiteX7" fmla="*/ 1636295 w 2273969"/>
              <a:gd name="connsiteY7" fmla="*/ 782051 h 1636294"/>
              <a:gd name="connsiteX8" fmla="*/ 2273969 w 2273969"/>
              <a:gd name="connsiteY8" fmla="*/ 770021 h 163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3969" h="1636294">
                <a:moveTo>
                  <a:pt x="0" y="733926"/>
                </a:moveTo>
                <a:lnTo>
                  <a:pt x="517358" y="721894"/>
                </a:lnTo>
                <a:lnTo>
                  <a:pt x="697831" y="328462"/>
                </a:lnTo>
                <a:lnTo>
                  <a:pt x="866274" y="1094873"/>
                </a:lnTo>
                <a:lnTo>
                  <a:pt x="1058779" y="0"/>
                </a:lnTo>
                <a:lnTo>
                  <a:pt x="1263315" y="1636294"/>
                </a:lnTo>
                <a:lnTo>
                  <a:pt x="1515979" y="433137"/>
                </a:lnTo>
                <a:lnTo>
                  <a:pt x="1636295" y="782051"/>
                </a:lnTo>
                <a:lnTo>
                  <a:pt x="2273969" y="770021"/>
                </a:lnTo>
              </a:path>
            </a:pathLst>
          </a:custGeom>
          <a:noFill/>
          <a:ln w="53975">
            <a:solidFill>
              <a:schemeClr val="tx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6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 rot="5400000">
            <a:off x="7190396" y="3769686"/>
            <a:ext cx="346176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101101000101010111010111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110101111010111010101101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110101111000010101010110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111110111101010011001101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101101000101010111010111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110101111010111010101101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110101111000010101010110</a:t>
            </a:r>
          </a:p>
          <a:p>
            <a:r>
              <a:rPr lang="en-US" dirty="0" smtClean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111110111101010011001101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101101000101010111010111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110101111010111010101101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110101111000010101010110</a:t>
            </a:r>
          </a:p>
          <a:p>
            <a:r>
              <a:rPr lang="en-US" dirty="0">
                <a:gradFill flip="none" rotWithShape="1">
                  <a:gsLst>
                    <a:gs pos="0">
                      <a:schemeClr val="accent1">
                        <a:lumMod val="89000"/>
                      </a:schemeClr>
                    </a:gs>
                    <a:gs pos="97000">
                      <a:schemeClr val="accent1">
                        <a:lumMod val="70000"/>
                        <a:alpha val="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111110111101010011001101</a:t>
            </a:r>
          </a:p>
          <a:p>
            <a:endParaRPr lang="en-US" dirty="0">
              <a:gradFill flip="none" rotWithShape="1">
                <a:gsLst>
                  <a:gs pos="0">
                    <a:schemeClr val="accent1">
                      <a:lumMod val="89000"/>
                    </a:schemeClr>
                  </a:gs>
                  <a:gs pos="97000">
                    <a:schemeClr val="accent1">
                      <a:lumMod val="70000"/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Powerful Scenarios: Easy OLAP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Basic online data analysis capabilities with no management overheads, no learning curve, and no additional costs</a:t>
            </a:r>
          </a:p>
          <a:p>
            <a:r>
              <a:rPr lang="en-US" dirty="0" smtClean="0"/>
              <a:t>Ability to aggregate data from multiple sources</a:t>
            </a:r>
          </a:p>
          <a:p>
            <a:r>
              <a:rPr lang="en-US" dirty="0" smtClean="0"/>
              <a:t>Built-in version management</a:t>
            </a:r>
          </a:p>
          <a:p>
            <a:r>
              <a:rPr lang="en-US" dirty="0" smtClean="0"/>
              <a:t>Export data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7823200" y="3747911"/>
            <a:ext cx="2470982" cy="2188278"/>
            <a:chOff x="8511822" y="4380089"/>
            <a:chExt cx="1670756" cy="1670756"/>
          </a:xfrm>
        </p:grpSpPr>
        <p:sp>
          <p:nvSpPr>
            <p:cNvPr id="31" name="Cube 30"/>
            <p:cNvSpPr/>
            <p:nvPr/>
          </p:nvSpPr>
          <p:spPr>
            <a:xfrm>
              <a:off x="8929511" y="5215467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ube 31"/>
            <p:cNvSpPr/>
            <p:nvPr/>
          </p:nvSpPr>
          <p:spPr>
            <a:xfrm>
              <a:off x="9347200" y="5215467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ube 32"/>
            <p:cNvSpPr/>
            <p:nvPr/>
          </p:nvSpPr>
          <p:spPr>
            <a:xfrm>
              <a:off x="9764889" y="5215467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Cube 33"/>
            <p:cNvSpPr/>
            <p:nvPr/>
          </p:nvSpPr>
          <p:spPr>
            <a:xfrm>
              <a:off x="8929511" y="4797778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ube 34"/>
            <p:cNvSpPr/>
            <p:nvPr/>
          </p:nvSpPr>
          <p:spPr>
            <a:xfrm>
              <a:off x="9347200" y="4797778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ube 35"/>
            <p:cNvSpPr/>
            <p:nvPr/>
          </p:nvSpPr>
          <p:spPr>
            <a:xfrm>
              <a:off x="9764889" y="4797778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ube 36"/>
            <p:cNvSpPr/>
            <p:nvPr/>
          </p:nvSpPr>
          <p:spPr>
            <a:xfrm>
              <a:off x="8929511" y="4380089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ube 37"/>
            <p:cNvSpPr/>
            <p:nvPr/>
          </p:nvSpPr>
          <p:spPr>
            <a:xfrm>
              <a:off x="9347200" y="4380089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ube 38"/>
            <p:cNvSpPr/>
            <p:nvPr/>
          </p:nvSpPr>
          <p:spPr>
            <a:xfrm>
              <a:off x="9764889" y="4380089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Cube 39"/>
            <p:cNvSpPr/>
            <p:nvPr/>
          </p:nvSpPr>
          <p:spPr>
            <a:xfrm>
              <a:off x="8720666" y="5424311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Cube 40"/>
            <p:cNvSpPr/>
            <p:nvPr/>
          </p:nvSpPr>
          <p:spPr>
            <a:xfrm>
              <a:off x="9138355" y="5424311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Cube 41"/>
            <p:cNvSpPr/>
            <p:nvPr/>
          </p:nvSpPr>
          <p:spPr>
            <a:xfrm>
              <a:off x="9556044" y="5424311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Cube 42"/>
            <p:cNvSpPr/>
            <p:nvPr/>
          </p:nvSpPr>
          <p:spPr>
            <a:xfrm>
              <a:off x="8720666" y="5006622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ube 43"/>
            <p:cNvSpPr/>
            <p:nvPr/>
          </p:nvSpPr>
          <p:spPr>
            <a:xfrm>
              <a:off x="9138355" y="5006622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Cube 44"/>
            <p:cNvSpPr/>
            <p:nvPr/>
          </p:nvSpPr>
          <p:spPr>
            <a:xfrm>
              <a:off x="9556044" y="5006622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Cube 45"/>
            <p:cNvSpPr/>
            <p:nvPr/>
          </p:nvSpPr>
          <p:spPr>
            <a:xfrm>
              <a:off x="8720666" y="4588933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Cube 46"/>
            <p:cNvSpPr/>
            <p:nvPr/>
          </p:nvSpPr>
          <p:spPr>
            <a:xfrm>
              <a:off x="9138355" y="4588933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be 47"/>
            <p:cNvSpPr/>
            <p:nvPr/>
          </p:nvSpPr>
          <p:spPr>
            <a:xfrm>
              <a:off x="9556044" y="4588933"/>
              <a:ext cx="417689" cy="417689"/>
            </a:xfrm>
            <a:prstGeom prst="cub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Cube 48"/>
            <p:cNvSpPr/>
            <p:nvPr/>
          </p:nvSpPr>
          <p:spPr>
            <a:xfrm>
              <a:off x="8511822" y="5633156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ube 49"/>
            <p:cNvSpPr/>
            <p:nvPr/>
          </p:nvSpPr>
          <p:spPr>
            <a:xfrm>
              <a:off x="8929511" y="5633156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ube 50"/>
            <p:cNvSpPr/>
            <p:nvPr/>
          </p:nvSpPr>
          <p:spPr>
            <a:xfrm>
              <a:off x="9347200" y="5633156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>
              <a:off x="8511822" y="5215467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Cube 52"/>
            <p:cNvSpPr/>
            <p:nvPr/>
          </p:nvSpPr>
          <p:spPr>
            <a:xfrm>
              <a:off x="8929511" y="5215467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ube 53"/>
            <p:cNvSpPr/>
            <p:nvPr/>
          </p:nvSpPr>
          <p:spPr>
            <a:xfrm>
              <a:off x="9347200" y="5215467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ube 54"/>
            <p:cNvSpPr/>
            <p:nvPr/>
          </p:nvSpPr>
          <p:spPr>
            <a:xfrm>
              <a:off x="8511822" y="4797778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ube 55"/>
            <p:cNvSpPr/>
            <p:nvPr/>
          </p:nvSpPr>
          <p:spPr>
            <a:xfrm>
              <a:off x="8929511" y="4797778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Cube 56"/>
            <p:cNvSpPr/>
            <p:nvPr/>
          </p:nvSpPr>
          <p:spPr>
            <a:xfrm>
              <a:off x="9347200" y="4797778"/>
              <a:ext cx="417689" cy="417689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256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Coding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12666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Array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Circular Buffer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Queue</a:t>
            </a:r>
          </a:p>
        </p:txBody>
      </p:sp>
      <p:sp>
        <p:nvSpPr>
          <p:cNvPr id="4" name="Rectangle 3"/>
          <p:cNvSpPr/>
          <p:nvPr/>
        </p:nvSpPr>
        <p:spPr>
          <a:xfrm>
            <a:off x="1244816" y="2784455"/>
            <a:ext cx="8914962" cy="646331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CachedArray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array = </a:t>
            </a:r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CachedArray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"my_array"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10);</a:t>
            </a:r>
          </a:p>
          <a:p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array[8]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= 1234;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44816" y="4110156"/>
            <a:ext cx="8914962" cy="92333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CircularBuffer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buffer = 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CircularBuffer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"my_buffer"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5);</a:t>
            </a:r>
          </a:p>
          <a:p>
            <a:r>
              <a:rPr lang="en-US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buffer.Add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(1234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value = buffer[0];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44816" y="5504582"/>
            <a:ext cx="8914962" cy="92333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CachedQueue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 queue = 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CachedQueue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&gt;(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my_queue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queue.Enqueue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"This is a 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test message"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r>
              <a:rPr lang="en-US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var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value = </a:t>
            </a:r>
            <a:r>
              <a:rPr lang="en-US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queue.Dequeue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0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Scenarios: Data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11412619" cy="35993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Streaming Kinect Skeleton data to a Web Site </a:t>
            </a:r>
          </a:p>
          <a:p>
            <a:r>
              <a:rPr lang="en-US" dirty="0" smtClean="0"/>
              <a:t>30 1K messages per person per second X 2</a:t>
            </a:r>
          </a:p>
          <a:p>
            <a:r>
              <a:rPr lang="en-US" dirty="0" smtClean="0"/>
              <a:t>A Compressed Circular Buffer with batched send/receive </a:t>
            </a:r>
            <a:r>
              <a:rPr lang="en-US" altLang="zh-CN" dirty="0" smtClean="0"/>
              <a:t>with GZIP compression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7167" y="3776808"/>
            <a:ext cx="5145479" cy="27656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3876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055670"/>
              </p:ext>
            </p:extLst>
          </p:nvPr>
        </p:nvGraphicFramePr>
        <p:xfrm>
          <a:off x="466090" y="2674196"/>
          <a:ext cx="11318240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7608"/>
                <a:gridCol w="1506772"/>
                <a:gridCol w="1506772"/>
                <a:gridCol w="1506772"/>
                <a:gridCol w="1506772"/>
                <a:gridCol w="1506772"/>
                <a:gridCol w="1506772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Response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Throughput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Response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Throughput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Response</a:t>
                      </a:r>
                      <a:r>
                        <a:rPr lang="en-US" sz="1400" baseline="0" dirty="0" smtClean="0"/>
                        <a:t>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Throughput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Circular Buffer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tps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Compressed Circular</a:t>
                      </a:r>
                      <a:r>
                        <a:rPr lang="en-US" sz="1400" baseline="0" dirty="0" smtClean="0"/>
                        <a:t> Buffer (5 batch)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49 </a:t>
                      </a:r>
                      <a:r>
                        <a:rPr lang="en-US" sz="1400" dirty="0" err="1" smtClean="0"/>
                        <a:t>tps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Queue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475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</a:t>
                      </a:r>
                      <a:r>
                        <a:rPr lang="en-US" sz="1400" dirty="0" err="1" smtClean="0"/>
                        <a:t>tps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74620" y="2263140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 to Server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07380" y="226314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 to Server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781818" y="2263140"/>
            <a:ext cx="283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Server to Server (In-Role)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04660" y="6488668"/>
            <a:ext cx="5025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All tests are based on 1K-sized string messages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230510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System Architecture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5248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 and Providers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00302" y="3569187"/>
            <a:ext cx="1868940" cy="369332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none">
            <a:noAutofit/>
          </a:bodyPr>
          <a:lstStyle/>
          <a:p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ILockProvider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700302" y="3059668"/>
            <a:ext cx="1868940" cy="369332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none">
            <a:noAutofit/>
          </a:bodyPr>
          <a:lstStyle/>
          <a:p>
            <a:r>
              <a:rPr lang="en-US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IDataProvider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70513" y="3059668"/>
            <a:ext cx="2464136" cy="369332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</a:ln>
        </p:spPr>
        <p:txBody>
          <a:bodyPr wrap="none">
            <a:noAutofit/>
          </a:bodyPr>
          <a:lstStyle/>
          <a:p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CloudDataStructure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8" idx="1"/>
            <a:endCxn id="9" idx="3"/>
          </p:cNvCxnSpPr>
          <p:nvPr/>
        </p:nvCxnSpPr>
        <p:spPr>
          <a:xfrm flipH="1">
            <a:off x="3434649" y="3244334"/>
            <a:ext cx="1265653" cy="0"/>
          </a:xfrm>
          <a:prstGeom prst="straightConnector1">
            <a:avLst/>
          </a:prstGeom>
          <a:ln w="22225">
            <a:solidFill>
              <a:schemeClr val="bg1"/>
            </a:solidFill>
            <a:headEnd type="diamond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" idx="1"/>
            <a:endCxn id="9" idx="3"/>
          </p:cNvCxnSpPr>
          <p:nvPr/>
        </p:nvCxnSpPr>
        <p:spPr>
          <a:xfrm rot="10800000">
            <a:off x="3434650" y="3244335"/>
            <a:ext cx="1265653" cy="509519"/>
          </a:xfrm>
          <a:prstGeom prst="bentConnector3">
            <a:avLst/>
          </a:prstGeom>
          <a:ln w="19050">
            <a:solidFill>
              <a:schemeClr val="bg1"/>
            </a:solidFill>
            <a:headEnd type="diamond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21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5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Promote Windows Azure Cache and Windows Azure adoptions</a:t>
            </a:r>
          </a:p>
          <a:p>
            <a:r>
              <a:rPr lang="en-US" dirty="0" smtClean="0"/>
              <a:t>Provide data structures for common CS problems</a:t>
            </a:r>
          </a:p>
          <a:p>
            <a:r>
              <a:rPr lang="en-US" dirty="0" smtClean="0"/>
              <a:t>Enable common scenarios</a:t>
            </a:r>
          </a:p>
          <a:p>
            <a:r>
              <a:rPr lang="en-US" dirty="0" smtClean="0"/>
              <a:t>Simple coding model</a:t>
            </a:r>
          </a:p>
          <a:p>
            <a:r>
              <a:rPr lang="en-US" dirty="0" smtClean="0"/>
              <a:t>Write once, works everywhere</a:t>
            </a:r>
            <a:endParaRPr lang="en-US" dirty="0"/>
          </a:p>
          <a:p>
            <a:pPr lvl="1"/>
            <a:r>
              <a:rPr lang="en-US" dirty="0" smtClean="0"/>
              <a:t>In-Role cache, Windows Azure Cache, </a:t>
            </a:r>
            <a:r>
              <a:rPr lang="en-US" dirty="0" err="1" smtClean="0"/>
              <a:t>AppFabric</a:t>
            </a:r>
            <a:r>
              <a:rPr lang="en-US" dirty="0" smtClean="0"/>
              <a:t> Cache, </a:t>
            </a:r>
            <a:r>
              <a:rPr lang="en-US" dirty="0" err="1" smtClean="0"/>
              <a:t>Memcache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145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Data Structures on Cache?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customers have asked for these</a:t>
            </a:r>
          </a:p>
          <a:p>
            <a:r>
              <a:rPr lang="en-US" dirty="0"/>
              <a:t>Customers that want to try Azure but don’t want to be </a:t>
            </a:r>
            <a:r>
              <a:rPr lang="en-US" dirty="0" smtClean="0"/>
              <a:t>locked-in</a:t>
            </a:r>
          </a:p>
          <a:p>
            <a:r>
              <a:rPr lang="en-US" dirty="0" smtClean="0"/>
              <a:t>Shared storage is a common pattern</a:t>
            </a:r>
          </a:p>
          <a:p>
            <a:r>
              <a:rPr lang="en-US" dirty="0" smtClean="0"/>
              <a:t>Large-size data structures simplifies problems at hand</a:t>
            </a:r>
          </a:p>
          <a:p>
            <a:r>
              <a:rPr lang="en-US" dirty="0" smtClean="0"/>
              <a:t>Powerful scenarios</a:t>
            </a:r>
          </a:p>
          <a:p>
            <a:pPr lvl="1"/>
            <a:r>
              <a:rPr lang="en-US" dirty="0" smtClean="0"/>
              <a:t>Cheap and fast inter-role communications with job priorities</a:t>
            </a:r>
          </a:p>
          <a:p>
            <a:pPr lvl="1"/>
            <a:r>
              <a:rPr lang="en-US" dirty="0" smtClean="0"/>
              <a:t>Data acquisition and presentation</a:t>
            </a:r>
          </a:p>
          <a:p>
            <a:pPr lvl="1"/>
            <a:r>
              <a:rPr lang="en-US" dirty="0" smtClean="0"/>
              <a:t>Easy-to-use OLAP functionalities</a:t>
            </a:r>
          </a:p>
          <a:p>
            <a:pPr lvl="1"/>
            <a:r>
              <a:rPr lang="en-US" dirty="0" smtClean="0"/>
              <a:t>And many, many more!</a:t>
            </a:r>
          </a:p>
        </p:txBody>
      </p:sp>
    </p:spTree>
    <p:extLst>
      <p:ext uri="{BB962C8B-B14F-4D97-AF65-F5344CB8AC3E}">
        <p14:creationId xmlns:p14="http://schemas.microsoft.com/office/powerpoint/2010/main" val="411954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loud 47"/>
          <p:cNvSpPr/>
          <p:nvPr/>
        </p:nvSpPr>
        <p:spPr>
          <a:xfrm>
            <a:off x="7920038" y="5324979"/>
            <a:ext cx="1323975" cy="761313"/>
          </a:xfrm>
          <a:prstGeom prst="cloud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loud 33"/>
          <p:cNvSpPr/>
          <p:nvPr/>
        </p:nvSpPr>
        <p:spPr>
          <a:xfrm>
            <a:off x="1258253" y="4228884"/>
            <a:ext cx="1323975" cy="761313"/>
          </a:xfrm>
          <a:prstGeom prst="cloud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loud 21"/>
          <p:cNvSpPr/>
          <p:nvPr/>
        </p:nvSpPr>
        <p:spPr>
          <a:xfrm>
            <a:off x="3740468" y="2743200"/>
            <a:ext cx="1323975" cy="761313"/>
          </a:xfrm>
          <a:prstGeom prst="cloud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loud 22"/>
          <p:cNvSpPr/>
          <p:nvPr/>
        </p:nvSpPr>
        <p:spPr>
          <a:xfrm>
            <a:off x="9632194" y="2743199"/>
            <a:ext cx="1323975" cy="761313"/>
          </a:xfrm>
          <a:prstGeom prst="cloud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loud 20"/>
          <p:cNvSpPr/>
          <p:nvPr/>
        </p:nvSpPr>
        <p:spPr>
          <a:xfrm>
            <a:off x="1577340" y="2743200"/>
            <a:ext cx="1323975" cy="761313"/>
          </a:xfrm>
          <a:prstGeom prst="cloud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Lock-in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12080" y="4805531"/>
            <a:ext cx="177165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Cached Entity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15490" y="3181350"/>
            <a:ext cx="177165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Cloud Service</a:t>
            </a:r>
          </a:p>
          <a:p>
            <a:r>
              <a:rPr lang="en-US" dirty="0" smtClean="0"/>
              <a:t>In-Role Cache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31945" y="3181350"/>
            <a:ext cx="177165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Windows Azure</a:t>
            </a:r>
          </a:p>
          <a:p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3181349"/>
            <a:ext cx="177165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On-Premises Cache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64855" y="3181348"/>
            <a:ext cx="177165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Memcached</a:t>
            </a:r>
            <a:endParaRPr lang="en-US" dirty="0" smtClean="0"/>
          </a:p>
          <a:p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15490" y="4756046"/>
            <a:ext cx="177165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Cache Client</a:t>
            </a:r>
          </a:p>
        </p:txBody>
      </p:sp>
      <p:cxnSp>
        <p:nvCxnSpPr>
          <p:cNvPr id="14" name="Elbow Connector 13"/>
          <p:cNvCxnSpPr>
            <a:stCxn id="6" idx="2"/>
            <a:endCxn id="5" idx="0"/>
          </p:cNvCxnSpPr>
          <p:nvPr/>
        </p:nvCxnSpPr>
        <p:spPr>
          <a:xfrm rot="16200000" flipH="1">
            <a:off x="4010685" y="2718311"/>
            <a:ext cx="977850" cy="3196590"/>
          </a:xfrm>
          <a:prstGeom prst="bentConnector3">
            <a:avLst/>
          </a:prstGeom>
          <a:ln w="381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" idx="2"/>
            <a:endCxn id="5" idx="0"/>
          </p:cNvCxnSpPr>
          <p:nvPr/>
        </p:nvCxnSpPr>
        <p:spPr>
          <a:xfrm rot="16200000" flipH="1">
            <a:off x="5068912" y="3776538"/>
            <a:ext cx="977850" cy="1080135"/>
          </a:xfrm>
          <a:prstGeom prst="bentConnector3">
            <a:avLst/>
          </a:prstGeom>
          <a:ln w="38100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5" idx="0"/>
          </p:cNvCxnSpPr>
          <p:nvPr/>
        </p:nvCxnSpPr>
        <p:spPr>
          <a:xfrm rot="5400000">
            <a:off x="6127140" y="3798445"/>
            <a:ext cx="977851" cy="1036320"/>
          </a:xfrm>
          <a:prstGeom prst="bentConnector3">
            <a:avLst/>
          </a:prstGeom>
          <a:ln w="381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9" idx="2"/>
            <a:endCxn id="5" idx="0"/>
          </p:cNvCxnSpPr>
          <p:nvPr/>
        </p:nvCxnSpPr>
        <p:spPr>
          <a:xfrm rot="5400000">
            <a:off x="7185367" y="2740218"/>
            <a:ext cx="977852" cy="3152775"/>
          </a:xfrm>
          <a:prstGeom prst="bentConnector3">
            <a:avLst/>
          </a:prstGeom>
          <a:ln w="38100"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16065" y="5901626"/>
            <a:ext cx="177165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Cache Client</a:t>
            </a:r>
          </a:p>
        </p:txBody>
      </p:sp>
      <p:cxnSp>
        <p:nvCxnSpPr>
          <p:cNvPr id="26" name="Elbow Connector 25"/>
          <p:cNvCxnSpPr>
            <a:stCxn id="5" idx="2"/>
            <a:endCxn id="25" idx="0"/>
          </p:cNvCxnSpPr>
          <p:nvPr/>
        </p:nvCxnSpPr>
        <p:spPr>
          <a:xfrm rot="16200000" flipH="1">
            <a:off x="6436516" y="4836251"/>
            <a:ext cx="726763" cy="140398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10" idx="2"/>
          </p:cNvCxnSpPr>
          <p:nvPr/>
        </p:nvCxnSpPr>
        <p:spPr>
          <a:xfrm rot="5400000" flipH="1">
            <a:off x="4474867" y="3551826"/>
            <a:ext cx="49485" cy="3196590"/>
          </a:xfrm>
          <a:prstGeom prst="bentConnector3">
            <a:avLst>
              <a:gd name="adj1" fmla="val -739137"/>
            </a:avLst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99610" y="5893145"/>
            <a:ext cx="177165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Cache Client</a:t>
            </a:r>
          </a:p>
        </p:txBody>
      </p:sp>
      <p:cxnSp>
        <p:nvCxnSpPr>
          <p:cNvPr id="39" name="Elbow Connector 38"/>
          <p:cNvCxnSpPr>
            <a:stCxn id="5" idx="2"/>
            <a:endCxn id="38" idx="0"/>
          </p:cNvCxnSpPr>
          <p:nvPr/>
        </p:nvCxnSpPr>
        <p:spPr>
          <a:xfrm rot="5400000">
            <a:off x="5382529" y="5177769"/>
            <a:ext cx="718282" cy="71247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7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 Scope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599316"/>
          </a:xfrm>
        </p:spPr>
        <p:txBody>
          <a:bodyPr numCol="2"/>
          <a:lstStyle/>
          <a:p>
            <a:r>
              <a:rPr lang="en-US" dirty="0" smtClean="0"/>
              <a:t>Basic Structures</a:t>
            </a:r>
          </a:p>
          <a:p>
            <a:pPr lvl="1"/>
            <a:r>
              <a:rPr lang="en-US" dirty="0" smtClean="0"/>
              <a:t>Array</a:t>
            </a:r>
          </a:p>
          <a:p>
            <a:pPr lvl="1"/>
            <a:r>
              <a:rPr lang="en-US" dirty="0" smtClean="0"/>
              <a:t>Circular Buffer</a:t>
            </a:r>
          </a:p>
          <a:p>
            <a:pPr lvl="1"/>
            <a:r>
              <a:rPr lang="en-US" dirty="0" smtClean="0"/>
              <a:t>Queue</a:t>
            </a:r>
          </a:p>
          <a:p>
            <a:pPr lvl="1"/>
            <a:r>
              <a:rPr lang="en-US" dirty="0" smtClean="0"/>
              <a:t>Stack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Advanced Structures</a:t>
            </a:r>
          </a:p>
          <a:p>
            <a:pPr lvl="1"/>
            <a:r>
              <a:rPr lang="en-US" dirty="0" smtClean="0"/>
              <a:t>Compressed Circular Buffer</a:t>
            </a:r>
          </a:p>
          <a:p>
            <a:pPr lvl="1"/>
            <a:r>
              <a:rPr lang="en-US" dirty="0" smtClean="0"/>
              <a:t>Priority Queue</a:t>
            </a:r>
          </a:p>
          <a:p>
            <a:pPr lvl="1"/>
            <a:r>
              <a:rPr lang="en-US" dirty="0" smtClean="0"/>
              <a:t>Cube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18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V-Next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r>
              <a:rPr lang="en-US" dirty="0" smtClean="0"/>
              <a:t>More Data Structures</a:t>
            </a:r>
          </a:p>
          <a:p>
            <a:pPr lvl="1"/>
            <a:r>
              <a:rPr lang="en-US" dirty="0" smtClean="0"/>
              <a:t>Tree</a:t>
            </a:r>
          </a:p>
          <a:p>
            <a:pPr lvl="1"/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Matrix</a:t>
            </a:r>
          </a:p>
          <a:p>
            <a:pPr lvl="1"/>
            <a:r>
              <a:rPr lang="en-US" dirty="0" smtClean="0"/>
              <a:t>Heap</a:t>
            </a:r>
          </a:p>
          <a:p>
            <a:pPr lvl="1"/>
            <a:r>
              <a:rPr lang="en-US" dirty="0" smtClean="0"/>
              <a:t>List</a:t>
            </a:r>
          </a:p>
          <a:p>
            <a:r>
              <a:rPr lang="en-US" dirty="0" smtClean="0"/>
              <a:t>Distributed System Supports</a:t>
            </a:r>
          </a:p>
          <a:p>
            <a:pPr lvl="1"/>
            <a:r>
              <a:rPr lang="en-US" dirty="0" smtClean="0"/>
              <a:t>Event Hub</a:t>
            </a:r>
          </a:p>
          <a:p>
            <a:pPr lvl="1"/>
            <a:r>
              <a:rPr lang="en-US" dirty="0" smtClean="0"/>
              <a:t>Simple Map-Reduce</a:t>
            </a:r>
          </a:p>
          <a:p>
            <a:pPr lvl="1"/>
            <a:r>
              <a:rPr lang="en-US" dirty="0" smtClean="0"/>
              <a:t>Service Orchestrator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Cached Data Clients</a:t>
            </a:r>
          </a:p>
          <a:p>
            <a:pPr lvl="1"/>
            <a:r>
              <a:rPr lang="en-US" dirty="0" smtClean="0"/>
              <a:t>EF</a:t>
            </a:r>
          </a:p>
          <a:p>
            <a:pPr lvl="1"/>
            <a:r>
              <a:rPr lang="en-US" dirty="0" smtClean="0"/>
              <a:t>SQL Client</a:t>
            </a:r>
          </a:p>
          <a:p>
            <a:pPr lvl="1"/>
            <a:r>
              <a:rPr lang="en-US" dirty="0" smtClean="0"/>
              <a:t>Windows Azure Table Storage</a:t>
            </a:r>
          </a:p>
          <a:p>
            <a:r>
              <a:rPr lang="en-US" dirty="0" smtClean="0"/>
              <a:t>In-Memory Index</a:t>
            </a:r>
          </a:p>
          <a:p>
            <a:pPr lvl="1"/>
            <a:r>
              <a:rPr lang="en-US" dirty="0" smtClean="0"/>
              <a:t>Secondary Table Storage Index</a:t>
            </a:r>
          </a:p>
          <a:p>
            <a:pPr lvl="1"/>
            <a:r>
              <a:rPr lang="en-US" dirty="0" smtClean="0"/>
              <a:t>Full-text Index</a:t>
            </a:r>
          </a:p>
          <a:p>
            <a:r>
              <a:rPr lang="en-US" dirty="0" smtClean="0"/>
              <a:t>Cross-platform</a:t>
            </a:r>
          </a:p>
          <a:p>
            <a:pPr lvl="1"/>
            <a:r>
              <a:rPr lang="en-US" dirty="0" smtClean="0"/>
              <a:t>Works with in-role cache, hosted cache and on-premise cache</a:t>
            </a:r>
          </a:p>
          <a:p>
            <a:pPr lvl="1"/>
            <a:r>
              <a:rPr lang="en-US" dirty="0" smtClean="0"/>
              <a:t>Works with </a:t>
            </a:r>
            <a:r>
              <a:rPr lang="en-US" dirty="0" err="1" smtClean="0"/>
              <a:t>Memcache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763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Basic Structures</a:t>
            </a:r>
          </a:p>
          <a:p>
            <a:pPr lvl="1"/>
            <a:r>
              <a:rPr lang="en-US" dirty="0" smtClean="0"/>
              <a:t>Array</a:t>
            </a:r>
          </a:p>
          <a:p>
            <a:pPr lvl="1"/>
            <a:r>
              <a:rPr lang="en-US" dirty="0" smtClean="0"/>
              <a:t>Circular Buffer</a:t>
            </a:r>
          </a:p>
          <a:p>
            <a:pPr lvl="1"/>
            <a:r>
              <a:rPr lang="en-US" dirty="0" smtClean="0"/>
              <a:t>Queue</a:t>
            </a:r>
          </a:p>
          <a:p>
            <a:pPr lvl="1"/>
            <a:r>
              <a:rPr lang="en-US" dirty="0" smtClean="0"/>
              <a:t>Stack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Advanced Structures</a:t>
            </a:r>
          </a:p>
          <a:p>
            <a:pPr lvl="1"/>
            <a:r>
              <a:rPr lang="en-US" dirty="0" smtClean="0"/>
              <a:t>Compressed Circular Buffer</a:t>
            </a:r>
          </a:p>
          <a:p>
            <a:pPr lvl="1"/>
            <a:r>
              <a:rPr lang="en-US" dirty="0" smtClean="0"/>
              <a:t>Priority Queue</a:t>
            </a:r>
          </a:p>
          <a:p>
            <a:pPr lvl="1"/>
            <a:r>
              <a:rPr lang="en-US" dirty="0" smtClean="0"/>
              <a:t>Cube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99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Data Structure: </a:t>
            </a:r>
            <a:br>
              <a:rPr lang="en-US" dirty="0" smtClean="0"/>
            </a:br>
            <a:r>
              <a:rPr lang="en-US" dirty="0" smtClean="0"/>
              <a:t>Compressed Circular Buffer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1537897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Throughput improvements</a:t>
            </a:r>
          </a:p>
          <a:p>
            <a:pPr lvl="1"/>
            <a:r>
              <a:rPr lang="en-US" dirty="0" err="1" smtClean="0"/>
              <a:t>Gzip</a:t>
            </a:r>
            <a:r>
              <a:rPr lang="en-US" dirty="0" smtClean="0"/>
              <a:t> compress	</a:t>
            </a:r>
          </a:p>
          <a:p>
            <a:pPr lvl="1"/>
            <a:r>
              <a:rPr lang="en-US" dirty="0" smtClean="0"/>
              <a:t>Batched send/receive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Adaptive Send/Receive</a:t>
            </a:r>
          </a:p>
          <a:p>
            <a:pPr lvl="1"/>
            <a:r>
              <a:rPr lang="en-US" dirty="0" smtClean="0"/>
              <a:t>Dynamic </a:t>
            </a:r>
            <a:r>
              <a:rPr lang="en-US" dirty="0"/>
              <a:t>batch </a:t>
            </a:r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Avoid duplicate reads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680321" y="3679331"/>
            <a:ext cx="8200789" cy="2035669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CompressedCircularBuffer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buffer = 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		</a:t>
            </a:r>
            <a:r>
              <a:rPr lang="en-US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CompressedCircularBuffer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buffer"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1, 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batchSize:3);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buffer.Add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Message 1"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buffer.Add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Message 2"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buffer.Add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Message 3"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  <a:p>
            <a:endParaRPr lang="en-US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string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[] values = </a:t>
            </a:r>
            <a:r>
              <a:rPr lang="en-US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buffer.Get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(0</a:t>
            </a:r>
            <a:r>
              <a:rPr lang="en-US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42487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Data Structure: </a:t>
            </a:r>
            <a:br>
              <a:rPr lang="en-US" dirty="0" smtClean="0"/>
            </a:br>
            <a:r>
              <a:rPr lang="en-US" dirty="0" smtClean="0"/>
              <a:t>Priority 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Queue items with explicit priorities</a:t>
            </a:r>
          </a:p>
          <a:p>
            <a:r>
              <a:rPr lang="en-US" dirty="0" smtClean="0"/>
              <a:t>Items with same priorities are ordered by time</a:t>
            </a:r>
          </a:p>
          <a:p>
            <a:r>
              <a:rPr lang="en-US" dirty="0" smtClean="0"/>
              <a:t>Item priorities can be updated</a:t>
            </a:r>
          </a:p>
          <a:p>
            <a:r>
              <a:rPr lang="en-US" dirty="0" smtClean="0"/>
              <a:t>Item lock is supported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3908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2383</TotalTime>
  <Words>830</Words>
  <Application>Microsoft Office PowerPoint</Application>
  <PresentationFormat>Widescreen</PresentationFormat>
  <Paragraphs>229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宋体</vt:lpstr>
      <vt:lpstr>Arial</vt:lpstr>
      <vt:lpstr>Calibri</vt:lpstr>
      <vt:lpstr>Consolas</vt:lpstr>
      <vt:lpstr>Trebuchet MS</vt:lpstr>
      <vt:lpstr>Berlin</vt:lpstr>
      <vt:lpstr>Windows Azure Cache Extension Library</vt:lpstr>
      <vt:lpstr>Goal</vt:lpstr>
      <vt:lpstr>Why Data Structures on Cache? </vt:lpstr>
      <vt:lpstr>No Lock-in</vt:lpstr>
      <vt:lpstr>Version 1 Scope</vt:lpstr>
      <vt:lpstr>V-Next</vt:lpstr>
      <vt:lpstr>Data Structures</vt:lpstr>
      <vt:lpstr>Advanced Data Structure:  Compressed Circular Buffer</vt:lpstr>
      <vt:lpstr>Advanced Data Structure:  Priority Queue</vt:lpstr>
      <vt:lpstr>Advanced Data Structure:  Cached Cube</vt:lpstr>
      <vt:lpstr>Powerful Scenarios: Inter-role communication</vt:lpstr>
      <vt:lpstr>Powerful Scenarios: Data acquisition</vt:lpstr>
      <vt:lpstr>Powerful Scenarios: Easy OLAP</vt:lpstr>
      <vt:lpstr>Simple Coding Model</vt:lpstr>
      <vt:lpstr>Sample Scenarios: Data Acquisition</vt:lpstr>
      <vt:lpstr>Performance</vt:lpstr>
      <vt:lpstr>System Architecture</vt:lpstr>
      <vt:lpstr>Data Structures and Providers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Windows Azure Cache Extension Library</dc:title>
  <dc:creator>Haishi Bai</dc:creator>
  <cp:lastModifiedBy>Haishi Bai</cp:lastModifiedBy>
  <cp:revision>45</cp:revision>
  <dcterms:created xsi:type="dcterms:W3CDTF">2013-09-27T20:10:15Z</dcterms:created>
  <dcterms:modified xsi:type="dcterms:W3CDTF">2013-10-30T01:19:41Z</dcterms:modified>
</cp:coreProperties>
</file>