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1" r:id="rId2"/>
    <p:sldId id="272" r:id="rId3"/>
    <p:sldId id="291" r:id="rId4"/>
    <p:sldId id="300" r:id="rId5"/>
    <p:sldId id="299" r:id="rId6"/>
    <p:sldId id="298" r:id="rId7"/>
    <p:sldId id="293" r:id="rId8"/>
    <p:sldId id="292" r:id="rId9"/>
    <p:sldId id="294" r:id="rId10"/>
    <p:sldId id="295" r:id="rId11"/>
    <p:sldId id="301" r:id="rId12"/>
    <p:sldId id="302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5" autoAdjust="0"/>
    <p:restoredTop sz="94580" autoAdjust="0"/>
  </p:normalViewPr>
  <p:slideViewPr>
    <p:cSldViewPr>
      <p:cViewPr varScale="1">
        <p:scale>
          <a:sx n="69" d="100"/>
          <a:sy n="69" d="100"/>
        </p:scale>
        <p:origin x="-24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D3ECE-42C8-4308-991F-8A6DF8287FE7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1E534-ED2B-4EA7-880D-9887D87165E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5126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1E534-ED2B-4EA7-880D-9887D87165E9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6933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xmlns:p14="http://schemas.microsoft.com/office/powerpoint/2010/main" spd="med"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A6B85-24A6-465A-BC1E-B67427B13218}" type="datetimeFigureOut">
              <a:rPr lang="el-GR" smtClean="0"/>
              <a:pPr/>
              <a:t>5/11/12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56194-F206-4C7D-8CDB-26FCD37DD17C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med">
    <p:cut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</a:rPr>
              <a:t>05/08/2012 Meeting</a:t>
            </a:r>
            <a:endParaRPr lang="el-GR" sz="54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Clustering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Expanding the Ground Truth Dataset</a:t>
            </a:r>
          </a:p>
          <a:p>
            <a:pPr>
              <a:buFont typeface="Arial"/>
              <a:buChar char="•"/>
            </a:pPr>
            <a:r>
              <a:rPr lang="en-US" smtClean="0">
                <a:latin typeface="Arial" pitchFamily="34" charset="0"/>
                <a:cs typeface="Arial" pitchFamily="34" charset="0"/>
              </a:rPr>
              <a:t>Classification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895434"/>
      </p:ext>
    </p:extLst>
  </p:cSld>
  <p:clrMapOvr>
    <a:masterClrMapping/>
  </p:clrMapOvr>
  <p:transition xmlns:p14="http://schemas.microsoft.com/office/powerpoint/2010/main" spd="med">
    <p:cut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Alternative Features 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1-3 : Features from related work: </a:t>
            </a:r>
            <a:r>
              <a:rPr lang="en-US" dirty="0" smtClean="0"/>
              <a:t>tower days, duration, cluster rank.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4-5 : weekdays and weekends: </a:t>
            </a:r>
            <a:r>
              <a:rPr lang="en-US" dirty="0" smtClean="0"/>
              <a:t>What % are weekdays, and what % are weekends  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6-29 : # of days for each hours. </a:t>
            </a:r>
            <a:r>
              <a:rPr lang="en-US" dirty="0" smtClean="0"/>
              <a:t>e.g.  feature 27 is the #of days at 9 pm.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Classification -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411672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-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84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omic Sans MS"/>
                <a:cs typeface="Comic Sans MS"/>
              </a:rPr>
              <a:t>Logistic Regression </a:t>
            </a:r>
          </a:p>
          <a:p>
            <a:r>
              <a:rPr lang="en-US" sz="2400" dirty="0">
                <a:latin typeface="Comic Sans MS"/>
                <a:cs typeface="Comic Sans MS"/>
              </a:rPr>
              <a:t>False Negative :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10%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Positive :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 3 %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3140968"/>
            <a:ext cx="8352928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omic Sans MS"/>
                <a:cs typeface="Comic Sans MS"/>
              </a:rPr>
              <a:t>Decision Trees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</a:t>
            </a:r>
            <a:r>
              <a:rPr lang="en-US" sz="2400" dirty="0">
                <a:latin typeface="Comic Sans MS"/>
                <a:cs typeface="Comic Sans MS"/>
              </a:rPr>
              <a:t>Positive : </a:t>
            </a:r>
            <a:r>
              <a:rPr lang="en-US" sz="2400" dirty="0" smtClean="0">
                <a:latin typeface="Comic Sans MS"/>
                <a:cs typeface="Comic Sans MS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7. 78 %</a:t>
            </a:r>
            <a:r>
              <a:rPr lang="en-US" sz="2400" dirty="0">
                <a:latin typeface="Comic Sans MS"/>
                <a:cs typeface="Comic Sans MS"/>
              </a:rPr>
              <a:t>			</a:t>
            </a:r>
            <a:endParaRPr lang="en-US" sz="2400" dirty="0" smtClean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False Negative : 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1.26 %</a:t>
            </a:r>
            <a:endParaRPr lang="en-US" sz="24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4797152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omic Sans MS"/>
                <a:cs typeface="Comic Sans MS"/>
              </a:rPr>
              <a:t>Most important features: </a:t>
            </a:r>
            <a:endParaRPr lang="en-US" sz="24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Tower Days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Duration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Rank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Hours: 0, 13, 19, 20, 21, 22, 23</a:t>
            </a:r>
          </a:p>
        </p:txBody>
      </p:sp>
    </p:spTree>
    <p:extLst>
      <p:ext uri="{BB962C8B-B14F-4D97-AF65-F5344CB8AC3E}">
        <p14:creationId xmlns:p14="http://schemas.microsoft.com/office/powerpoint/2010/main" val="2267666361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-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687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omic Sans MS"/>
                <a:cs typeface="Comic Sans MS"/>
              </a:rPr>
              <a:t>Logistic Regression 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Positive </a:t>
            </a:r>
            <a:r>
              <a:rPr lang="en-US" sz="2400" dirty="0">
                <a:latin typeface="Comic Sans MS"/>
                <a:cs typeface="Comic Sans MS"/>
              </a:rPr>
              <a:t>: 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8.53 %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Negative :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4.06 %</a:t>
            </a:r>
            <a:endParaRPr lang="en-US" sz="24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3501008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omic Sans MS"/>
                <a:cs typeface="Comic Sans MS"/>
              </a:rPr>
              <a:t>Decision Trees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Positive :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5.02 %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Negative :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1.24 %</a:t>
            </a:r>
            <a:endParaRPr lang="en-US" sz="24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5085184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omic Sans MS"/>
                <a:cs typeface="Comic Sans MS"/>
              </a:rPr>
              <a:t>Most important features: </a:t>
            </a:r>
            <a:endParaRPr lang="en-US" sz="24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Tower Days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Rank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Hours: 4, 9, 10, 11, 12, 13, 14, 18, 20</a:t>
            </a:r>
          </a:p>
        </p:txBody>
      </p:sp>
    </p:spTree>
    <p:extLst>
      <p:ext uri="{BB962C8B-B14F-4D97-AF65-F5344CB8AC3E}">
        <p14:creationId xmlns:p14="http://schemas.microsoft.com/office/powerpoint/2010/main" val="1762970435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</p:spPr>
        <p:txBody>
          <a:bodyPr/>
          <a:lstStyle/>
          <a:p>
            <a:r>
              <a:rPr lang="en-US" dirty="0" smtClean="0"/>
              <a:t>Build Ground Truth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dirty="0" smtClean="0">
                <a:solidFill>
                  <a:srgbClr val="FF0000"/>
                </a:solidFill>
              </a:rPr>
              <a:t>known home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known work </a:t>
            </a:r>
            <a:r>
              <a:rPr lang="en-US" dirty="0" smtClean="0"/>
              <a:t>areas.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Find users for whom there is little doubt about home and work.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Use manual inspection in order to find the ground truth.</a:t>
            </a:r>
          </a:p>
        </p:txBody>
      </p:sp>
    </p:spTree>
    <p:extLst>
      <p:ext uri="{BB962C8B-B14F-4D97-AF65-F5344CB8AC3E}">
        <p14:creationId xmlns:p14="http://schemas.microsoft.com/office/powerpoint/2010/main" val="3844186753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dirty="0" smtClean="0"/>
              <a:t>Clustering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Cluster the towers: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 err="1" smtClean="0"/>
              <a:t>Hartigan’s</a:t>
            </a:r>
            <a:r>
              <a:rPr lang="en-US" dirty="0" smtClean="0"/>
              <a:t> Leader algorithm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With d = </a:t>
            </a:r>
            <a:r>
              <a:rPr lang="en-US" dirty="0" smtClean="0">
                <a:solidFill>
                  <a:srgbClr val="FF0000"/>
                </a:solidFill>
              </a:rPr>
              <a:t>1km </a:t>
            </a:r>
            <a:r>
              <a:rPr lang="en-US" dirty="0" smtClean="0">
                <a:solidFill>
                  <a:srgbClr val="000000"/>
                </a:solidFill>
              </a:rPr>
              <a:t>(clustering parameter)</a:t>
            </a:r>
            <a:endParaRPr lang="en-US" dirty="0" smtClean="0">
              <a:solidFill>
                <a:srgbClr val="FF0000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Why  </a:t>
            </a:r>
            <a:r>
              <a:rPr lang="en-US" dirty="0" smtClean="0">
                <a:solidFill>
                  <a:srgbClr val="FF0000"/>
                </a:solidFill>
              </a:rPr>
              <a:t>1km </a:t>
            </a:r>
            <a:r>
              <a:rPr lang="en-US" dirty="0" smtClean="0"/>
              <a:t>?</a:t>
            </a:r>
          </a:p>
          <a:p>
            <a:pPr marL="40005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0966444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um_of_clusters_in_data_more_detail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39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66768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dirty="0" smtClean="0"/>
              <a:t>Manually Selected Users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End up with </a:t>
            </a:r>
            <a:r>
              <a:rPr lang="en-US" dirty="0" smtClean="0">
                <a:solidFill>
                  <a:srgbClr val="FF0000"/>
                </a:solidFill>
              </a:rPr>
              <a:t>160 </a:t>
            </a:r>
            <a:r>
              <a:rPr lang="en-US" dirty="0" smtClean="0">
                <a:solidFill>
                  <a:srgbClr val="000000"/>
                </a:solidFill>
              </a:rPr>
              <a:t>manually selected users.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In General: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ean </a:t>
            </a:r>
            <a:r>
              <a:rPr lang="en-US" dirty="0" smtClean="0">
                <a:solidFill>
                  <a:srgbClr val="0000FF"/>
                </a:solidFill>
              </a:rPr>
              <a:t>#clusters </a:t>
            </a:r>
            <a:r>
              <a:rPr lang="en-US" dirty="0" smtClean="0">
                <a:solidFill>
                  <a:srgbClr val="000000"/>
                </a:solidFill>
              </a:rPr>
              <a:t>is </a:t>
            </a:r>
            <a:r>
              <a:rPr lang="en-US" dirty="0" smtClean="0">
                <a:solidFill>
                  <a:srgbClr val="0000FF"/>
                </a:solidFill>
              </a:rPr>
              <a:t>5.53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859 </a:t>
            </a:r>
            <a:r>
              <a:rPr lang="en-US" dirty="0" smtClean="0"/>
              <a:t>locations in total. 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160 </a:t>
            </a:r>
            <a:r>
              <a:rPr lang="en-US" dirty="0" smtClean="0"/>
              <a:t>home locations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160</a:t>
            </a:r>
            <a:r>
              <a:rPr lang="en-US" dirty="0" smtClean="0"/>
              <a:t> work locations</a:t>
            </a:r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32072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Classification – Data set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347864" y="1412776"/>
            <a:ext cx="2448272" cy="15121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160 manually selected users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99592" y="3717032"/>
            <a:ext cx="2304256" cy="18722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80 Users for training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40152" y="3645024"/>
            <a:ext cx="2304256" cy="18722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80 Users for testing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8435280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Train different classifier for home and work.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699792" y="2708920"/>
            <a:ext cx="648072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7" idx="0"/>
          </p:cNvCxnSpPr>
          <p:nvPr/>
        </p:nvCxnSpPr>
        <p:spPr>
          <a:xfrm>
            <a:off x="5652120" y="2492896"/>
            <a:ext cx="144016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43001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Features extracted from Pervasive 2011 paper :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Percentage of Tower </a:t>
            </a:r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ays : </a:t>
            </a:r>
            <a:r>
              <a:rPr lang="en-US" dirty="0" smtClean="0"/>
              <a:t>#days cells towers in the cluster where contacted)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Duration:</a:t>
            </a:r>
            <a:r>
              <a:rPr lang="en-US" dirty="0" smtClean="0"/>
              <a:t> Last day – First day of cluster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Cluster rank: </a:t>
            </a:r>
            <a:r>
              <a:rPr lang="en-US" dirty="0" smtClean="0"/>
              <a:t>ranking of cluster based on days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Home Events : </a:t>
            </a:r>
            <a:r>
              <a:rPr lang="en-US" dirty="0" smtClean="0"/>
              <a:t>#calls during 7PM – 7AM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Work Events : </a:t>
            </a:r>
            <a:r>
              <a:rPr lang="en-US" dirty="0" smtClean="0"/>
              <a:t>#calls </a:t>
            </a:r>
            <a:r>
              <a:rPr lang="en-US" smtClean="0"/>
              <a:t>during 10AM </a:t>
            </a:r>
            <a:r>
              <a:rPr lang="en-US" dirty="0" smtClean="0"/>
              <a:t>– 5PM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Classification -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538020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-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84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omic Sans MS"/>
                <a:cs typeface="Comic Sans MS"/>
              </a:rPr>
              <a:t>Logistic Regression </a:t>
            </a:r>
          </a:p>
          <a:p>
            <a:r>
              <a:rPr lang="en-US" sz="2400" dirty="0">
                <a:latin typeface="Comic Sans MS"/>
                <a:cs typeface="Comic Sans MS"/>
              </a:rPr>
              <a:t>False Negative :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7.78 %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Positive :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 1.52 %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9552" y="3501008"/>
            <a:ext cx="8352928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omic Sans MS"/>
                <a:cs typeface="Comic Sans MS"/>
              </a:rPr>
              <a:t>Decision Trees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</a:t>
            </a:r>
            <a:r>
              <a:rPr lang="en-US" sz="2400" dirty="0">
                <a:latin typeface="Comic Sans MS"/>
                <a:cs typeface="Comic Sans MS"/>
              </a:rPr>
              <a:t>Positive : </a:t>
            </a:r>
            <a:r>
              <a:rPr lang="en-US" sz="2400" dirty="0" smtClean="0">
                <a:latin typeface="Comic Sans MS"/>
                <a:cs typeface="Comic Sans MS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7. 52 %</a:t>
            </a:r>
            <a:r>
              <a:rPr lang="en-US" sz="2400" dirty="0">
                <a:latin typeface="Comic Sans MS"/>
                <a:cs typeface="Comic Sans MS"/>
              </a:rPr>
              <a:t>			</a:t>
            </a:r>
            <a:endParaRPr lang="en-US" sz="2400" dirty="0" smtClean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False Negative : 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0.42 %</a:t>
            </a:r>
            <a:endParaRPr lang="en-US" sz="24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5373216"/>
            <a:ext cx="734481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omic Sans MS"/>
                <a:cs typeface="Comic Sans MS"/>
              </a:rPr>
              <a:t>Most important features: </a:t>
            </a:r>
            <a:endParaRPr lang="en-US" sz="24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Tower days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Comic Sans MS"/>
                <a:cs typeface="Comic Sans MS"/>
              </a:rPr>
              <a:t>H</a:t>
            </a: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ome Hours</a:t>
            </a:r>
            <a:endParaRPr lang="en-US" sz="24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34585293"/>
      </p:ext>
    </p:extLst>
  </p:cSld>
  <p:clrMapOvr>
    <a:masterClrMapping/>
  </p:clrMapOvr>
  <p:transition xmlns:p14="http://schemas.microsoft.com/office/powerpoint/2010/main" spd="med">
    <p:cut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-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687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omic Sans MS"/>
                <a:cs typeface="Comic Sans MS"/>
              </a:rPr>
              <a:t>Logistic Regression 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Positive </a:t>
            </a:r>
            <a:r>
              <a:rPr lang="en-US" sz="2400" dirty="0">
                <a:latin typeface="Comic Sans MS"/>
                <a:cs typeface="Comic Sans MS"/>
              </a:rPr>
              <a:t>: 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5.28 %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Negative :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0.5 %</a:t>
            </a:r>
            <a:endParaRPr lang="en-US" sz="24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3501008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omic Sans MS"/>
                <a:cs typeface="Comic Sans MS"/>
              </a:rPr>
              <a:t>Decision Trees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Positive :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4.76 %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False Negative :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  <a:cs typeface="Comic Sans MS"/>
              </a:rPr>
              <a:t>1.48 %</a:t>
            </a:r>
            <a:endParaRPr lang="en-US" sz="24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5373216"/>
            <a:ext cx="734481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omic Sans MS"/>
                <a:cs typeface="Comic Sans MS"/>
              </a:rPr>
              <a:t>Most important features: </a:t>
            </a:r>
            <a:endParaRPr lang="en-US" sz="24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Duration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omic Sans MS"/>
                <a:cs typeface="Comic Sans MS"/>
              </a:rPr>
              <a:t>Work Hours</a:t>
            </a:r>
            <a:endParaRPr lang="en-US" sz="24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209487333"/>
      </p:ext>
    </p:extLst>
  </p:cSld>
  <p:clrMapOvr>
    <a:masterClrMapping/>
  </p:clrMapOvr>
  <p:transition xmlns:p14="http://schemas.microsoft.com/office/powerpoint/2010/main" spd="med">
    <p:cut thruBlk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4157</TotalTime>
  <Words>417</Words>
  <Application>Microsoft Macintosh PowerPoint</Application>
  <PresentationFormat>On-screen Show (4:3)</PresentationFormat>
  <Paragraphs>88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05/08/2012 Meeting</vt:lpstr>
      <vt:lpstr>Recap</vt:lpstr>
      <vt:lpstr>Clustering </vt:lpstr>
      <vt:lpstr>PowerPoint Presentation</vt:lpstr>
      <vt:lpstr>Manually Selected Users</vt:lpstr>
      <vt:lpstr>Classification – Data set</vt:lpstr>
      <vt:lpstr>Classification - Features</vt:lpstr>
      <vt:lpstr>Classification - Home</vt:lpstr>
      <vt:lpstr>Classification - Work</vt:lpstr>
      <vt:lpstr>Classification - Features</vt:lpstr>
      <vt:lpstr>Classification - Home</vt:lpstr>
      <vt:lpstr>Classification - Work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Blerim</dc:creator>
  <cp:lastModifiedBy>Blerim Cici</cp:lastModifiedBy>
  <cp:revision>567</cp:revision>
  <dcterms:created xsi:type="dcterms:W3CDTF">2011-05-18T03:53:23Z</dcterms:created>
  <dcterms:modified xsi:type="dcterms:W3CDTF">2012-05-11T21:44:44Z</dcterms:modified>
</cp:coreProperties>
</file>