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8" autoAdjust="0"/>
    <p:restoredTop sz="94660"/>
  </p:normalViewPr>
  <p:slideViewPr>
    <p:cSldViewPr>
      <p:cViewPr>
        <p:scale>
          <a:sx n="87" d="100"/>
          <a:sy n="87" d="100"/>
        </p:scale>
        <p:origin x="-402" y="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3A090E-3724-42AA-848D-A2800B2681EB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D227DF-2E7E-4D2B-B497-166835E84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933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part of our library</a:t>
            </a:r>
          </a:p>
          <a:p>
            <a:pPr marL="171450" indent="-171450">
              <a:buFont typeface="Symbol"/>
              <a:buChar char="Þ"/>
            </a:pPr>
            <a:r>
              <a:rPr lang="en-US" baseline="0" dirty="0" smtClean="0"/>
              <a:t>For demo figure out how to efficiently do that, In future define we will consider it to be part of library… Graph DB or other means will be better</a:t>
            </a:r>
          </a:p>
          <a:p>
            <a:pPr marL="171450" indent="-171450">
              <a:buFont typeface="Symbol"/>
              <a:buChar char="Þ"/>
            </a:pPr>
            <a:r>
              <a:rPr lang="en-US" baseline="0" dirty="0" smtClean="0"/>
              <a:t>As part of this exercise we need to define the requirement for the user, provide an option for user to choose.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227DF-2E7E-4D2B-B497-166835E8458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607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US" dirty="0" smtClean="0"/>
              <a:t>GraphBuilder Library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3505200"/>
            <a:ext cx="6400800" cy="1752600"/>
          </a:xfrm>
        </p:spPr>
        <p:txBody>
          <a:bodyPr/>
          <a:lstStyle/>
          <a:p>
            <a:pPr algn="r"/>
            <a:r>
              <a:rPr lang="en-US" dirty="0" smtClean="0"/>
              <a:t>Next level of details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753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Introduction &amp;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 parallel graph construction library for an efficient ingress for graph computation framework </a:t>
            </a:r>
          </a:p>
          <a:p>
            <a:r>
              <a:rPr lang="en-US" dirty="0" smtClean="0"/>
              <a:t>Phase-1(July 2012) – Scope </a:t>
            </a:r>
          </a:p>
          <a:p>
            <a:pPr lvl="1"/>
            <a:r>
              <a:rPr lang="en-US" dirty="0" smtClean="0"/>
              <a:t>Batch ingress (non-streaming) </a:t>
            </a:r>
          </a:p>
          <a:p>
            <a:pPr lvl="1"/>
            <a:r>
              <a:rPr lang="en-US" dirty="0" smtClean="0"/>
              <a:t>Raw input data type – Text </a:t>
            </a:r>
          </a:p>
          <a:p>
            <a:pPr lvl="1"/>
            <a:r>
              <a:rPr lang="en-US" dirty="0" smtClean="0"/>
              <a:t>Homogenous &amp; Bi-partite graphs </a:t>
            </a:r>
          </a:p>
          <a:p>
            <a:r>
              <a:rPr lang="en-US" dirty="0" smtClean="0"/>
              <a:t>Demonstrate using PageRank and LDA algorithms </a:t>
            </a:r>
          </a:p>
          <a:p>
            <a:pPr lvl="1"/>
            <a:r>
              <a:rPr lang="en-US" dirty="0" smtClean="0"/>
              <a:t>Input dataset – Wikipedia </a:t>
            </a:r>
          </a:p>
        </p:txBody>
      </p:sp>
    </p:spTree>
    <p:extLst>
      <p:ext uri="{BB962C8B-B14F-4D97-AF65-F5344CB8AC3E}">
        <p14:creationId xmlns:p14="http://schemas.microsoft.com/office/powerpoint/2010/main" val="188528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Flow chart – PageRank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676400" y="1447800"/>
            <a:ext cx="1600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&lt;XML&gt;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90600" y="2514600"/>
            <a:ext cx="3048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186543" y="2705100"/>
            <a:ext cx="1328057" cy="6096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 code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590800" y="2705100"/>
            <a:ext cx="1295400" cy="609600"/>
          </a:xfrm>
          <a:prstGeom prst="roundRect">
            <a:avLst/>
          </a:prstGeom>
          <a:ln>
            <a:solidFill>
              <a:schemeClr val="bg1"/>
            </a:solidFill>
            <a:prstDash val="sysDash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Utility function</a:t>
            </a:r>
            <a:endParaRPr lang="en-US" dirty="0"/>
          </a:p>
        </p:txBody>
      </p:sp>
      <p:cxnSp>
        <p:nvCxnSpPr>
          <p:cNvPr id="9" name="Straight Arrow Connector 8"/>
          <p:cNvCxnSpPr>
            <a:endCxn id="5" idx="0"/>
          </p:cNvCxnSpPr>
          <p:nvPr/>
        </p:nvCxnSpPr>
        <p:spPr>
          <a:xfrm>
            <a:off x="2514600" y="21336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34543" y="1601764"/>
            <a:ext cx="3470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Raw XML input file (Wikipedia dump)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212772" y="2629682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User program – implements input read, title, URL parsing. No utility functions for PageRank 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1295400" y="3810000"/>
            <a:ext cx="2514600" cy="56566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Cleaning/ Error Checking</a:t>
            </a:r>
          </a:p>
          <a:p>
            <a:pPr algn="ctr"/>
            <a:r>
              <a:rPr lang="en-US" dirty="0" smtClean="0"/>
              <a:t>Text-to-integer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514600" y="35052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2743200" y="3657600"/>
            <a:ext cx="15621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419600" y="3451554"/>
            <a:ext cx="3625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I/F format &lt;page A page B, Page C, …&gt;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91000" y="3897868"/>
            <a:ext cx="4578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Duplicate vertex, edge, dangling edge, </a:t>
            </a:r>
            <a:r>
              <a:rPr lang="en-US" dirty="0" smtClean="0">
                <a:solidFill>
                  <a:srgbClr val="FF0000"/>
                </a:solidFill>
              </a:rPr>
              <a:t>self edge?</a:t>
            </a:r>
          </a:p>
          <a:p>
            <a:r>
              <a:rPr lang="en-US" dirty="0" smtClean="0"/>
              <a:t>Convert text to integer, interface for hash-map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1295400" y="4724400"/>
            <a:ext cx="2514600" cy="5334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Graph Portioning </a:t>
            </a:r>
          </a:p>
          <a:p>
            <a:pPr algn="ctr"/>
            <a:r>
              <a:rPr lang="en-US" dirty="0" smtClean="0"/>
              <a:t>Load Balancing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2514600" y="4375666"/>
            <a:ext cx="0" cy="3487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7" idx="1"/>
          </p:cNvCxnSpPr>
          <p:nvPr/>
        </p:nvCxnSpPr>
        <p:spPr>
          <a:xfrm flipH="1">
            <a:off x="533400" y="4092833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456" y="3723501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Hash map IF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4212772" y="4611469"/>
            <a:ext cx="46911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Various partitioning selected via user switch  </a:t>
            </a:r>
          </a:p>
          <a:p>
            <a:r>
              <a:rPr lang="en-US" dirty="0" smtClean="0"/>
              <a:t>output files that can be input to GLv2 w/o LB</a:t>
            </a:r>
          </a:p>
          <a:p>
            <a:r>
              <a:rPr lang="en-US" dirty="0"/>
              <a:t># of output should be driven by size of the </a:t>
            </a:r>
            <a:r>
              <a:rPr lang="en-US" dirty="0" smtClean="0"/>
              <a:t>cluster</a:t>
            </a:r>
            <a:endParaRPr lang="en-US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2514600" y="52578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97830" y="5704114"/>
            <a:ext cx="4033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GLv2 format do we need to support?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85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Flow chart – LDA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676400" y="1447800"/>
            <a:ext cx="1600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&lt;XML&gt;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90600" y="2514600"/>
            <a:ext cx="3048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186543" y="2705100"/>
            <a:ext cx="1328057" cy="6096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 code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590800" y="2705100"/>
            <a:ext cx="1295400" cy="609600"/>
          </a:xfrm>
          <a:prstGeom prst="roundRect">
            <a:avLst/>
          </a:prstGeom>
          <a:ln>
            <a:solidFill>
              <a:schemeClr val="bg1"/>
            </a:solidFill>
            <a:prstDash val="sysDash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Utility function</a:t>
            </a:r>
            <a:endParaRPr lang="en-US" dirty="0"/>
          </a:p>
        </p:txBody>
      </p:sp>
      <p:cxnSp>
        <p:nvCxnSpPr>
          <p:cNvPr id="9" name="Straight Arrow Connector 8"/>
          <p:cNvCxnSpPr>
            <a:endCxn id="5" idx="0"/>
          </p:cNvCxnSpPr>
          <p:nvPr/>
        </p:nvCxnSpPr>
        <p:spPr>
          <a:xfrm>
            <a:off x="2514600" y="21336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34543" y="1601764"/>
            <a:ext cx="3470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Raw XML input file (Wikipedia dump)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212772" y="2629682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User program – implements input read, title, text. Utility functions: Text tokenizer, stop word filtering.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1295400" y="3810000"/>
            <a:ext cx="2514600" cy="56566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Cleaning/ Error Checking</a:t>
            </a:r>
          </a:p>
          <a:p>
            <a:pPr algn="ctr"/>
            <a:r>
              <a:rPr lang="en-US" dirty="0" smtClean="0"/>
              <a:t>Text-to-integer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514600" y="35052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2743200" y="3657600"/>
            <a:ext cx="15621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419600" y="3451554"/>
            <a:ext cx="3359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I/F format &lt;word  doc , frequency&gt;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91000" y="3897868"/>
            <a:ext cx="4578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Duplicate vertex, edge, dangling edge, </a:t>
            </a:r>
            <a:r>
              <a:rPr lang="en-US" dirty="0" smtClean="0">
                <a:solidFill>
                  <a:srgbClr val="FF0000"/>
                </a:solidFill>
              </a:rPr>
              <a:t>self edge?</a:t>
            </a:r>
          </a:p>
          <a:p>
            <a:r>
              <a:rPr lang="en-US" dirty="0" smtClean="0"/>
              <a:t>Convert text to integer, interface for hash-map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1295400" y="4724400"/>
            <a:ext cx="2514600" cy="5334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Graph Portioning </a:t>
            </a:r>
          </a:p>
          <a:p>
            <a:pPr algn="ctr"/>
            <a:r>
              <a:rPr lang="en-US" dirty="0" smtClean="0"/>
              <a:t>Load Balancing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2514600" y="4375666"/>
            <a:ext cx="0" cy="3487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7" idx="1"/>
          </p:cNvCxnSpPr>
          <p:nvPr/>
        </p:nvCxnSpPr>
        <p:spPr>
          <a:xfrm flipH="1">
            <a:off x="533400" y="4092833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456" y="3723501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Hash map IF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4207329" y="4578812"/>
            <a:ext cx="48065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Various partitioning selected via user switch  </a:t>
            </a:r>
          </a:p>
          <a:p>
            <a:r>
              <a:rPr lang="en-US" dirty="0" smtClean="0"/>
              <a:t>output files that can be input to GLv2 w/o LB</a:t>
            </a:r>
          </a:p>
          <a:p>
            <a:r>
              <a:rPr lang="en-US" dirty="0" smtClean="0"/>
              <a:t># of output should be driven by size of the cluster</a:t>
            </a:r>
            <a:endParaRPr lang="en-US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2514600" y="52578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97830" y="5704114"/>
            <a:ext cx="4033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GLv2 format do we need to support?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40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Error Checking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De-duplication of vertices, edges</a:t>
            </a:r>
          </a:p>
          <a:p>
            <a:pPr lvl="1"/>
            <a:r>
              <a:rPr lang="en-US" dirty="0" smtClean="0"/>
              <a:t>Sort all edges in the file, purge all duplicate – batch </a:t>
            </a:r>
          </a:p>
          <a:p>
            <a:pPr lvl="1"/>
            <a:r>
              <a:rPr lang="en-US" dirty="0" smtClean="0"/>
              <a:t>Hash table to keep track of all created edges – streaming </a:t>
            </a:r>
          </a:p>
          <a:p>
            <a:r>
              <a:rPr lang="en-US" dirty="0"/>
              <a:t>Self </a:t>
            </a:r>
            <a:r>
              <a:rPr lang="en-US" dirty="0" smtClean="0"/>
              <a:t>edge</a:t>
            </a:r>
            <a:endParaRPr lang="en-US" dirty="0"/>
          </a:p>
          <a:p>
            <a:pPr lvl="1"/>
            <a:r>
              <a:rPr lang="en-US" dirty="0"/>
              <a:t>Detect identical vertex for an </a:t>
            </a:r>
            <a:r>
              <a:rPr lang="en-US" dirty="0" smtClean="0"/>
              <a:t>edge</a:t>
            </a:r>
          </a:p>
          <a:p>
            <a:r>
              <a:rPr lang="en-US" dirty="0"/>
              <a:t>Dangling edge – optional  </a:t>
            </a:r>
          </a:p>
          <a:p>
            <a:pPr lvl="1"/>
            <a:r>
              <a:rPr lang="en-US" dirty="0"/>
              <a:t>One vertex doesn’t belong to the input corpus, requires a hash table to validate vertex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10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Vertex hash </a:t>
            </a:r>
            <a:r>
              <a:rPr lang="en-US" dirty="0" smtClean="0"/>
              <a:t>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GraphLab expect vertices to have an unique integer number</a:t>
            </a:r>
          </a:p>
          <a:p>
            <a:pPr lvl="1"/>
            <a:r>
              <a:rPr lang="en-US" dirty="0" smtClean="0"/>
              <a:t>Requires hash map between text string and integer for post-processing </a:t>
            </a:r>
          </a:p>
        </p:txBody>
      </p:sp>
    </p:spTree>
    <p:extLst>
      <p:ext uri="{BB962C8B-B14F-4D97-AF65-F5344CB8AC3E}">
        <p14:creationId xmlns:p14="http://schemas.microsoft.com/office/powerpoint/2010/main" val="235969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Application flow chart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914400" y="1853041"/>
            <a:ext cx="3352800" cy="1752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GraphBuilder application</a:t>
            </a:r>
            <a:endParaRPr lang="en-US" dirty="0"/>
          </a:p>
        </p:txBody>
      </p:sp>
      <p:sp>
        <p:nvSpPr>
          <p:cNvPr id="5" name="Flowchart: Direct Access Storage 4"/>
          <p:cNvSpPr/>
          <p:nvPr/>
        </p:nvSpPr>
        <p:spPr>
          <a:xfrm rot="16200000">
            <a:off x="2174338" y="2764803"/>
            <a:ext cx="800100" cy="3319975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 smtClean="0"/>
              <a:t>HDFS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524000" y="3605641"/>
            <a:ext cx="0" cy="419099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6800" y="3653328"/>
            <a:ext cx="50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Raw</a:t>
            </a:r>
            <a:endParaRPr lang="en-US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581400" y="3605641"/>
            <a:ext cx="0" cy="419099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773062" y="3616416"/>
            <a:ext cx="884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Partitioned </a:t>
            </a:r>
          </a:p>
          <a:p>
            <a:pPr algn="ctr"/>
            <a:r>
              <a:rPr lang="en-US" sz="1200" dirty="0" smtClean="0"/>
              <a:t>Graph</a:t>
            </a:r>
            <a:endParaRPr lang="en-US" sz="1200" dirty="0"/>
          </a:p>
        </p:txBody>
      </p:sp>
      <p:sp>
        <p:nvSpPr>
          <p:cNvPr id="14" name="Rounded Rectangle 13"/>
          <p:cNvSpPr/>
          <p:nvPr/>
        </p:nvSpPr>
        <p:spPr>
          <a:xfrm>
            <a:off x="4451252" y="1828800"/>
            <a:ext cx="3513406" cy="17651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GraphLab v2 application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3760764" y="3593918"/>
            <a:ext cx="690488" cy="425674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705600" y="3653328"/>
            <a:ext cx="0" cy="1552513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590800" y="3653328"/>
            <a:ext cx="0" cy="366264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098356" y="3605641"/>
            <a:ext cx="492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Hash</a:t>
            </a:r>
          </a:p>
          <a:p>
            <a:pPr algn="ctr"/>
            <a:r>
              <a:rPr lang="en-US" sz="1200" dirty="0" smtClean="0"/>
              <a:t>Map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6705600" y="3661345"/>
            <a:ext cx="7906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Computed </a:t>
            </a:r>
          </a:p>
          <a:p>
            <a:r>
              <a:rPr lang="en-US" sz="1100" dirty="0" smtClean="0"/>
              <a:t>output</a:t>
            </a:r>
            <a:endParaRPr lang="en-US" sz="1100" dirty="0"/>
          </a:p>
        </p:txBody>
      </p:sp>
      <p:sp>
        <p:nvSpPr>
          <p:cNvPr id="26" name="Rectangle 25"/>
          <p:cNvSpPr/>
          <p:nvPr/>
        </p:nvSpPr>
        <p:spPr>
          <a:xfrm>
            <a:off x="3616569" y="5205841"/>
            <a:ext cx="3733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Visualization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2773062" y="4824841"/>
            <a:ext cx="1189338" cy="3048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114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Intel">
      <a:majorFont>
        <a:latin typeface="Neo Sans Intel"/>
        <a:ea typeface=""/>
        <a:cs typeface=""/>
      </a:majorFont>
      <a:minorFont>
        <a:latin typeface="Neo Sans Intel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3384</TotalTime>
  <Words>439</Words>
  <Application>Microsoft Office PowerPoint</Application>
  <PresentationFormat>On-screen Show (4:3)</PresentationFormat>
  <Paragraphs>73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GraphBuilder Library</vt:lpstr>
      <vt:lpstr>Introduction &amp; Scope</vt:lpstr>
      <vt:lpstr>Flow chart – PageRank</vt:lpstr>
      <vt:lpstr>Flow chart – LDA</vt:lpstr>
      <vt:lpstr>Error Checking</vt:lpstr>
      <vt:lpstr>Vertex hash map</vt:lpstr>
      <vt:lpstr>Application flow chart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GraphBuilder Library</dc:title>
  <dc:creator>Jain, Nilesh</dc:creator>
  <cp:lastModifiedBy>nkjain</cp:lastModifiedBy>
  <cp:revision>27</cp:revision>
  <dcterms:created xsi:type="dcterms:W3CDTF">2006-08-16T00:00:00Z</dcterms:created>
  <dcterms:modified xsi:type="dcterms:W3CDTF">2012-06-05T16:05:10Z</dcterms:modified>
</cp:coreProperties>
</file>