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8" r:id="rId3"/>
    <p:sldId id="257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0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2B8333-AC3A-4F23-A164-D1C42F1CEB70}" type="datetimeFigureOut">
              <a:rPr lang="en-US" smtClean="0"/>
              <a:t>5/21/2012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6295AB-6AF7-4203-897D-95486A875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9426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295AB-6AF7-4203-897D-95486A87514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768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8DFDC-E9AC-4A7E-82FD-014C944C960D}" type="datetimeFigureOut">
              <a:rPr lang="en-US" smtClean="0"/>
              <a:t>5/18/2012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5929C-5229-45AB-9A29-0C20FFF30B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8486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8DFDC-E9AC-4A7E-82FD-014C944C960D}" type="datetimeFigureOut">
              <a:rPr lang="en-US" smtClean="0"/>
              <a:t>5/18/2012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5929C-5229-45AB-9A29-0C20FFF30B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1579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8DFDC-E9AC-4A7E-82FD-014C944C960D}" type="datetimeFigureOut">
              <a:rPr lang="en-US" smtClean="0"/>
              <a:t>5/18/2012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5929C-5229-45AB-9A29-0C20FFF30B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427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8DFDC-E9AC-4A7E-82FD-014C944C960D}" type="datetimeFigureOut">
              <a:rPr lang="en-US" smtClean="0"/>
              <a:t>5/18/2012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5929C-5229-45AB-9A29-0C20FFF30B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883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8DFDC-E9AC-4A7E-82FD-014C944C960D}" type="datetimeFigureOut">
              <a:rPr lang="en-US" smtClean="0"/>
              <a:t>5/18/2012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5929C-5229-45AB-9A29-0C20FFF30B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3860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8DFDC-E9AC-4A7E-82FD-014C944C960D}" type="datetimeFigureOut">
              <a:rPr lang="en-US" smtClean="0"/>
              <a:t>5/18/2012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5929C-5229-45AB-9A29-0C20FFF30B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949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8DFDC-E9AC-4A7E-82FD-014C944C960D}" type="datetimeFigureOut">
              <a:rPr lang="en-US" smtClean="0"/>
              <a:t>5/18/2012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5929C-5229-45AB-9A29-0C20FFF30B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3103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8DFDC-E9AC-4A7E-82FD-014C944C960D}" type="datetimeFigureOut">
              <a:rPr lang="en-US" smtClean="0"/>
              <a:t>5/18/2012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5929C-5229-45AB-9A29-0C20FFF30B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4996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8DFDC-E9AC-4A7E-82FD-014C944C960D}" type="datetimeFigureOut">
              <a:rPr lang="en-US" smtClean="0"/>
              <a:t>5/18/2012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5929C-5229-45AB-9A29-0C20FFF30B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1078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8DFDC-E9AC-4A7E-82FD-014C944C960D}" type="datetimeFigureOut">
              <a:rPr lang="en-US" smtClean="0"/>
              <a:t>5/18/2012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5929C-5229-45AB-9A29-0C20FFF30B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7448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8DFDC-E9AC-4A7E-82FD-014C944C960D}" type="datetimeFigureOut">
              <a:rPr lang="en-US" smtClean="0"/>
              <a:t>5/18/2012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5929C-5229-45AB-9A29-0C20FFF30B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4954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58DFDC-E9AC-4A7E-82FD-014C944C960D}" type="datetimeFigureOut">
              <a:rPr lang="en-US" smtClean="0"/>
              <a:t>5/18/2012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25929C-5229-45AB-9A29-0C20FFF30B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079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r"/>
            <a:r>
              <a:rPr lang="en-US" dirty="0" smtClean="0"/>
              <a:t>End-to-End application flow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57400" y="3276600"/>
            <a:ext cx="6400800" cy="1752600"/>
          </a:xfrm>
        </p:spPr>
        <p:txBody>
          <a:bodyPr/>
          <a:lstStyle/>
          <a:p>
            <a:pPr algn="r"/>
            <a:r>
              <a:rPr lang="en-US" dirty="0" smtClean="0"/>
              <a:t>PageRank and LDA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0691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End-to-End application flow</a:t>
            </a:r>
            <a:endParaRPr lang="en-US" dirty="0"/>
          </a:p>
        </p:txBody>
      </p:sp>
      <p:sp>
        <p:nvSpPr>
          <p:cNvPr id="4" name="Chevron 3"/>
          <p:cNvSpPr/>
          <p:nvPr/>
        </p:nvSpPr>
        <p:spPr>
          <a:xfrm>
            <a:off x="838200" y="1600200"/>
            <a:ext cx="2683934" cy="990600"/>
          </a:xfrm>
          <a:prstGeom prst="chevron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Cleaning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Chevron 4"/>
          <p:cNvSpPr/>
          <p:nvPr/>
        </p:nvSpPr>
        <p:spPr>
          <a:xfrm>
            <a:off x="3217334" y="1600200"/>
            <a:ext cx="2683934" cy="990600"/>
          </a:xfrm>
          <a:prstGeom prst="chevr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Knowledge extraction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Chevron 5"/>
          <p:cNvSpPr/>
          <p:nvPr/>
        </p:nvSpPr>
        <p:spPr>
          <a:xfrm>
            <a:off x="5579534" y="1600200"/>
            <a:ext cx="2683934" cy="990600"/>
          </a:xfrm>
          <a:prstGeom prst="chevron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Consumption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3217334" y="2743200"/>
            <a:ext cx="0" cy="3124200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791200" y="2743200"/>
            <a:ext cx="0" cy="3124200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Content Placeholder 22"/>
          <p:cNvSpPr>
            <a:spLocks noGrp="1"/>
          </p:cNvSpPr>
          <p:nvPr>
            <p:ph sz="half" idx="2"/>
          </p:nvPr>
        </p:nvSpPr>
        <p:spPr>
          <a:xfrm>
            <a:off x="5867400" y="2713037"/>
            <a:ext cx="2362200" cy="3382963"/>
          </a:xfrm>
        </p:spPr>
        <p:txBody>
          <a:bodyPr/>
          <a:lstStyle/>
          <a:p>
            <a:r>
              <a:rPr lang="en-US" dirty="0" smtClean="0"/>
              <a:t>Use derived information to solve a problem</a:t>
            </a:r>
          </a:p>
          <a:p>
            <a:r>
              <a:rPr lang="en-US" dirty="0" smtClean="0"/>
              <a:t>Hadoop</a:t>
            </a:r>
          </a:p>
          <a:p>
            <a:r>
              <a:rPr lang="en-US" dirty="0" smtClean="0"/>
              <a:t>Visualization</a:t>
            </a:r>
          </a:p>
        </p:txBody>
      </p:sp>
      <p:sp>
        <p:nvSpPr>
          <p:cNvPr id="29" name="Content Placeholder 22"/>
          <p:cNvSpPr>
            <a:spLocks noGrp="1"/>
          </p:cNvSpPr>
          <p:nvPr>
            <p:ph sz="half" idx="2"/>
          </p:nvPr>
        </p:nvSpPr>
        <p:spPr>
          <a:xfrm>
            <a:off x="3276600" y="2713038"/>
            <a:ext cx="2438400" cy="3382962"/>
          </a:xfrm>
        </p:spPr>
        <p:txBody>
          <a:bodyPr/>
          <a:lstStyle/>
          <a:p>
            <a:r>
              <a:rPr lang="en-US" dirty="0" smtClean="0"/>
              <a:t>Predict or compute relationship between data</a:t>
            </a:r>
          </a:p>
          <a:p>
            <a:r>
              <a:rPr lang="en-US" dirty="0" smtClean="0"/>
              <a:t>GraphLab</a:t>
            </a:r>
            <a:endParaRPr lang="en-US" dirty="0"/>
          </a:p>
        </p:txBody>
      </p:sp>
      <p:sp>
        <p:nvSpPr>
          <p:cNvPr id="30" name="Content Placeholder 22"/>
          <p:cNvSpPr>
            <a:spLocks noGrp="1"/>
          </p:cNvSpPr>
          <p:nvPr>
            <p:ph sz="half" idx="2"/>
          </p:nvPr>
        </p:nvSpPr>
        <p:spPr>
          <a:xfrm>
            <a:off x="762000" y="2713038"/>
            <a:ext cx="2362200" cy="3382962"/>
          </a:xfrm>
        </p:spPr>
        <p:txBody>
          <a:bodyPr/>
          <a:lstStyle/>
          <a:p>
            <a:r>
              <a:rPr lang="en-US" dirty="0" smtClean="0"/>
              <a:t>Convert raw data to extract relevant information </a:t>
            </a:r>
          </a:p>
          <a:p>
            <a:r>
              <a:rPr lang="en-US" dirty="0" smtClean="0"/>
              <a:t>Hadoop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678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143000"/>
            <a:ext cx="7620000" cy="2352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PageRank Cleaning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381000" y="3249683"/>
            <a:ext cx="2743200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XML Page  </a:t>
            </a:r>
          </a:p>
          <a:p>
            <a:r>
              <a:rPr lang="en-US" sz="1100" dirty="0" smtClean="0"/>
              <a:t>&lt;</a:t>
            </a:r>
            <a:r>
              <a:rPr lang="en-US" sz="1100" dirty="0"/>
              <a:t>page&gt;</a:t>
            </a:r>
          </a:p>
          <a:p>
            <a:r>
              <a:rPr lang="en-US" sz="1100" dirty="0"/>
              <a:t>    &lt;title&gt;</a:t>
            </a:r>
            <a:r>
              <a:rPr lang="en-US" sz="1100" dirty="0" err="1"/>
              <a:t>AccessibleComputing</a:t>
            </a:r>
            <a:r>
              <a:rPr lang="en-US" sz="1100" dirty="0"/>
              <a:t>&lt;/title&gt;</a:t>
            </a:r>
          </a:p>
          <a:p>
            <a:r>
              <a:rPr lang="en-US" sz="1100" dirty="0" smtClean="0"/>
              <a:t>      &lt;</a:t>
            </a:r>
            <a:r>
              <a:rPr lang="en-US" sz="1100" dirty="0"/>
              <a:t>redirect title="Computer accessibility" /&gt;</a:t>
            </a:r>
          </a:p>
          <a:p>
            <a:r>
              <a:rPr lang="en-US" sz="1100" dirty="0"/>
              <a:t>      &lt;sha1 /&gt;</a:t>
            </a:r>
          </a:p>
          <a:p>
            <a:r>
              <a:rPr lang="en-US" sz="1100" dirty="0"/>
              <a:t>    &lt;revision&gt;</a:t>
            </a:r>
          </a:p>
          <a:p>
            <a:r>
              <a:rPr lang="en-US" sz="1100" dirty="0"/>
              <a:t>      &lt;id&gt;381202555&lt;/id&gt;</a:t>
            </a:r>
          </a:p>
          <a:p>
            <a:r>
              <a:rPr lang="en-US" sz="1100" dirty="0" smtClean="0"/>
              <a:t>      &lt;</a:t>
            </a:r>
            <a:r>
              <a:rPr lang="en-US" sz="1100" dirty="0"/>
              <a:t>contributor&gt;</a:t>
            </a:r>
          </a:p>
          <a:p>
            <a:r>
              <a:rPr lang="en-US" sz="1100" dirty="0"/>
              <a:t>        &lt;username&gt;</a:t>
            </a:r>
            <a:r>
              <a:rPr lang="en-US" sz="1100" dirty="0" err="1"/>
              <a:t>OlEnglish</a:t>
            </a:r>
            <a:r>
              <a:rPr lang="en-US" sz="1100" dirty="0"/>
              <a:t>&lt;/username&gt;</a:t>
            </a:r>
          </a:p>
          <a:p>
            <a:r>
              <a:rPr lang="en-US" sz="1100" dirty="0"/>
              <a:t>        &lt;id&gt;7181920&lt;/id&gt;</a:t>
            </a:r>
          </a:p>
          <a:p>
            <a:r>
              <a:rPr lang="en-US" sz="1100" dirty="0"/>
              <a:t>      &lt;/contributor&gt;</a:t>
            </a:r>
          </a:p>
          <a:p>
            <a:r>
              <a:rPr lang="en-US" sz="1100" dirty="0"/>
              <a:t>      &lt;minor /&gt;</a:t>
            </a:r>
          </a:p>
          <a:p>
            <a:r>
              <a:rPr lang="en-US" sz="1100" dirty="0"/>
              <a:t>      &lt;</a:t>
            </a:r>
            <a:r>
              <a:rPr lang="en-US" sz="1100" dirty="0" smtClean="0"/>
              <a:t>comment&gt; … &lt;/</a:t>
            </a:r>
            <a:r>
              <a:rPr lang="en-US" sz="1100" dirty="0"/>
              <a:t>comment&gt;</a:t>
            </a:r>
          </a:p>
          <a:p>
            <a:r>
              <a:rPr lang="en-US" sz="1100" dirty="0"/>
              <a:t>      &lt;text </a:t>
            </a:r>
            <a:r>
              <a:rPr lang="en-US" sz="1100" dirty="0" err="1"/>
              <a:t>xml:space</a:t>
            </a:r>
            <a:r>
              <a:rPr lang="en-US" sz="1100" dirty="0"/>
              <a:t>="preserve"&gt;#REDIRECT </a:t>
            </a:r>
            <a:endParaRPr lang="en-US" sz="1100" dirty="0" smtClean="0"/>
          </a:p>
          <a:p>
            <a:r>
              <a:rPr lang="en-US" sz="1100" dirty="0" smtClean="0"/>
              <a:t>         [[</a:t>
            </a:r>
            <a:r>
              <a:rPr lang="en-US" sz="1100" dirty="0"/>
              <a:t>Computer accessibility]] </a:t>
            </a:r>
            <a:endParaRPr lang="en-US" sz="1100" dirty="0" smtClean="0"/>
          </a:p>
          <a:p>
            <a:r>
              <a:rPr lang="en-US" sz="1100" dirty="0" smtClean="0"/>
              <a:t>        {{</a:t>
            </a:r>
            <a:r>
              <a:rPr lang="en-US" sz="1100" dirty="0"/>
              <a:t>R from </a:t>
            </a:r>
            <a:r>
              <a:rPr lang="en-US" sz="1100" dirty="0" err="1"/>
              <a:t>CamelCase</a:t>
            </a:r>
            <a:r>
              <a:rPr lang="en-US" sz="1100" dirty="0"/>
              <a:t>}}&lt;/text&gt;</a:t>
            </a:r>
          </a:p>
          <a:p>
            <a:r>
              <a:rPr lang="en-US" sz="1100" dirty="0"/>
              <a:t>    &lt;/revision&gt;</a:t>
            </a:r>
          </a:p>
          <a:p>
            <a:r>
              <a:rPr lang="en-US" sz="1100" dirty="0"/>
              <a:t>  &lt;/page</a:t>
            </a:r>
            <a:r>
              <a:rPr lang="en-US" sz="1100" dirty="0" smtClean="0"/>
              <a:t>&gt;</a:t>
            </a:r>
            <a:endParaRPr lang="en-US" sz="1100" dirty="0"/>
          </a:p>
        </p:txBody>
      </p:sp>
      <p:sp>
        <p:nvSpPr>
          <p:cNvPr id="18" name="TextBox 17"/>
          <p:cNvSpPr txBox="1"/>
          <p:nvPr/>
        </p:nvSpPr>
        <p:spPr>
          <a:xfrm>
            <a:off x="2867465" y="3429000"/>
            <a:ext cx="26670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Map Function</a:t>
            </a:r>
          </a:p>
          <a:p>
            <a:endParaRPr lang="en-US" sz="14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Set input format as XML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Set page marker for each document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Grep document title use a key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Filter links from document text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Create a &lt;key, value&gt; pair of &lt;title, page link&gt;</a:t>
            </a:r>
          </a:p>
          <a:p>
            <a:endParaRPr lang="en-US" sz="1400" dirty="0" smtClean="0"/>
          </a:p>
          <a:p>
            <a:r>
              <a:rPr lang="en-US" sz="1400" dirty="0" smtClean="0"/>
              <a:t>Example: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i="1" dirty="0" err="1" smtClean="0"/>
              <a:t>AccessibleComputing</a:t>
            </a:r>
            <a:r>
              <a:rPr lang="en-US" sz="1400" i="1" dirty="0" smtClean="0"/>
              <a:t> </a:t>
            </a:r>
            <a:r>
              <a:rPr lang="en-US" sz="1400" i="1" dirty="0" err="1" smtClean="0"/>
              <a:t>Computer_accessibility</a:t>
            </a:r>
            <a:r>
              <a:rPr lang="en-US" sz="1400" i="1" dirty="0" smtClean="0"/>
              <a:t>   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562600" y="3430172"/>
            <a:ext cx="2514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Reduce </a:t>
            </a:r>
            <a:r>
              <a:rPr lang="en-US" b="1" dirty="0"/>
              <a:t>Function</a:t>
            </a:r>
          </a:p>
          <a:p>
            <a:endParaRPr lang="en-US" sz="14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Group all values against in key in single line.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Initialize ranking value for each page (user input)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1400" dirty="0" smtClean="0"/>
          </a:p>
          <a:p>
            <a:r>
              <a:rPr lang="en-US" sz="1400" dirty="0" smtClean="0"/>
              <a:t>Example:</a:t>
            </a:r>
            <a:endParaRPr lang="en-US" sz="1400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1400" i="1" dirty="0" err="1" smtClean="0"/>
              <a:t>AccessibleComputing</a:t>
            </a:r>
            <a:r>
              <a:rPr lang="en-US" sz="1400" i="1" dirty="0" smtClean="0"/>
              <a:t> 1.0 </a:t>
            </a:r>
            <a:r>
              <a:rPr lang="en-US" sz="1400" i="1" dirty="0" err="1" smtClean="0"/>
              <a:t>Computer_accessibility</a:t>
            </a:r>
            <a:r>
              <a:rPr lang="en-US" sz="1400" i="1" dirty="0" smtClean="0"/>
              <a:t>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019800" y="5791200"/>
            <a:ext cx="2667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What output format preferred for Graph checking/partitioning?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4039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21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LDA Cleaning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304800" y="1873178"/>
            <a:ext cx="2743200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XML Page  </a:t>
            </a:r>
          </a:p>
          <a:p>
            <a:r>
              <a:rPr lang="en-US" sz="1200" dirty="0" smtClean="0"/>
              <a:t>&lt;</a:t>
            </a:r>
            <a:r>
              <a:rPr lang="en-US" sz="1200" dirty="0"/>
              <a:t>page&gt;</a:t>
            </a:r>
          </a:p>
          <a:p>
            <a:r>
              <a:rPr lang="en-US" sz="1200" dirty="0"/>
              <a:t>    &lt;title&gt;</a:t>
            </a:r>
            <a:r>
              <a:rPr lang="en-US" sz="1200" dirty="0" err="1"/>
              <a:t>AccessibleComputing</a:t>
            </a:r>
            <a:r>
              <a:rPr lang="en-US" sz="1200" dirty="0"/>
              <a:t>&lt;/title&gt;</a:t>
            </a:r>
          </a:p>
          <a:p>
            <a:r>
              <a:rPr lang="en-US" sz="1200" dirty="0" smtClean="0"/>
              <a:t>      &lt;</a:t>
            </a:r>
            <a:r>
              <a:rPr lang="en-US" sz="1200" dirty="0"/>
              <a:t>redirect title="Computer accessibility" /&gt;</a:t>
            </a:r>
          </a:p>
          <a:p>
            <a:r>
              <a:rPr lang="en-US" sz="1200" dirty="0"/>
              <a:t>      &lt;sha1 /&gt;</a:t>
            </a:r>
          </a:p>
          <a:p>
            <a:r>
              <a:rPr lang="en-US" sz="1200" dirty="0"/>
              <a:t>    &lt;revision&gt;</a:t>
            </a:r>
          </a:p>
          <a:p>
            <a:r>
              <a:rPr lang="en-US" sz="1200" dirty="0"/>
              <a:t>      &lt;id&gt;381202555&lt;/id&gt;</a:t>
            </a:r>
          </a:p>
          <a:p>
            <a:r>
              <a:rPr lang="en-US" sz="1200" dirty="0" smtClean="0"/>
              <a:t>      &lt;</a:t>
            </a:r>
            <a:r>
              <a:rPr lang="en-US" sz="1200" dirty="0"/>
              <a:t>contributor&gt;</a:t>
            </a:r>
          </a:p>
          <a:p>
            <a:r>
              <a:rPr lang="en-US" sz="1200" dirty="0"/>
              <a:t>        &lt;username&gt;</a:t>
            </a:r>
            <a:r>
              <a:rPr lang="en-US" sz="1200" dirty="0" err="1"/>
              <a:t>OlEnglish</a:t>
            </a:r>
            <a:r>
              <a:rPr lang="en-US" sz="1200" dirty="0"/>
              <a:t>&lt;/username&gt;</a:t>
            </a:r>
          </a:p>
          <a:p>
            <a:r>
              <a:rPr lang="en-US" sz="1200" dirty="0"/>
              <a:t>        &lt;id&gt;7181920&lt;/id&gt;</a:t>
            </a:r>
          </a:p>
          <a:p>
            <a:r>
              <a:rPr lang="en-US" sz="1200" dirty="0"/>
              <a:t>      &lt;/contributor&gt;</a:t>
            </a:r>
          </a:p>
          <a:p>
            <a:r>
              <a:rPr lang="en-US" sz="1200" dirty="0"/>
              <a:t>      &lt;minor /&gt;</a:t>
            </a:r>
          </a:p>
          <a:p>
            <a:r>
              <a:rPr lang="en-US" sz="1200" dirty="0"/>
              <a:t>      &lt;</a:t>
            </a:r>
            <a:r>
              <a:rPr lang="en-US" sz="1200" dirty="0" smtClean="0"/>
              <a:t>comment&gt; … &lt;/</a:t>
            </a:r>
            <a:r>
              <a:rPr lang="en-US" sz="1200" dirty="0"/>
              <a:t>comment&gt;</a:t>
            </a:r>
          </a:p>
          <a:p>
            <a:r>
              <a:rPr lang="en-US" sz="1200" dirty="0"/>
              <a:t>      &lt;text </a:t>
            </a:r>
            <a:r>
              <a:rPr lang="en-US" sz="1200" dirty="0" err="1"/>
              <a:t>xml:space</a:t>
            </a:r>
            <a:r>
              <a:rPr lang="en-US" sz="1200" dirty="0"/>
              <a:t>="preserve"&gt;#REDIRECT </a:t>
            </a:r>
            <a:endParaRPr lang="en-US" sz="1200" dirty="0" smtClean="0"/>
          </a:p>
          <a:p>
            <a:r>
              <a:rPr lang="en-US" sz="1200" dirty="0" smtClean="0"/>
              <a:t>         [[</a:t>
            </a:r>
            <a:r>
              <a:rPr lang="en-US" sz="1200" dirty="0"/>
              <a:t>Computer accessibility]] </a:t>
            </a:r>
            <a:endParaRPr lang="en-US" sz="1200" dirty="0" smtClean="0"/>
          </a:p>
          <a:p>
            <a:r>
              <a:rPr lang="en-US" sz="1200" dirty="0" smtClean="0"/>
              <a:t>        {{</a:t>
            </a:r>
            <a:r>
              <a:rPr lang="en-US" sz="1200" dirty="0"/>
              <a:t>R from </a:t>
            </a:r>
            <a:r>
              <a:rPr lang="en-US" sz="1200" dirty="0" err="1"/>
              <a:t>CamelCase</a:t>
            </a:r>
            <a:r>
              <a:rPr lang="en-US" sz="1200" dirty="0"/>
              <a:t>}}&lt;/text&gt;</a:t>
            </a:r>
          </a:p>
          <a:p>
            <a:r>
              <a:rPr lang="en-US" sz="1200" dirty="0"/>
              <a:t>    &lt;/revision&gt;</a:t>
            </a:r>
          </a:p>
          <a:p>
            <a:r>
              <a:rPr lang="en-US" sz="1200" dirty="0"/>
              <a:t>  &lt;/page</a:t>
            </a:r>
            <a:r>
              <a:rPr lang="en-US" sz="1200" dirty="0" smtClean="0"/>
              <a:t>&gt;</a:t>
            </a:r>
            <a:endParaRPr lang="en-US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3276600" y="1800523"/>
            <a:ext cx="26670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Map Function</a:t>
            </a:r>
          </a:p>
          <a:p>
            <a:endParaRPr lang="en-US" sz="14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Set input format as XML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Set page marker for each document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Grep document title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Grep word, ensure it is not a stop word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Create a hash function for words to keep frequency count or use combiner function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Output  &lt;key, value&gt; pair of &lt;word, frequency title&gt;</a:t>
            </a:r>
          </a:p>
          <a:p>
            <a:endParaRPr lang="en-US" sz="1400" dirty="0" smtClean="0"/>
          </a:p>
          <a:p>
            <a:r>
              <a:rPr lang="en-US" sz="1400" dirty="0" smtClean="0"/>
              <a:t>Example: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i="1" dirty="0" smtClean="0"/>
              <a:t>Computer 1 </a:t>
            </a:r>
            <a:r>
              <a:rPr lang="en-US" sz="1400" i="1" dirty="0" err="1" smtClean="0"/>
              <a:t>AccessibleComputing</a:t>
            </a:r>
            <a:endParaRPr lang="en-US" sz="1400" i="1" dirty="0" smtClean="0"/>
          </a:p>
        </p:txBody>
      </p:sp>
      <p:sp>
        <p:nvSpPr>
          <p:cNvPr id="21" name="TextBox 20"/>
          <p:cNvSpPr txBox="1"/>
          <p:nvPr/>
        </p:nvSpPr>
        <p:spPr>
          <a:xfrm>
            <a:off x="6172200" y="1886158"/>
            <a:ext cx="2514600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Reduce </a:t>
            </a:r>
            <a:r>
              <a:rPr lang="en-US" sz="2000" b="1" dirty="0"/>
              <a:t>Function</a:t>
            </a:r>
          </a:p>
          <a:p>
            <a:endParaRPr lang="en-US" sz="16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Reducer get input partition for a given word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TF-IDF requires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/>
              <a:t> # occurrences * log( </a:t>
            </a:r>
            <a:r>
              <a:rPr lang="en-US" sz="1600" dirty="0">
                <a:solidFill>
                  <a:srgbClr val="FF0000"/>
                </a:solidFill>
              </a:rPr>
              <a:t>total # of documents </a:t>
            </a:r>
            <a:r>
              <a:rPr lang="en-US" sz="1600" dirty="0"/>
              <a:t>/ # of documents containing that word )</a:t>
            </a:r>
            <a:endParaRPr lang="en-US" sz="16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FF0000"/>
                </a:solidFill>
              </a:rPr>
              <a:t>Total # of document requires separate Map-Reduce to count, or user input</a:t>
            </a:r>
          </a:p>
          <a:p>
            <a:r>
              <a:rPr lang="en-US" sz="1600" dirty="0" smtClean="0"/>
              <a:t>Example: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45438" y="6000226"/>
            <a:ext cx="71293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Question</a:t>
            </a:r>
            <a:r>
              <a:rPr lang="en-US" sz="2000" dirty="0" smtClean="0">
                <a:solidFill>
                  <a:srgbClr val="FF0000"/>
                </a:solidFill>
              </a:rPr>
              <a:t>: How do you calculate Latent factor for word/document?</a:t>
            </a:r>
          </a:p>
        </p:txBody>
      </p:sp>
    </p:spTree>
    <p:extLst>
      <p:ext uri="{BB962C8B-B14F-4D97-AF65-F5344CB8AC3E}">
        <p14:creationId xmlns:p14="http://schemas.microsoft.com/office/powerpoint/2010/main" val="3772582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Ingress requirement of GraphLab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Vertices and edges has to be integer numbers</a:t>
            </a:r>
          </a:p>
          <a:p>
            <a:pPr lvl="1"/>
            <a:r>
              <a:rPr lang="en-US" dirty="0" smtClean="0"/>
              <a:t>How do you keep the hash of integer id to data?</a:t>
            </a:r>
          </a:p>
          <a:p>
            <a:pPr lvl="1"/>
            <a:r>
              <a:rPr lang="en-US" dirty="0" smtClean="0"/>
              <a:t>Is Map-Reduce is right method to achieve that? If so how to assign global values in parallel.</a:t>
            </a:r>
          </a:p>
          <a:p>
            <a:r>
              <a:rPr lang="en-US" dirty="0" smtClean="0"/>
              <a:t>De-duplication/cleaning requirements</a:t>
            </a:r>
          </a:p>
          <a:p>
            <a:r>
              <a:rPr lang="en-US" dirty="0" smtClean="0"/>
              <a:t>Partitioning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974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Intermediate data approaches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Pairs </a:t>
            </a:r>
          </a:p>
          <a:p>
            <a:pPr lvl="1"/>
            <a:r>
              <a:rPr lang="en-US" dirty="0" smtClean="0"/>
              <a:t>Emit (a, b) -&gt; count  </a:t>
            </a:r>
          </a:p>
          <a:p>
            <a:r>
              <a:rPr lang="en-US" dirty="0" smtClean="0"/>
              <a:t>Stripes </a:t>
            </a:r>
          </a:p>
          <a:p>
            <a:pPr lvl="1"/>
            <a:r>
              <a:rPr lang="en-US" dirty="0" smtClean="0"/>
              <a:t>(a, b) -&gt; 1 </a:t>
            </a:r>
          </a:p>
          <a:p>
            <a:pPr lvl="1"/>
            <a:r>
              <a:rPr lang="en-US" dirty="0" smtClean="0"/>
              <a:t>(a, c) -&gt; 3</a:t>
            </a:r>
          </a:p>
          <a:p>
            <a:pPr lvl="1"/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114800" y="3212812"/>
            <a:ext cx="28600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a</a:t>
            </a:r>
            <a:r>
              <a:rPr lang="en-US" sz="3200" dirty="0" smtClean="0"/>
              <a:t> -&gt; {b:1, c:3, …}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474510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4584</TotalTime>
  <Words>507</Words>
  <Application>Microsoft Office PowerPoint</Application>
  <PresentationFormat>On-screen Show (4:3)</PresentationFormat>
  <Paragraphs>103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End-to-End application flow</vt:lpstr>
      <vt:lpstr>End-to-End application flow</vt:lpstr>
      <vt:lpstr>PageRank Cleaning</vt:lpstr>
      <vt:lpstr>LDA Cleaning</vt:lpstr>
      <vt:lpstr>Ingress requirement of GraphLab</vt:lpstr>
      <vt:lpstr>Intermediate data approaches</vt:lpstr>
    </vt:vector>
  </TitlesOfParts>
  <Company>Intel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End-to-End application flow</dc:title>
  <dc:creator>nkjain</dc:creator>
  <cp:lastModifiedBy>nkjain</cp:lastModifiedBy>
  <cp:revision>24</cp:revision>
  <dcterms:created xsi:type="dcterms:W3CDTF">2012-05-18T20:10:51Z</dcterms:created>
  <dcterms:modified xsi:type="dcterms:W3CDTF">2012-05-22T00:35:43Z</dcterms:modified>
</cp:coreProperties>
</file>