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1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2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3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4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5.xml" ContentType="application/vnd.openxmlformats-officedocument.presentationml.notesSlide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6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7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8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notesSlides/notesSlide9.xml" ContentType="application/vnd.openxmlformats-officedocument.presentationml.notesSlid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notesSlides/notesSlide10.xml" ContentType="application/vnd.openxmlformats-officedocument.presentationml.notesSlid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notesSlides/notesSlide11.xml" ContentType="application/vnd.openxmlformats-officedocument.presentationml.notesSlide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notesSlides/notesSlide12.xml" ContentType="application/vnd.openxmlformats-officedocument.presentationml.notesSlide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notesSlides/notesSlide13.xml" ContentType="application/vnd.openxmlformats-officedocument.presentationml.notesSlide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notesSlides/notesSlide14.xml" ContentType="application/vnd.openxmlformats-officedocument.presentationml.notesSlide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notesSlides/notesSlide15.xml" ContentType="application/vnd.openxmlformats-officedocument.presentationml.notesSlide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notesSlides/notesSlide16.xml" ContentType="application/vnd.openxmlformats-officedocument.presentationml.notesSlide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notesSlides/notesSlide17.xml" ContentType="application/vnd.openxmlformats-officedocument.presentationml.notesSlide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notesSlides/notesSlide18.xml" ContentType="application/vnd.openxmlformats-officedocument.presentationml.notesSlid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notesSlides/notesSlide19.xml" ContentType="application/vnd.openxmlformats-officedocument.presentationml.notesSlide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notesSlides/notesSlide20.xml" ContentType="application/vnd.openxmlformats-officedocument.presentationml.notesSlide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notesSlides/notesSlide21.xml" ContentType="application/vnd.openxmlformats-officedocument.presentationml.notesSlide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56" r:id="rId2"/>
    <p:sldId id="460" r:id="rId3"/>
    <p:sldId id="461" r:id="rId4"/>
    <p:sldId id="448" r:id="rId5"/>
    <p:sldId id="449" r:id="rId6"/>
    <p:sldId id="464" r:id="rId7"/>
    <p:sldId id="463" r:id="rId8"/>
    <p:sldId id="473" r:id="rId9"/>
    <p:sldId id="462" r:id="rId10"/>
    <p:sldId id="450" r:id="rId11"/>
    <p:sldId id="456" r:id="rId12"/>
    <p:sldId id="469" r:id="rId13"/>
    <p:sldId id="453" r:id="rId14"/>
    <p:sldId id="466" r:id="rId15"/>
    <p:sldId id="465" r:id="rId16"/>
    <p:sldId id="470" r:id="rId17"/>
    <p:sldId id="455" r:id="rId18"/>
    <p:sldId id="457" r:id="rId19"/>
    <p:sldId id="467" r:id="rId20"/>
    <p:sldId id="468" r:id="rId21"/>
    <p:sldId id="474" r:id="rId22"/>
    <p:sldId id="475" r:id="rId2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23B"/>
    <a:srgbClr val="EE0000"/>
    <a:srgbClr val="F60000"/>
    <a:srgbClr val="009A46"/>
    <a:srgbClr val="E20000"/>
    <a:srgbClr val="D2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73" autoAdjust="0"/>
    <p:restoredTop sz="89244" autoAdjust="0"/>
  </p:normalViewPr>
  <p:slideViewPr>
    <p:cSldViewPr>
      <p:cViewPr varScale="1">
        <p:scale>
          <a:sx n="45" d="100"/>
          <a:sy n="45" d="100"/>
        </p:scale>
        <p:origin x="-5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5FC4C-9EE1-4746-A368-724F618FC790}" type="datetimeFigureOut">
              <a:rPr lang="es-PE" smtClean="0"/>
              <a:t>08/11/2011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DE5A63-0F1F-4DC0-ADE0-CC17EBA6F23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51089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E5A63-0F1F-4DC0-ADE0-CC17EBA6F230}" type="slidenum">
              <a:rPr lang="es-PE" smtClean="0"/>
              <a:t>1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611129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E5A63-0F1F-4DC0-ADE0-CC17EBA6F230}" type="slidenum">
              <a:rPr lang="es-PE" smtClean="0"/>
              <a:t>10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145507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E5A63-0F1F-4DC0-ADE0-CC17EBA6F230}" type="slidenum">
              <a:rPr lang="es-PE" smtClean="0"/>
              <a:t>11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611129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E5A63-0F1F-4DC0-ADE0-CC17EBA6F230}" type="slidenum">
              <a:rPr lang="es-PE" smtClean="0"/>
              <a:t>12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611129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s-PE" sz="1200" i="1" dirty="0" smtClean="0"/>
              <a:t>Existe un gran catálogo de </a:t>
            </a:r>
            <a:r>
              <a:rPr lang="es-PE" sz="1200" i="1" dirty="0" err="1" smtClean="0"/>
              <a:t>refactorings</a:t>
            </a:r>
            <a:r>
              <a:rPr lang="es-PE" sz="1200" i="1" baseline="0" dirty="0" smtClean="0"/>
              <a:t> y la meta es tratar de practicar la mayor cantidad </a:t>
            </a:r>
            <a:endParaRPr lang="es-PE" sz="1200" i="1" dirty="0" smtClean="0"/>
          </a:p>
          <a:p>
            <a:pPr algn="l"/>
            <a:r>
              <a:rPr lang="es-PE" sz="1200" i="1" dirty="0" smtClean="0"/>
              <a:t>(</a:t>
            </a:r>
            <a:r>
              <a:rPr lang="es-PE" sz="1200" i="1" dirty="0" err="1" smtClean="0"/>
              <a:t>Move</a:t>
            </a:r>
            <a:r>
              <a:rPr lang="es-PE" sz="1200" i="1" dirty="0" smtClean="0"/>
              <a:t> </a:t>
            </a:r>
            <a:r>
              <a:rPr lang="es-PE" sz="1200" i="1" dirty="0" err="1" smtClean="0"/>
              <a:t>Method</a:t>
            </a:r>
            <a:r>
              <a:rPr lang="es-PE" sz="1200" i="1" dirty="0" smtClean="0"/>
              <a:t>, </a:t>
            </a:r>
            <a:r>
              <a:rPr lang="es-PE" sz="1200" i="1" dirty="0" err="1" smtClean="0"/>
              <a:t>Inline</a:t>
            </a:r>
            <a:r>
              <a:rPr lang="es-PE" sz="1200" i="1" dirty="0" smtClean="0"/>
              <a:t> </a:t>
            </a:r>
            <a:r>
              <a:rPr lang="es-PE" sz="1200" i="1" dirty="0" err="1" smtClean="0"/>
              <a:t>Method</a:t>
            </a:r>
            <a:r>
              <a:rPr lang="es-PE" sz="1200" i="1" dirty="0" smtClean="0"/>
              <a:t>, </a:t>
            </a:r>
            <a:r>
              <a:rPr lang="es-PE" sz="1200" i="1" dirty="0" err="1" smtClean="0"/>
              <a:t>Extract</a:t>
            </a:r>
            <a:r>
              <a:rPr lang="es-PE" sz="1200" i="1" dirty="0" smtClean="0"/>
              <a:t> Interface, </a:t>
            </a:r>
          </a:p>
          <a:p>
            <a:pPr algn="l"/>
            <a:r>
              <a:rPr lang="es-PE" sz="1200" i="1" dirty="0" err="1" smtClean="0"/>
              <a:t>Replace</a:t>
            </a:r>
            <a:r>
              <a:rPr lang="es-PE" sz="1200" i="1" dirty="0" smtClean="0"/>
              <a:t> </a:t>
            </a:r>
            <a:r>
              <a:rPr lang="es-PE" sz="1200" i="1" dirty="0" err="1" smtClean="0"/>
              <a:t>Conditional</a:t>
            </a:r>
            <a:r>
              <a:rPr lang="es-PE" sz="1200" i="1" dirty="0" smtClean="0"/>
              <a:t> </a:t>
            </a:r>
            <a:r>
              <a:rPr lang="es-PE" sz="1200" i="1" dirty="0" err="1" smtClean="0"/>
              <a:t>with</a:t>
            </a:r>
            <a:r>
              <a:rPr lang="es-PE" sz="1200" i="1" dirty="0" smtClean="0"/>
              <a:t> </a:t>
            </a:r>
            <a:r>
              <a:rPr lang="es-PE" sz="1200" i="1" dirty="0" err="1" smtClean="0"/>
              <a:t>Polymorphism</a:t>
            </a:r>
            <a:r>
              <a:rPr lang="es-PE" sz="1200" i="1" dirty="0" smtClean="0"/>
              <a:t>, </a:t>
            </a:r>
            <a:r>
              <a:rPr lang="es-PE" sz="1200" i="1" dirty="0" err="1" smtClean="0"/>
              <a:t>etc</a:t>
            </a:r>
            <a:r>
              <a:rPr lang="es-PE" sz="1200" i="1" dirty="0" smtClean="0"/>
              <a:t>)</a:t>
            </a:r>
          </a:p>
          <a:p>
            <a:pPr algn="l"/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E5A63-0F1F-4DC0-ADE0-CC17EBA6F230}" type="slidenum">
              <a:rPr lang="es-PE" smtClean="0"/>
              <a:t>13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145507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s-PE" sz="1200" i="1" dirty="0" smtClean="0"/>
              <a:t>Existe un gran catálogo de </a:t>
            </a:r>
            <a:r>
              <a:rPr lang="es-PE" sz="1200" i="1" dirty="0" err="1" smtClean="0"/>
              <a:t>refactorings</a:t>
            </a:r>
            <a:r>
              <a:rPr lang="es-PE" sz="1200" i="1" baseline="0" dirty="0" smtClean="0"/>
              <a:t> y la meta es tratar de practicar la mayor cantidad </a:t>
            </a:r>
            <a:endParaRPr lang="es-PE" sz="1200" i="1" dirty="0" smtClean="0"/>
          </a:p>
          <a:p>
            <a:pPr algn="l"/>
            <a:r>
              <a:rPr lang="es-PE" sz="1200" i="1" dirty="0" smtClean="0"/>
              <a:t>(</a:t>
            </a:r>
            <a:r>
              <a:rPr lang="es-PE" sz="1200" i="1" dirty="0" err="1" smtClean="0"/>
              <a:t>Move</a:t>
            </a:r>
            <a:r>
              <a:rPr lang="es-PE" sz="1200" i="1" dirty="0" smtClean="0"/>
              <a:t> </a:t>
            </a:r>
            <a:r>
              <a:rPr lang="es-PE" sz="1200" i="1" dirty="0" err="1" smtClean="0"/>
              <a:t>Method</a:t>
            </a:r>
            <a:r>
              <a:rPr lang="es-PE" sz="1200" i="1" dirty="0" smtClean="0"/>
              <a:t>, </a:t>
            </a:r>
            <a:r>
              <a:rPr lang="es-PE" sz="1200" i="1" dirty="0" err="1" smtClean="0"/>
              <a:t>Inline</a:t>
            </a:r>
            <a:r>
              <a:rPr lang="es-PE" sz="1200" i="1" dirty="0" smtClean="0"/>
              <a:t> </a:t>
            </a:r>
            <a:r>
              <a:rPr lang="es-PE" sz="1200" i="1" dirty="0" err="1" smtClean="0"/>
              <a:t>Method</a:t>
            </a:r>
            <a:r>
              <a:rPr lang="es-PE" sz="1200" i="1" dirty="0" smtClean="0"/>
              <a:t>, </a:t>
            </a:r>
            <a:r>
              <a:rPr lang="es-PE" sz="1200" i="1" dirty="0" err="1" smtClean="0"/>
              <a:t>Extract</a:t>
            </a:r>
            <a:r>
              <a:rPr lang="es-PE" sz="1200" i="1" dirty="0" smtClean="0"/>
              <a:t> Interface, </a:t>
            </a:r>
          </a:p>
          <a:p>
            <a:pPr algn="l"/>
            <a:r>
              <a:rPr lang="es-PE" sz="1200" i="1" dirty="0" err="1" smtClean="0"/>
              <a:t>Replace</a:t>
            </a:r>
            <a:r>
              <a:rPr lang="es-PE" sz="1200" i="1" dirty="0" smtClean="0"/>
              <a:t> </a:t>
            </a:r>
            <a:r>
              <a:rPr lang="es-PE" sz="1200" i="1" dirty="0" err="1" smtClean="0"/>
              <a:t>Conditional</a:t>
            </a:r>
            <a:r>
              <a:rPr lang="es-PE" sz="1200" i="1" dirty="0" smtClean="0"/>
              <a:t> </a:t>
            </a:r>
            <a:r>
              <a:rPr lang="es-PE" sz="1200" i="1" dirty="0" err="1" smtClean="0"/>
              <a:t>with</a:t>
            </a:r>
            <a:r>
              <a:rPr lang="es-PE" sz="1200" i="1" dirty="0" smtClean="0"/>
              <a:t> </a:t>
            </a:r>
            <a:r>
              <a:rPr lang="es-PE" sz="1200" i="1" dirty="0" err="1" smtClean="0"/>
              <a:t>Polymorphism</a:t>
            </a:r>
            <a:r>
              <a:rPr lang="es-PE" sz="1200" i="1" dirty="0" smtClean="0"/>
              <a:t>, </a:t>
            </a:r>
            <a:r>
              <a:rPr lang="es-PE" sz="1200" i="1" dirty="0" err="1" smtClean="0"/>
              <a:t>etc</a:t>
            </a:r>
            <a:r>
              <a:rPr lang="es-PE" sz="1200" i="1" dirty="0" smtClean="0"/>
              <a:t>)</a:t>
            </a:r>
          </a:p>
          <a:p>
            <a:pPr algn="l"/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E5A63-0F1F-4DC0-ADE0-CC17EBA6F230}" type="slidenum">
              <a:rPr lang="es-PE" smtClean="0"/>
              <a:t>14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145507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E5A63-0F1F-4DC0-ADE0-CC17EBA6F230}" type="slidenum">
              <a:rPr lang="es-PE" smtClean="0"/>
              <a:t>15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145507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E5A63-0F1F-4DC0-ADE0-CC17EBA6F230}" type="slidenum">
              <a:rPr lang="es-PE" smtClean="0"/>
              <a:t>16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145507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E5A63-0F1F-4DC0-ADE0-CC17EBA6F230}" type="slidenum">
              <a:rPr lang="es-PE" smtClean="0"/>
              <a:t>17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611129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noProof="0" dirty="0" smtClean="0"/>
              <a:t>Strategies for larger design changes.</a:t>
            </a:r>
            <a:endParaRPr lang="en-US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E5A63-0F1F-4DC0-ADE0-CC17EBA6F230}" type="slidenum">
              <a:rPr lang="es-PE" smtClean="0"/>
              <a:t>18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145507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E5A63-0F1F-4DC0-ADE0-CC17EBA6F230}" type="slidenum">
              <a:rPr lang="es-PE" smtClean="0"/>
              <a:t>19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14550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s-PE" dirty="0" smtClean="0"/>
              <a:t>Para este momento todos debe estar sentados</a:t>
            </a:r>
            <a:r>
              <a:rPr lang="es-PE" baseline="0" dirty="0" smtClean="0"/>
              <a:t> en parejas</a:t>
            </a:r>
          </a:p>
          <a:p>
            <a:pPr marL="0" indent="0">
              <a:buFontTx/>
              <a:buNone/>
            </a:pPr>
            <a:endParaRPr lang="es-PE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E5A63-0F1F-4DC0-ADE0-CC17EBA6F230}" type="slidenum">
              <a:rPr lang="es-PE" smtClean="0"/>
              <a:t>2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145507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E5A63-0F1F-4DC0-ADE0-CC17EBA6F230}" type="slidenum">
              <a:rPr lang="es-PE" smtClean="0"/>
              <a:t>20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145507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E5A63-0F1F-4DC0-ADE0-CC17EBA6F230}" type="slidenum">
              <a:rPr lang="es-PE" smtClean="0"/>
              <a:t>21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145507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E5A63-0F1F-4DC0-ADE0-CC17EBA6F230}" type="slidenum">
              <a:rPr lang="es-PE" smtClean="0"/>
              <a:t>22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14550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s-PE" dirty="0" smtClean="0"/>
              <a:t>Para este momento todos debe estar sentados</a:t>
            </a:r>
            <a:r>
              <a:rPr lang="es-PE" baseline="0" dirty="0" smtClean="0"/>
              <a:t> en parejas</a:t>
            </a:r>
          </a:p>
          <a:p>
            <a:pPr marL="0" indent="0">
              <a:buFontTx/>
              <a:buNone/>
            </a:pPr>
            <a:endParaRPr lang="es-PE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E5A63-0F1F-4DC0-ADE0-CC17EBA6F230}" type="slidenum">
              <a:rPr lang="es-PE" smtClean="0"/>
              <a:t>3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14550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s-PE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E5A63-0F1F-4DC0-ADE0-CC17EBA6F230}" type="slidenum">
              <a:rPr lang="es-PE" smtClean="0"/>
              <a:t>4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14550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s-PE" baseline="0" dirty="0" smtClean="0"/>
              <a:t>- De manera adicional todas las actividades del </a:t>
            </a:r>
            <a:r>
              <a:rPr lang="es-PE" baseline="0" dirty="0" err="1" smtClean="0"/>
              <a:t>navigator</a:t>
            </a:r>
            <a:r>
              <a:rPr lang="es-PE" baseline="0" dirty="0" smtClean="0"/>
              <a:t> ( aconsejar sobre el siguiente movimiento o jugada)</a:t>
            </a:r>
          </a:p>
          <a:p>
            <a:pPr marL="171450" indent="-171450">
              <a:buFontTx/>
              <a:buChar char="-"/>
            </a:pPr>
            <a:r>
              <a:rPr lang="es-PE" baseline="0" dirty="0" smtClean="0"/>
              <a:t>Manejar las hojas con el inicio y el fin</a:t>
            </a:r>
          </a:p>
          <a:p>
            <a:pPr marL="171450" indent="-171450">
              <a:buFontTx/>
              <a:buChar char="-"/>
            </a:pPr>
            <a:r>
              <a:rPr lang="es-PE" baseline="0" dirty="0" smtClean="0"/>
              <a:t>Asegurarse que los test se están ejecutando de manera muy continua (podría ser una regla)</a:t>
            </a:r>
          </a:p>
          <a:p>
            <a:pPr marL="171450" indent="-171450">
              <a:buFontTx/>
              <a:buChar char="-"/>
            </a:pPr>
            <a:r>
              <a:rPr lang="es-PE" baseline="0" dirty="0" smtClean="0"/>
              <a:t>Asegurarse que las reglas y roles se están cumpliendo.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E5A63-0F1F-4DC0-ADE0-CC17EBA6F230}" type="slidenum">
              <a:rPr lang="es-PE" smtClean="0"/>
              <a:t>5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14550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E5A63-0F1F-4DC0-ADE0-CC17EBA6F230}" type="slidenum">
              <a:rPr lang="es-PE" smtClean="0"/>
              <a:t>6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14550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E5A63-0F1F-4DC0-ADE0-CC17EBA6F230}" type="slidenum">
              <a:rPr lang="es-PE" smtClean="0"/>
              <a:t>7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14550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E5A63-0F1F-4DC0-ADE0-CC17EBA6F230}" type="slidenum">
              <a:rPr lang="es-PE" smtClean="0"/>
              <a:t>8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145507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E5A63-0F1F-4DC0-ADE0-CC17EBA6F230}" type="slidenum">
              <a:rPr lang="es-PE" smtClean="0"/>
              <a:t>9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14550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8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7CB568-C05F-482F-9F26-AA302B8892DF}" type="datetimeFigureOut">
              <a:rPr lang="es-ES" smtClean="0"/>
              <a:pPr/>
              <a:t>08/11/2011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0178587-63F8-41F6-AE39-05E613E840A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7CB568-C05F-482F-9F26-AA302B8892DF}" type="datetimeFigureOut">
              <a:rPr lang="es-ES" smtClean="0"/>
              <a:pPr/>
              <a:t>08/11/2011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0178587-63F8-41F6-AE39-05E613E840A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7CB568-C05F-482F-9F26-AA302B8892DF}" type="datetimeFigureOut">
              <a:rPr lang="es-ES" smtClean="0"/>
              <a:pPr/>
              <a:t>08/11/2011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0178587-63F8-41F6-AE39-05E613E840A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7CB568-C05F-482F-9F26-AA302B8892DF}" type="datetimeFigureOut">
              <a:rPr lang="es-ES" smtClean="0"/>
              <a:pPr/>
              <a:t>08/11/2011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0178587-63F8-41F6-AE39-05E613E840A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7CB568-C05F-482F-9F26-AA302B8892DF}" type="datetimeFigureOut">
              <a:rPr lang="es-ES" smtClean="0"/>
              <a:pPr/>
              <a:t>08/11/2011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0178587-63F8-41F6-AE39-05E613E840A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7CB568-C05F-482F-9F26-AA302B8892DF}" type="datetimeFigureOut">
              <a:rPr lang="es-ES" smtClean="0"/>
              <a:pPr/>
              <a:t>08/11/2011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0178587-63F8-41F6-AE39-05E613E840A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7200" y="1535115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4645028" y="1535115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7CB568-C05F-482F-9F26-AA302B8892DF}" type="datetimeFigureOut">
              <a:rPr lang="es-ES" smtClean="0"/>
              <a:pPr/>
              <a:t>08/11/2011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0178587-63F8-41F6-AE39-05E613E840A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7CB568-C05F-482F-9F26-AA302B8892DF}" type="datetimeFigureOut">
              <a:rPr lang="es-ES" smtClean="0"/>
              <a:pPr/>
              <a:t>08/11/2011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0178587-63F8-41F6-AE39-05E613E840A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7CB568-C05F-482F-9F26-AA302B8892DF}" type="datetimeFigureOut">
              <a:rPr lang="es-ES" smtClean="0"/>
              <a:pPr/>
              <a:t>08/11/2011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0178587-63F8-41F6-AE39-05E613E840A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3" y="27305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575051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7CB568-C05F-482F-9F26-AA302B8892DF}" type="datetimeFigureOut">
              <a:rPr lang="es-ES" smtClean="0"/>
              <a:pPr/>
              <a:t>08/11/2011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0178587-63F8-41F6-AE39-05E613E840A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92288" y="4800602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792288" y="5367340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7CB568-C05F-482F-9F26-AA302B8892DF}" type="datetimeFigureOut">
              <a:rPr lang="es-ES" smtClean="0"/>
              <a:pPr/>
              <a:t>08/11/2011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0178587-63F8-41F6-AE39-05E613E840A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07CB568-C05F-482F-9F26-AA302B8892DF}" type="datetimeFigureOut">
              <a:rPr lang="es-ES" smtClean="0"/>
              <a:pPr/>
              <a:t>08/11/2011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0178587-63F8-41F6-AE39-05E613E840A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66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4" Type="http://schemas.openxmlformats.org/officeDocument/2006/relationships/tags" Target="../tags/tag67.xml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04.xml"/><Relationship Id="rId7" Type="http://schemas.openxmlformats.org/officeDocument/2006/relationships/image" Target="../media/image6.jpeg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6" Type="http://schemas.openxmlformats.org/officeDocument/2006/relationships/image" Target="../media/image7.jp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6" Type="http://schemas.openxmlformats.org/officeDocument/2006/relationships/image" Target="../media/image8.jp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120.xml"/><Relationship Id="rId7" Type="http://schemas.openxmlformats.org/officeDocument/2006/relationships/notesSlide" Target="../notesSlides/notesSlide15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22.xml"/><Relationship Id="rId4" Type="http://schemas.openxmlformats.org/officeDocument/2006/relationships/tags" Target="../tags/tag1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6" Type="http://schemas.openxmlformats.org/officeDocument/2006/relationships/image" Target="../media/image10.jpeg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" Type="http://schemas.openxmlformats.org/officeDocument/2006/relationships/tags" Target="../tags/tag129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137.xml"/><Relationship Id="rId7" Type="http://schemas.openxmlformats.org/officeDocument/2006/relationships/notesSlide" Target="../notesSlides/notesSlide20.xml"/><Relationship Id="rId2" Type="http://schemas.openxmlformats.org/officeDocument/2006/relationships/tags" Target="../tags/tag136.xml"/><Relationship Id="rId1" Type="http://schemas.openxmlformats.org/officeDocument/2006/relationships/tags" Target="../tags/tag13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39.xml"/><Relationship Id="rId4" Type="http://schemas.openxmlformats.org/officeDocument/2006/relationships/tags" Target="../tags/tag13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142.xml"/><Relationship Id="rId2" Type="http://schemas.openxmlformats.org/officeDocument/2006/relationships/tags" Target="../tags/tag141.xml"/><Relationship Id="rId1" Type="http://schemas.openxmlformats.org/officeDocument/2006/relationships/tags" Target="../tags/tag140.xml"/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145.xml"/><Relationship Id="rId7" Type="http://schemas.openxmlformats.org/officeDocument/2006/relationships/image" Target="../media/image12.jpg"/><Relationship Id="rId2" Type="http://schemas.openxmlformats.org/officeDocument/2006/relationships/tags" Target="../tags/tag144.xml"/><Relationship Id="rId1" Type="http://schemas.openxmlformats.org/officeDocument/2006/relationships/tags" Target="../tags/tag143.xml"/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7" Type="http://schemas.openxmlformats.org/officeDocument/2006/relationships/image" Target="../media/image3.jpg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tags" Target="../tags/tag79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81.xml"/><Relationship Id="rId4" Type="http://schemas.openxmlformats.org/officeDocument/2006/relationships/tags" Target="../tags/tag8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tags" Target="../tags/tag84.xml"/><Relationship Id="rId7" Type="http://schemas.openxmlformats.org/officeDocument/2006/relationships/notesSlide" Target="../notesSlides/notesSlide5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86.xml"/><Relationship Id="rId4" Type="http://schemas.openxmlformats.org/officeDocument/2006/relationships/tags" Target="../tags/tag8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7" Type="http://schemas.openxmlformats.org/officeDocument/2006/relationships/image" Target="../media/image4.png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7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714348" y="2132705"/>
            <a:ext cx="7772400" cy="1584327"/>
          </a:xfrm>
        </p:spPr>
        <p:txBody>
          <a:bodyPr/>
          <a:lstStyle/>
          <a:p>
            <a:r>
              <a:rPr lang="es-PE" sz="11500" b="1" dirty="0">
                <a:solidFill>
                  <a:srgbClr val="FF0000"/>
                </a:solidFill>
              </a:rPr>
              <a:t>Refactoring</a:t>
            </a:r>
            <a:r>
              <a:rPr lang="es-PE" sz="5400" b="1" dirty="0" smtClean="0"/>
              <a:t> </a:t>
            </a:r>
            <a:r>
              <a:rPr lang="es-PE" sz="9600" b="1" spc="600" dirty="0" smtClean="0"/>
              <a:t>GOLF</a:t>
            </a:r>
            <a:endParaRPr lang="es-ES" sz="9600" b="1" spc="600" dirty="0"/>
          </a:p>
        </p:txBody>
      </p:sp>
      <p:sp>
        <p:nvSpPr>
          <p:cNvPr id="5" name="2 Subtítulo"/>
          <p:cNvSpPr txBox="1">
            <a:spLocks/>
          </p:cNvSpPr>
          <p:nvPr>
            <p:custDataLst>
              <p:tags r:id="rId3"/>
            </p:custDataLst>
          </p:nvPr>
        </p:nvSpPr>
        <p:spPr bwMode="auto">
          <a:xfrm>
            <a:off x="493195" y="4615076"/>
            <a:ext cx="3214709" cy="51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PE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Angel Núñez Salazar</a:t>
            </a:r>
          </a:p>
        </p:txBody>
      </p:sp>
      <p:sp>
        <p:nvSpPr>
          <p:cNvPr id="7" name="Rectangle 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715072" y="4518992"/>
            <a:ext cx="5105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Trebuchet MS" pitchFamily="34" charset="0"/>
                <a:ea typeface="Calibri" pitchFamily="34" charset="0"/>
                <a:cs typeface="Arial" pitchFamily="34" charset="0"/>
              </a:rPr>
              <a:t>Email: </a:t>
            </a:r>
            <a:r>
              <a:rPr lang="en-US" sz="2000" dirty="0" smtClean="0">
                <a:solidFill>
                  <a:srgbClr val="FFC000"/>
                </a:solidFill>
                <a:latin typeface="Trebuchet MS" pitchFamily="34" charset="0"/>
                <a:ea typeface="Calibri" pitchFamily="34" charset="0"/>
                <a:cs typeface="Arial" pitchFamily="34" charset="0"/>
              </a:rPr>
              <a:t>snahider@gmail.com</a:t>
            </a:r>
            <a:endParaRPr lang="en-US" sz="2000" dirty="0">
              <a:solidFill>
                <a:srgbClr val="FFC000"/>
              </a:solidFill>
              <a:latin typeface="Trebuchet MS" pitchFamily="34" charset="0"/>
              <a:ea typeface="Calibri" pitchFamily="34" charset="0"/>
              <a:cs typeface="Arial" pitchFamily="34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Trebuchet MS" pitchFamily="34" charset="0"/>
                <a:ea typeface="Calibri" pitchFamily="34" charset="0"/>
                <a:cs typeface="Arial" pitchFamily="34" charset="0"/>
              </a:rPr>
              <a:t>Twitter: </a:t>
            </a:r>
            <a:r>
              <a:rPr lang="en-US" sz="2000" dirty="0" smtClean="0">
                <a:solidFill>
                  <a:srgbClr val="FFC000"/>
                </a:solidFill>
                <a:latin typeface="Trebuchet MS" pitchFamily="34" charset="0"/>
                <a:ea typeface="Calibri" pitchFamily="34" charset="0"/>
                <a:cs typeface="Arial" pitchFamily="34" charset="0"/>
              </a:rPr>
              <a:t>@</a:t>
            </a:r>
            <a:r>
              <a:rPr lang="en-US" sz="2000" dirty="0" err="1" smtClean="0">
                <a:solidFill>
                  <a:srgbClr val="FFC000"/>
                </a:solidFill>
                <a:latin typeface="Trebuchet MS" pitchFamily="34" charset="0"/>
                <a:ea typeface="Calibri" pitchFamily="34" charset="0"/>
                <a:cs typeface="Arial" pitchFamily="34" charset="0"/>
              </a:rPr>
              <a:t>snahider</a:t>
            </a:r>
            <a:r>
              <a:rPr lang="en-US" sz="2000" dirty="0" smtClean="0">
                <a:solidFill>
                  <a:srgbClr val="FFC000"/>
                </a:solidFill>
                <a:latin typeface="Trebuchet MS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2 Subtítulo"/>
          <p:cNvSpPr txBox="1">
            <a:spLocks/>
          </p:cNvSpPr>
          <p:nvPr>
            <p:custDataLst>
              <p:tags r:id="rId5"/>
            </p:custDataLst>
          </p:nvPr>
        </p:nvSpPr>
        <p:spPr bwMode="auto">
          <a:xfrm>
            <a:off x="327586" y="5800409"/>
            <a:ext cx="3812365" cy="51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PE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Gustavo</a:t>
            </a:r>
            <a:r>
              <a:rPr kumimoji="0" lang="es-PE" sz="2600" b="1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 Quiroz Madueño</a:t>
            </a:r>
            <a:endParaRPr kumimoji="0" lang="es-PE" sz="26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sp>
        <p:nvSpPr>
          <p:cNvPr id="8" name="Rectangle 1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863147" y="5704325"/>
            <a:ext cx="5105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Trebuchet MS" pitchFamily="34" charset="0"/>
                <a:ea typeface="Calibri" pitchFamily="34" charset="0"/>
                <a:cs typeface="Arial" pitchFamily="34" charset="0"/>
              </a:rPr>
              <a:t>Email: </a:t>
            </a:r>
            <a:r>
              <a:rPr lang="en-US" sz="2000" dirty="0" smtClean="0">
                <a:solidFill>
                  <a:srgbClr val="FFC000"/>
                </a:solidFill>
                <a:latin typeface="Trebuchet MS" pitchFamily="34" charset="0"/>
                <a:ea typeface="Calibri" pitchFamily="34" charset="0"/>
                <a:cs typeface="Arial" pitchFamily="34" charset="0"/>
              </a:rPr>
              <a:t>gquiroz@gmail.com</a:t>
            </a:r>
            <a:endParaRPr lang="en-US" sz="2000" dirty="0">
              <a:solidFill>
                <a:srgbClr val="FFC000"/>
              </a:solidFill>
              <a:latin typeface="Trebuchet MS" pitchFamily="34" charset="0"/>
              <a:ea typeface="Calibri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Trebuchet MS" pitchFamily="34" charset="0"/>
                <a:ea typeface="Calibri" pitchFamily="34" charset="0"/>
                <a:cs typeface="Arial" pitchFamily="34" charset="0"/>
              </a:rPr>
              <a:t>Twitter: </a:t>
            </a:r>
            <a:r>
              <a:rPr lang="en-US" sz="2000" dirty="0" smtClean="0">
                <a:solidFill>
                  <a:srgbClr val="FFC000"/>
                </a:solidFill>
                <a:latin typeface="Trebuchet MS" pitchFamily="34" charset="0"/>
                <a:ea typeface="Calibri" pitchFamily="34" charset="0"/>
                <a:cs typeface="Arial" pitchFamily="34" charset="0"/>
              </a:rPr>
              <a:t>@</a:t>
            </a:r>
            <a:r>
              <a:rPr lang="en-US" sz="2000" dirty="0" err="1" smtClean="0">
                <a:solidFill>
                  <a:srgbClr val="FFC000"/>
                </a:solidFill>
                <a:latin typeface="Trebuchet MS" pitchFamily="34" charset="0"/>
                <a:ea typeface="Calibri" pitchFamily="34" charset="0"/>
                <a:cs typeface="Arial" pitchFamily="34" charset="0"/>
              </a:rPr>
              <a:t>quiroz_gustavo</a:t>
            </a:r>
            <a:endParaRPr lang="en-US" sz="2000" dirty="0" smtClean="0">
              <a:solidFill>
                <a:srgbClr val="FFC000"/>
              </a:solidFill>
              <a:latin typeface="Trebuchet MS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Título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160885"/>
            <a:ext cx="8229600" cy="792088"/>
          </a:xfrm>
        </p:spPr>
        <p:txBody>
          <a:bodyPr/>
          <a:lstStyle/>
          <a:p>
            <a:r>
              <a:rPr lang="es-PE" dirty="0" smtClean="0">
                <a:solidFill>
                  <a:srgbClr val="FF0000"/>
                </a:solidFill>
              </a:rPr>
              <a:t>Premios</a:t>
            </a:r>
            <a:endParaRPr lang="es-PE" dirty="0">
              <a:solidFill>
                <a:srgbClr val="FF0000"/>
              </a:solidFill>
            </a:endParaRPr>
          </a:p>
        </p:txBody>
      </p:sp>
      <p:sp>
        <p:nvSpPr>
          <p:cNvPr id="2" name="1 CuadroTexto"/>
          <p:cNvSpPr txBox="1"/>
          <p:nvPr>
            <p:custDataLst>
              <p:tags r:id="rId3"/>
            </p:custDataLst>
          </p:nvPr>
        </p:nvSpPr>
        <p:spPr>
          <a:xfrm>
            <a:off x="3547427" y="1700808"/>
            <a:ext cx="52565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200" dirty="0" smtClean="0"/>
              <a:t>El equipo ganador de cada juego se llevará 2 licencias de </a:t>
            </a:r>
            <a:r>
              <a:rPr lang="es-PE" sz="3200" i="1" dirty="0" err="1" smtClean="0"/>
              <a:t>JetBrains</a:t>
            </a:r>
            <a:r>
              <a:rPr lang="es-PE" sz="3200" i="1" dirty="0" smtClean="0"/>
              <a:t>.</a:t>
            </a:r>
          </a:p>
          <a:p>
            <a:pPr algn="ctr"/>
            <a:endParaRPr lang="es-PE" sz="3200" dirty="0"/>
          </a:p>
          <a:p>
            <a:pPr algn="ctr"/>
            <a:r>
              <a:rPr lang="es-PE" sz="3200" dirty="0" smtClean="0"/>
              <a:t>Cada licencia será válida para </a:t>
            </a:r>
            <a:r>
              <a:rPr lang="es-PE" sz="3200" i="1" dirty="0" err="1" smtClean="0"/>
              <a:t>Resharper</a:t>
            </a:r>
            <a:r>
              <a:rPr lang="es-PE" sz="3200" dirty="0" smtClean="0"/>
              <a:t> o </a:t>
            </a:r>
            <a:r>
              <a:rPr lang="es-PE" sz="3200" i="1" dirty="0" err="1" smtClean="0"/>
              <a:t>IntelliJ</a:t>
            </a:r>
            <a:r>
              <a:rPr lang="es-PE" sz="3200" dirty="0" smtClean="0"/>
              <a:t> según elección.</a:t>
            </a:r>
            <a:endParaRPr lang="es-PE" sz="2800" dirty="0"/>
          </a:p>
        </p:txBody>
      </p:sp>
      <p:pic>
        <p:nvPicPr>
          <p:cNvPr id="3" name="2 Imagen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64" t="5322" r="29719" b="6045"/>
          <a:stretch/>
        </p:blipFill>
        <p:spPr>
          <a:xfrm>
            <a:off x="467544" y="836712"/>
            <a:ext cx="2952328" cy="5748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2398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804" y="13016"/>
            <a:ext cx="9913822" cy="7173416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-20748" y="87136"/>
            <a:ext cx="9144000" cy="1093136"/>
          </a:xfrm>
        </p:spPr>
        <p:txBody>
          <a:bodyPr/>
          <a:lstStyle/>
          <a:p>
            <a:r>
              <a:rPr lang="es-PE" sz="11500" b="1" spc="300" dirty="0" smtClean="0"/>
              <a:t>DEMO</a:t>
            </a:r>
            <a:endParaRPr lang="es-ES" sz="9600" b="1" spc="3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936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9282" y="-2112"/>
            <a:ext cx="9717826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704264" y="5517232"/>
            <a:ext cx="7810734" cy="1093136"/>
          </a:xfrm>
        </p:spPr>
        <p:txBody>
          <a:bodyPr/>
          <a:lstStyle/>
          <a:p>
            <a:r>
              <a:rPr lang="es-PE" sz="11500" b="1" spc="300" dirty="0" smtClean="0"/>
              <a:t>1st COURSE</a:t>
            </a:r>
            <a:endParaRPr lang="es-ES" sz="9600" b="1" spc="3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151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Título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1589389"/>
            <a:ext cx="8229600" cy="792088"/>
          </a:xfrm>
        </p:spPr>
        <p:txBody>
          <a:bodyPr/>
          <a:lstStyle/>
          <a:p>
            <a:r>
              <a:rPr lang="es-PE" sz="4800" dirty="0" smtClean="0">
                <a:solidFill>
                  <a:srgbClr val="FF0000"/>
                </a:solidFill>
              </a:rPr>
              <a:t>Objetivo</a:t>
            </a:r>
            <a:endParaRPr lang="es-PE" sz="4800" dirty="0">
              <a:solidFill>
                <a:srgbClr val="FF0000"/>
              </a:solidFill>
            </a:endParaRPr>
          </a:p>
        </p:txBody>
      </p:sp>
      <p:sp>
        <p:nvSpPr>
          <p:cNvPr id="2" name="1 CuadroTexto"/>
          <p:cNvSpPr txBox="1"/>
          <p:nvPr>
            <p:custDataLst>
              <p:tags r:id="rId3"/>
            </p:custDataLst>
          </p:nvPr>
        </p:nvSpPr>
        <p:spPr>
          <a:xfrm>
            <a:off x="611560" y="2507644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4000" dirty="0" smtClean="0"/>
              <a:t>Aprender y practicar diversos refactorizaciones tanto simples como complejos</a:t>
            </a:r>
            <a:endParaRPr lang="es-PE" sz="4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97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Título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1589389"/>
            <a:ext cx="8229600" cy="792088"/>
          </a:xfrm>
        </p:spPr>
        <p:txBody>
          <a:bodyPr/>
          <a:lstStyle/>
          <a:p>
            <a:r>
              <a:rPr lang="es-PE" sz="4800" dirty="0" smtClean="0">
                <a:solidFill>
                  <a:srgbClr val="FF0000"/>
                </a:solidFill>
              </a:rPr>
              <a:t>Descripción</a:t>
            </a:r>
            <a:endParaRPr lang="es-PE" sz="4800" dirty="0">
              <a:solidFill>
                <a:srgbClr val="FF0000"/>
              </a:solidFill>
            </a:endParaRPr>
          </a:p>
        </p:txBody>
      </p:sp>
      <p:sp>
        <p:nvSpPr>
          <p:cNvPr id="2" name="1 CuadroTexto"/>
          <p:cNvSpPr txBox="1"/>
          <p:nvPr>
            <p:custDataLst>
              <p:tags r:id="rId3"/>
            </p:custDataLst>
          </p:nvPr>
        </p:nvSpPr>
        <p:spPr>
          <a:xfrm>
            <a:off x="611560" y="2507644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4000" dirty="0"/>
              <a:t>El código </a:t>
            </a:r>
            <a:r>
              <a:rPr lang="es-PE" sz="4000" dirty="0" smtClean="0"/>
              <a:t>representa el dominio de </a:t>
            </a:r>
            <a:r>
              <a:rPr lang="es-PE" sz="4000" dirty="0"/>
              <a:t>una tienda online de bicicletas.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475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Título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162000"/>
            <a:ext cx="8229600" cy="792088"/>
          </a:xfrm>
        </p:spPr>
        <p:txBody>
          <a:bodyPr/>
          <a:lstStyle/>
          <a:p>
            <a:r>
              <a:rPr lang="es-PE" sz="4800" dirty="0" smtClean="0">
                <a:solidFill>
                  <a:srgbClr val="FF0000"/>
                </a:solidFill>
              </a:rPr>
              <a:t>Reglas</a:t>
            </a:r>
            <a:endParaRPr lang="es-PE" sz="4800" dirty="0">
              <a:solidFill>
                <a:srgbClr val="FF0000"/>
              </a:solidFill>
            </a:endParaRPr>
          </a:p>
        </p:txBody>
      </p:sp>
      <p:sp>
        <p:nvSpPr>
          <p:cNvPr id="2" name="1 CuadroTexto"/>
          <p:cNvSpPr txBox="1"/>
          <p:nvPr>
            <p:custDataLst>
              <p:tags r:id="rId3"/>
            </p:custDataLst>
          </p:nvPr>
        </p:nvSpPr>
        <p:spPr>
          <a:xfrm>
            <a:off x="251520" y="908720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200" dirty="0" smtClean="0"/>
              <a:t>Es un juego de 3 hoyos, todos los equipos comenzarán en el </a:t>
            </a:r>
            <a:r>
              <a:rPr lang="es-PE" sz="3200" dirty="0" err="1" smtClean="0"/>
              <a:t>tee</a:t>
            </a:r>
            <a:r>
              <a:rPr lang="es-PE" sz="3200" dirty="0" smtClean="0"/>
              <a:t> y en los siguientes hoyos de manera simultanea.</a:t>
            </a:r>
          </a:p>
        </p:txBody>
      </p:sp>
      <p:sp>
        <p:nvSpPr>
          <p:cNvPr id="3" name="2 Rectángulo"/>
          <p:cNvSpPr/>
          <p:nvPr>
            <p:custDataLst>
              <p:tags r:id="rId4"/>
            </p:custDataLst>
          </p:nvPr>
        </p:nvSpPr>
        <p:spPr>
          <a:xfrm>
            <a:off x="251520" y="5229200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E" sz="3200" dirty="0" smtClean="0"/>
              <a:t>El tiempo por hoyo es 12 minutos, al finalizar cada hoyo el mejor equipo mostrará sus resultados.</a:t>
            </a:r>
            <a:endParaRPr lang="es-PE" sz="3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609" y="2564904"/>
            <a:ext cx="3306599" cy="25767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3918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Título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162000"/>
            <a:ext cx="8229600" cy="792088"/>
          </a:xfrm>
        </p:spPr>
        <p:txBody>
          <a:bodyPr/>
          <a:lstStyle/>
          <a:p>
            <a:r>
              <a:rPr lang="es-PE" sz="4800" dirty="0" smtClean="0">
                <a:solidFill>
                  <a:srgbClr val="FF0000"/>
                </a:solidFill>
              </a:rPr>
              <a:t>Listos </a:t>
            </a:r>
            <a:r>
              <a:rPr lang="es-PE" sz="4800" dirty="0">
                <a:solidFill>
                  <a:srgbClr val="FF0000"/>
                </a:solidFill>
              </a:rPr>
              <a:t>P</a:t>
            </a:r>
            <a:r>
              <a:rPr lang="es-PE" sz="4800" dirty="0" smtClean="0">
                <a:solidFill>
                  <a:srgbClr val="FF0000"/>
                </a:solidFill>
              </a:rPr>
              <a:t>ara Comenzar</a:t>
            </a:r>
            <a:endParaRPr lang="es-PE" sz="4800" dirty="0">
              <a:solidFill>
                <a:srgbClr val="FF0000"/>
              </a:solidFill>
            </a:endParaRPr>
          </a:p>
        </p:txBody>
      </p:sp>
      <p:sp>
        <p:nvSpPr>
          <p:cNvPr id="2" name="1 CuadroTexto"/>
          <p:cNvSpPr txBox="1"/>
          <p:nvPr>
            <p:custDataLst>
              <p:tags r:id="rId3"/>
            </p:custDataLst>
          </p:nvPr>
        </p:nvSpPr>
        <p:spPr>
          <a:xfrm>
            <a:off x="251520" y="1208941"/>
            <a:ext cx="864096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s-PE" sz="3200" dirty="0" smtClean="0"/>
              <a:t>Abrir el código inicial en el IDE, asegurarse que compile y todos los </a:t>
            </a:r>
            <a:r>
              <a:rPr lang="es-PE" sz="3200" dirty="0" err="1" smtClean="0"/>
              <a:t>tests</a:t>
            </a:r>
            <a:r>
              <a:rPr lang="es-PE" sz="3200" dirty="0" smtClean="0"/>
              <a:t> pasen.</a:t>
            </a:r>
          </a:p>
          <a:p>
            <a:endParaRPr lang="es-PE" sz="3200" dirty="0"/>
          </a:p>
          <a:p>
            <a:pPr marL="457200" indent="-457200">
              <a:buFont typeface="Arial" pitchFamily="34" charset="0"/>
              <a:buChar char="•"/>
            </a:pPr>
            <a:r>
              <a:rPr lang="es-PE" sz="3200" dirty="0" smtClean="0"/>
              <a:t>No olvidar las actividades de cada rol del equipo.</a:t>
            </a:r>
          </a:p>
          <a:p>
            <a:pPr marL="457200" indent="-457200">
              <a:buFont typeface="Arial" pitchFamily="34" charset="0"/>
              <a:buChar char="•"/>
            </a:pPr>
            <a:endParaRPr lang="es-PE" sz="3200" dirty="0"/>
          </a:p>
          <a:p>
            <a:pPr marL="457200" indent="-457200">
              <a:buFont typeface="Arial" pitchFamily="34" charset="0"/>
              <a:buChar char="•"/>
            </a:pPr>
            <a:r>
              <a:rPr lang="es-PE" sz="3200" dirty="0" smtClean="0"/>
              <a:t>El primer equipo en terminar debe levantar la mano.</a:t>
            </a:r>
          </a:p>
          <a:p>
            <a:pPr marL="457200" indent="-457200">
              <a:buFont typeface="Arial" pitchFamily="34" charset="0"/>
              <a:buChar char="•"/>
            </a:pPr>
            <a:endParaRPr lang="es-PE" sz="3200" dirty="0"/>
          </a:p>
          <a:p>
            <a:pPr marL="457200" indent="-457200">
              <a:buFont typeface="Arial" pitchFamily="34" charset="0"/>
              <a:buChar char="•"/>
            </a:pPr>
            <a:r>
              <a:rPr lang="es-PE" sz="3200" dirty="0" smtClean="0"/>
              <a:t>Tienen 12 minutos por hoyo.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678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359532" y="5445224"/>
            <a:ext cx="8424936" cy="1093136"/>
          </a:xfrm>
        </p:spPr>
        <p:txBody>
          <a:bodyPr/>
          <a:lstStyle/>
          <a:p>
            <a:r>
              <a:rPr lang="es-PE" sz="11500" b="1" spc="300" dirty="0" smtClean="0"/>
              <a:t>2nd COURSE</a:t>
            </a:r>
            <a:endParaRPr lang="es-ES" sz="9600" b="1" spc="3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111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Título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1589389"/>
            <a:ext cx="8229600" cy="792088"/>
          </a:xfrm>
        </p:spPr>
        <p:txBody>
          <a:bodyPr/>
          <a:lstStyle/>
          <a:p>
            <a:r>
              <a:rPr lang="es-PE" sz="4800" dirty="0" smtClean="0">
                <a:solidFill>
                  <a:srgbClr val="FF0000"/>
                </a:solidFill>
              </a:rPr>
              <a:t>Objetivo</a:t>
            </a:r>
            <a:endParaRPr lang="es-PE" sz="4800" dirty="0">
              <a:solidFill>
                <a:srgbClr val="FF0000"/>
              </a:solidFill>
            </a:endParaRPr>
          </a:p>
        </p:txBody>
      </p:sp>
      <p:sp>
        <p:nvSpPr>
          <p:cNvPr id="2" name="1 CuadroTexto"/>
          <p:cNvSpPr txBox="1"/>
          <p:nvPr>
            <p:custDataLst>
              <p:tags r:id="rId3"/>
            </p:custDataLst>
          </p:nvPr>
        </p:nvSpPr>
        <p:spPr>
          <a:xfrm>
            <a:off x="611560" y="2507644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4000" dirty="0" smtClean="0"/>
              <a:t>Aprender y practicar diversas estratégicas de refactorización</a:t>
            </a:r>
          </a:p>
          <a:p>
            <a:pPr algn="ctr"/>
            <a:r>
              <a:rPr lang="es-PE" sz="4000" dirty="0" smtClean="0"/>
              <a:t>(</a:t>
            </a:r>
            <a:r>
              <a:rPr lang="es-PE" sz="4000" dirty="0" err="1" smtClean="0"/>
              <a:t>Parallel</a:t>
            </a:r>
            <a:r>
              <a:rPr lang="es-PE" sz="4000" dirty="0" smtClean="0"/>
              <a:t> </a:t>
            </a:r>
            <a:r>
              <a:rPr lang="es-PE" sz="4000" dirty="0" err="1" smtClean="0"/>
              <a:t>Change</a:t>
            </a:r>
            <a:r>
              <a:rPr lang="es-PE" sz="4000" dirty="0" smtClean="0"/>
              <a:t> y </a:t>
            </a:r>
            <a:r>
              <a:rPr lang="es-PE" sz="4000" dirty="0" err="1" smtClean="0"/>
              <a:t>Narrowed</a:t>
            </a:r>
            <a:r>
              <a:rPr lang="es-PE" sz="4000" dirty="0" smtClean="0"/>
              <a:t> </a:t>
            </a:r>
            <a:r>
              <a:rPr lang="es-PE" sz="4000" dirty="0" err="1" smtClean="0"/>
              <a:t>Change</a:t>
            </a:r>
            <a:r>
              <a:rPr lang="es-PE" sz="4000" dirty="0" smtClean="0"/>
              <a:t>)</a:t>
            </a:r>
            <a:endParaRPr lang="es-PE" sz="4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351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Título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692696"/>
            <a:ext cx="8229600" cy="792088"/>
          </a:xfrm>
        </p:spPr>
        <p:txBody>
          <a:bodyPr/>
          <a:lstStyle/>
          <a:p>
            <a:r>
              <a:rPr lang="es-PE" sz="4800" dirty="0" smtClean="0">
                <a:solidFill>
                  <a:srgbClr val="FF0000"/>
                </a:solidFill>
              </a:rPr>
              <a:t>Descripción</a:t>
            </a:r>
            <a:endParaRPr lang="es-PE" sz="4800" dirty="0">
              <a:solidFill>
                <a:srgbClr val="FF0000"/>
              </a:solidFill>
            </a:endParaRPr>
          </a:p>
        </p:txBody>
      </p:sp>
      <p:sp>
        <p:nvSpPr>
          <p:cNvPr id="2" name="1 CuadroTexto"/>
          <p:cNvSpPr txBox="1"/>
          <p:nvPr>
            <p:custDataLst>
              <p:tags r:id="rId3"/>
            </p:custDataLst>
          </p:nvPr>
        </p:nvSpPr>
        <p:spPr>
          <a:xfrm>
            <a:off x="611560" y="1610951"/>
            <a:ext cx="80648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4000" dirty="0"/>
              <a:t>El código </a:t>
            </a:r>
            <a:r>
              <a:rPr lang="es-PE" sz="4000" dirty="0" smtClean="0"/>
              <a:t>es de una clase que representa a un </a:t>
            </a:r>
            <a:r>
              <a:rPr lang="es-PE" sz="4000" dirty="0" err="1" smtClean="0"/>
              <a:t>Stack</a:t>
            </a:r>
            <a:r>
              <a:rPr lang="es-PE" sz="4000" dirty="0" smtClean="0"/>
              <a:t> (Pila) </a:t>
            </a:r>
          </a:p>
          <a:p>
            <a:pPr algn="ctr"/>
            <a:endParaRPr lang="es-PE" sz="4000" dirty="0"/>
          </a:p>
          <a:p>
            <a:pPr algn="ctr"/>
            <a:r>
              <a:rPr lang="es-PE" sz="4000" dirty="0" smtClean="0"/>
              <a:t>La meta es reemplazar el </a:t>
            </a:r>
            <a:r>
              <a:rPr lang="es-PE" sz="4000" dirty="0" err="1" smtClean="0"/>
              <a:t>array</a:t>
            </a:r>
            <a:r>
              <a:rPr lang="es-PE" sz="4000" dirty="0" smtClean="0"/>
              <a:t> simple por una clase especializada en el manejo de colecciones.</a:t>
            </a:r>
            <a:endParaRPr lang="es-PE" sz="4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775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Título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160885"/>
            <a:ext cx="8229600" cy="792088"/>
          </a:xfrm>
        </p:spPr>
        <p:txBody>
          <a:bodyPr/>
          <a:lstStyle/>
          <a:p>
            <a:r>
              <a:rPr lang="es-PE" dirty="0" smtClean="0">
                <a:solidFill>
                  <a:srgbClr val="FF0000"/>
                </a:solidFill>
              </a:rPr>
              <a:t>Descripción</a:t>
            </a:r>
            <a:endParaRPr lang="es-PE" dirty="0">
              <a:solidFill>
                <a:srgbClr val="FF0000"/>
              </a:solidFill>
            </a:endParaRPr>
          </a:p>
        </p:txBody>
      </p:sp>
      <p:sp>
        <p:nvSpPr>
          <p:cNvPr id="9" name="8 CuadroTexto"/>
          <p:cNvSpPr txBox="1"/>
          <p:nvPr>
            <p:custDataLst>
              <p:tags r:id="rId3"/>
            </p:custDataLst>
          </p:nvPr>
        </p:nvSpPr>
        <p:spPr>
          <a:xfrm>
            <a:off x="294033" y="980728"/>
            <a:ext cx="856895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000" dirty="0" smtClean="0">
                <a:solidFill>
                  <a:srgbClr val="FFC000"/>
                </a:solidFill>
              </a:rPr>
              <a:t>Es un juego en el cual se utilizan ejercicios de refactorización.</a:t>
            </a:r>
          </a:p>
          <a:p>
            <a:pPr algn="ctr"/>
            <a:endParaRPr lang="es-PE" sz="3000" dirty="0"/>
          </a:p>
          <a:p>
            <a:pPr algn="ctr"/>
            <a:r>
              <a:rPr lang="es-PE" sz="3000" dirty="0" smtClean="0"/>
              <a:t>Se formarán equipos y a cada uno se le dará un código inicial y uno final. </a:t>
            </a:r>
          </a:p>
          <a:p>
            <a:pPr algn="ctr"/>
            <a:endParaRPr lang="es-PE" sz="3000" dirty="0"/>
          </a:p>
          <a:p>
            <a:pPr algn="ctr"/>
            <a:r>
              <a:rPr lang="es-PE" sz="3000" dirty="0" smtClean="0"/>
              <a:t>De </a:t>
            </a:r>
            <a:r>
              <a:rPr lang="es-PE" sz="3000" dirty="0"/>
              <a:t>manera similar al golf, la meta es utilizar la menor cantidad de movimientos </a:t>
            </a:r>
            <a:r>
              <a:rPr lang="es-PE" sz="3000" dirty="0" smtClean="0"/>
              <a:t>para </a:t>
            </a:r>
            <a:r>
              <a:rPr lang="es-PE" sz="3000" dirty="0"/>
              <a:t>llegar del punto inicial al final. </a:t>
            </a:r>
            <a:endParaRPr lang="es-PE" sz="3000" dirty="0" smtClean="0"/>
          </a:p>
          <a:p>
            <a:pPr algn="ctr"/>
            <a:endParaRPr lang="es-PE" sz="3000" dirty="0"/>
          </a:p>
          <a:p>
            <a:pPr algn="ctr"/>
            <a:r>
              <a:rPr lang="es-PE" sz="3000" dirty="0" smtClean="0"/>
              <a:t>Las </a:t>
            </a:r>
            <a:r>
              <a:rPr lang="es-PE" sz="3000" dirty="0"/>
              <a:t>mejores soluciones serán presentadas al resto de los asistentes.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6136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Título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162000"/>
            <a:ext cx="8229600" cy="792088"/>
          </a:xfrm>
        </p:spPr>
        <p:txBody>
          <a:bodyPr/>
          <a:lstStyle/>
          <a:p>
            <a:r>
              <a:rPr lang="es-PE" sz="4800" dirty="0" smtClean="0">
                <a:solidFill>
                  <a:srgbClr val="FF0000"/>
                </a:solidFill>
              </a:rPr>
              <a:t>Reglas</a:t>
            </a:r>
            <a:endParaRPr lang="es-PE" sz="4800" dirty="0">
              <a:solidFill>
                <a:srgbClr val="FF0000"/>
              </a:solidFill>
            </a:endParaRPr>
          </a:p>
        </p:txBody>
      </p:sp>
      <p:sp>
        <p:nvSpPr>
          <p:cNvPr id="2" name="1 CuadroTexto"/>
          <p:cNvSpPr txBox="1"/>
          <p:nvPr>
            <p:custDataLst>
              <p:tags r:id="rId3"/>
            </p:custDataLst>
          </p:nvPr>
        </p:nvSpPr>
        <p:spPr>
          <a:xfrm>
            <a:off x="251520" y="908720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200" dirty="0" smtClean="0"/>
              <a:t>Es un recorrido de un único hoyo</a:t>
            </a:r>
          </a:p>
        </p:txBody>
      </p:sp>
      <p:sp>
        <p:nvSpPr>
          <p:cNvPr id="3" name="2 Rectángulo"/>
          <p:cNvSpPr/>
          <p:nvPr>
            <p:custDataLst>
              <p:tags r:id="rId4"/>
            </p:custDataLst>
          </p:nvPr>
        </p:nvSpPr>
        <p:spPr>
          <a:xfrm>
            <a:off x="251520" y="3515524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E" sz="3200" dirty="0" smtClean="0"/>
              <a:t>El tiempo de todo el recorrido es de 18 minutos, al finalizar el tiempo el mejor equipo mostrará sus resultados.</a:t>
            </a:r>
            <a:endParaRPr lang="es-PE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984" y="1628800"/>
            <a:ext cx="3736031" cy="18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059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Título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162000"/>
            <a:ext cx="8229600" cy="792088"/>
          </a:xfrm>
        </p:spPr>
        <p:txBody>
          <a:bodyPr/>
          <a:lstStyle/>
          <a:p>
            <a:r>
              <a:rPr lang="es-PE" sz="4800" dirty="0" smtClean="0">
                <a:solidFill>
                  <a:srgbClr val="FF0000"/>
                </a:solidFill>
              </a:rPr>
              <a:t>Listos </a:t>
            </a:r>
            <a:r>
              <a:rPr lang="es-PE" sz="4800" dirty="0">
                <a:solidFill>
                  <a:srgbClr val="FF0000"/>
                </a:solidFill>
              </a:rPr>
              <a:t>P</a:t>
            </a:r>
            <a:r>
              <a:rPr lang="es-PE" sz="4800" dirty="0" smtClean="0">
                <a:solidFill>
                  <a:srgbClr val="FF0000"/>
                </a:solidFill>
              </a:rPr>
              <a:t>ara Comenzar</a:t>
            </a:r>
            <a:endParaRPr lang="es-PE" sz="4800" dirty="0">
              <a:solidFill>
                <a:srgbClr val="FF0000"/>
              </a:solidFill>
            </a:endParaRPr>
          </a:p>
        </p:txBody>
      </p:sp>
      <p:sp>
        <p:nvSpPr>
          <p:cNvPr id="2" name="1 CuadroTexto"/>
          <p:cNvSpPr txBox="1"/>
          <p:nvPr>
            <p:custDataLst>
              <p:tags r:id="rId3"/>
            </p:custDataLst>
          </p:nvPr>
        </p:nvSpPr>
        <p:spPr>
          <a:xfrm>
            <a:off x="251520" y="1208941"/>
            <a:ext cx="864096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s-PE" sz="3200" dirty="0" smtClean="0"/>
              <a:t>Abrir el código inicial en el IDE, asegurarse que compile y todos los </a:t>
            </a:r>
            <a:r>
              <a:rPr lang="es-PE" sz="3200" dirty="0" err="1" smtClean="0"/>
              <a:t>tests</a:t>
            </a:r>
            <a:r>
              <a:rPr lang="es-PE" sz="3200" dirty="0" smtClean="0"/>
              <a:t> pasen.</a:t>
            </a:r>
          </a:p>
          <a:p>
            <a:endParaRPr lang="es-PE" sz="3200" dirty="0"/>
          </a:p>
          <a:p>
            <a:pPr marL="457200" indent="-457200">
              <a:buFont typeface="Arial" pitchFamily="34" charset="0"/>
              <a:buChar char="•"/>
            </a:pPr>
            <a:r>
              <a:rPr lang="es-PE" sz="3200" dirty="0" smtClean="0"/>
              <a:t>No olvidar las actividades de cada rol del equipo.</a:t>
            </a:r>
          </a:p>
          <a:p>
            <a:pPr marL="457200" indent="-457200">
              <a:buFont typeface="Arial" pitchFamily="34" charset="0"/>
              <a:buChar char="•"/>
            </a:pPr>
            <a:endParaRPr lang="es-PE" sz="3200" dirty="0"/>
          </a:p>
          <a:p>
            <a:pPr marL="457200" indent="-457200">
              <a:buFont typeface="Arial" pitchFamily="34" charset="0"/>
              <a:buChar char="•"/>
            </a:pPr>
            <a:r>
              <a:rPr lang="es-PE" sz="3200" dirty="0" smtClean="0"/>
              <a:t>El primer equipo en terminar debe levantar la mano.</a:t>
            </a:r>
          </a:p>
          <a:p>
            <a:pPr marL="457200" indent="-457200">
              <a:buFont typeface="Arial" pitchFamily="34" charset="0"/>
              <a:buChar char="•"/>
            </a:pPr>
            <a:endParaRPr lang="es-PE" sz="3200" dirty="0"/>
          </a:p>
          <a:p>
            <a:pPr marL="457200" indent="-457200">
              <a:buFont typeface="Arial" pitchFamily="34" charset="0"/>
              <a:buChar char="•"/>
            </a:pPr>
            <a:r>
              <a:rPr lang="es-PE" sz="3200" dirty="0" smtClean="0"/>
              <a:t>Tienen 18 minutos para todo el recorrido.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574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Título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162000"/>
            <a:ext cx="8229600" cy="792088"/>
          </a:xfrm>
        </p:spPr>
        <p:txBody>
          <a:bodyPr/>
          <a:lstStyle/>
          <a:p>
            <a:r>
              <a:rPr lang="es-PE" sz="4800" dirty="0" err="1" smtClean="0">
                <a:solidFill>
                  <a:srgbClr val="FF0000"/>
                </a:solidFill>
              </a:rPr>
              <a:t>Feedback</a:t>
            </a:r>
            <a:endParaRPr lang="es-PE" sz="4800" dirty="0">
              <a:solidFill>
                <a:srgbClr val="FF0000"/>
              </a:solidFill>
            </a:endParaRPr>
          </a:p>
        </p:txBody>
      </p:sp>
      <p:sp>
        <p:nvSpPr>
          <p:cNvPr id="2" name="1 CuadroTexto"/>
          <p:cNvSpPr txBox="1"/>
          <p:nvPr>
            <p:custDataLst>
              <p:tags r:id="rId3"/>
            </p:custDataLst>
          </p:nvPr>
        </p:nvSpPr>
        <p:spPr>
          <a:xfrm>
            <a:off x="3347864" y="1208941"/>
            <a:ext cx="5400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200" dirty="0" smtClean="0"/>
              <a:t>Nadie puede pasar por la puerta sin dejar algún tipo de idea, comentario o </a:t>
            </a:r>
            <a:r>
              <a:rPr lang="es-PE" sz="3200" dirty="0" err="1" smtClean="0"/>
              <a:t>feedkback</a:t>
            </a:r>
            <a:r>
              <a:rPr lang="es-PE" sz="3200" dirty="0" smtClean="0"/>
              <a:t>.</a:t>
            </a:r>
          </a:p>
          <a:p>
            <a:pPr algn="ctr"/>
            <a:endParaRPr lang="es-PE" sz="3200" dirty="0"/>
          </a:p>
          <a:p>
            <a:pPr algn="ctr"/>
            <a:r>
              <a:rPr lang="es-PE" sz="3200" dirty="0" smtClean="0"/>
              <a:t>No importa que sea un problema elemental o una carita feliz, deben poner algo en la puerta.</a:t>
            </a:r>
          </a:p>
        </p:txBody>
      </p:sp>
      <p:pic>
        <p:nvPicPr>
          <p:cNvPr id="4" name="3 Imagen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40" y="1556792"/>
            <a:ext cx="2540000" cy="33909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6932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Título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160885"/>
            <a:ext cx="8229600" cy="792088"/>
          </a:xfrm>
        </p:spPr>
        <p:txBody>
          <a:bodyPr/>
          <a:lstStyle/>
          <a:p>
            <a:r>
              <a:rPr lang="es-PE" dirty="0" smtClean="0">
                <a:solidFill>
                  <a:srgbClr val="FF0000"/>
                </a:solidFill>
              </a:rPr>
              <a:t>Equipo</a:t>
            </a:r>
            <a:endParaRPr lang="es-PE" dirty="0">
              <a:solidFill>
                <a:srgbClr val="FF0000"/>
              </a:solidFill>
            </a:endParaRPr>
          </a:p>
        </p:txBody>
      </p:sp>
      <p:grpSp>
        <p:nvGrpSpPr>
          <p:cNvPr id="7" name="6 Grupo"/>
          <p:cNvGrpSpPr/>
          <p:nvPr>
            <p:custDataLst>
              <p:tags r:id="rId3"/>
            </p:custDataLst>
          </p:nvPr>
        </p:nvGrpSpPr>
        <p:grpSpPr>
          <a:xfrm>
            <a:off x="1274399" y="964684"/>
            <a:ext cx="6661905" cy="4387685"/>
            <a:chOff x="1489586" y="980728"/>
            <a:chExt cx="6661905" cy="4387685"/>
          </a:xfrm>
        </p:grpSpPr>
        <p:pic>
          <p:nvPicPr>
            <p:cNvPr id="5" name="4 Imagen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30" r="6068"/>
            <a:stretch/>
          </p:blipFill>
          <p:spPr>
            <a:xfrm flipH="1">
              <a:off x="1489586" y="980728"/>
              <a:ext cx="6661905" cy="438768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" name="5 CuadroTexto"/>
            <p:cNvSpPr txBox="1"/>
            <p:nvPr/>
          </p:nvSpPr>
          <p:spPr>
            <a:xfrm>
              <a:off x="1852257" y="1696006"/>
              <a:ext cx="124021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PE" sz="3200" b="1" dirty="0" smtClean="0">
                  <a:solidFill>
                    <a:srgbClr val="FFC000"/>
                  </a:solidFill>
                </a:rPr>
                <a:t>Player</a:t>
              </a:r>
              <a:endParaRPr lang="es-PE" sz="3200" b="1" dirty="0">
                <a:solidFill>
                  <a:srgbClr val="FFC000"/>
                </a:solidFill>
              </a:endParaRPr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6702744" y="1696006"/>
              <a:ext cx="135165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PE" sz="3200" b="1" dirty="0" smtClean="0">
                  <a:solidFill>
                    <a:srgbClr val="FFC000"/>
                  </a:solidFill>
                </a:rPr>
                <a:t>Caddie</a:t>
              </a:r>
              <a:endParaRPr lang="es-PE" sz="3200" b="1" dirty="0">
                <a:solidFill>
                  <a:srgbClr val="FFC000"/>
                </a:solidFill>
              </a:endParaRPr>
            </a:p>
          </p:txBody>
        </p:sp>
      </p:grpSp>
      <p:sp>
        <p:nvSpPr>
          <p:cNvPr id="9" name="8 CuadroTexto"/>
          <p:cNvSpPr txBox="1"/>
          <p:nvPr>
            <p:custDataLst>
              <p:tags r:id="rId4"/>
            </p:custDataLst>
          </p:nvPr>
        </p:nvSpPr>
        <p:spPr>
          <a:xfrm>
            <a:off x="320877" y="5373216"/>
            <a:ext cx="85689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600" dirty="0" smtClean="0"/>
              <a:t>Cada equipo estará conformado por 2 personas</a:t>
            </a:r>
            <a:endParaRPr lang="es-PE" sz="3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629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Título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160885"/>
            <a:ext cx="8229600" cy="792088"/>
          </a:xfrm>
        </p:spPr>
        <p:txBody>
          <a:bodyPr/>
          <a:lstStyle/>
          <a:p>
            <a:r>
              <a:rPr lang="es-PE" dirty="0" smtClean="0">
                <a:solidFill>
                  <a:srgbClr val="FF0000"/>
                </a:solidFill>
              </a:rPr>
              <a:t>Player</a:t>
            </a:r>
            <a:endParaRPr lang="es-PE" dirty="0">
              <a:solidFill>
                <a:srgbClr val="FF0000"/>
              </a:solidFill>
            </a:endParaRPr>
          </a:p>
        </p:txBody>
      </p:sp>
      <p:sp>
        <p:nvSpPr>
          <p:cNvPr id="9" name="8 CuadroTexto"/>
          <p:cNvSpPr txBox="1"/>
          <p:nvPr>
            <p:custDataLst>
              <p:tags r:id="rId3"/>
            </p:custDataLst>
          </p:nvPr>
        </p:nvSpPr>
        <p:spPr>
          <a:xfrm>
            <a:off x="4067944" y="2322746"/>
            <a:ext cx="48245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600" dirty="0" smtClean="0"/>
              <a:t>Realizar las refactorizaciones utilizando el computador</a:t>
            </a:r>
          </a:p>
        </p:txBody>
      </p:sp>
      <p:pic>
        <p:nvPicPr>
          <p:cNvPr id="2" name="1 Imagen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71" t="4411" r="6650"/>
          <a:stretch/>
        </p:blipFill>
        <p:spPr>
          <a:xfrm flipH="1">
            <a:off x="323527" y="1124744"/>
            <a:ext cx="3708541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Rectángulo"/>
          <p:cNvSpPr/>
          <p:nvPr>
            <p:custDataLst>
              <p:tags r:id="rId5"/>
            </p:custDataLst>
          </p:nvPr>
        </p:nvSpPr>
        <p:spPr>
          <a:xfrm>
            <a:off x="4194212" y="5067181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PE" sz="2800" dirty="0" smtClean="0">
                <a:solidFill>
                  <a:srgbClr val="FFC000"/>
                </a:solidFill>
              </a:rPr>
              <a:t>Además ser el </a:t>
            </a:r>
            <a:r>
              <a:rPr lang="es-PE" sz="2800" i="1" dirty="0" smtClean="0">
                <a:solidFill>
                  <a:srgbClr val="FFC000"/>
                </a:solidFill>
              </a:rPr>
              <a:t>DRIVER</a:t>
            </a:r>
            <a:r>
              <a:rPr lang="es-PE" sz="2800" dirty="0" smtClean="0">
                <a:solidFill>
                  <a:srgbClr val="FFC000"/>
                </a:solidFill>
              </a:rPr>
              <a:t> del equipo</a:t>
            </a:r>
            <a:endParaRPr lang="es-PE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431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Título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160885"/>
            <a:ext cx="8229600" cy="792088"/>
          </a:xfrm>
        </p:spPr>
        <p:txBody>
          <a:bodyPr/>
          <a:lstStyle/>
          <a:p>
            <a:r>
              <a:rPr lang="es-PE" dirty="0" smtClean="0">
                <a:solidFill>
                  <a:srgbClr val="FF0000"/>
                </a:solidFill>
              </a:rPr>
              <a:t>Caddie</a:t>
            </a:r>
            <a:endParaRPr lang="es-PE" dirty="0">
              <a:solidFill>
                <a:srgbClr val="FF0000"/>
              </a:solidFill>
            </a:endParaRPr>
          </a:p>
        </p:txBody>
      </p:sp>
      <p:sp>
        <p:nvSpPr>
          <p:cNvPr id="9" name="8 CuadroTexto"/>
          <p:cNvSpPr txBox="1"/>
          <p:nvPr>
            <p:custDataLst>
              <p:tags r:id="rId3"/>
            </p:custDataLst>
          </p:nvPr>
        </p:nvSpPr>
        <p:spPr>
          <a:xfrm>
            <a:off x="3953424" y="1052736"/>
            <a:ext cx="48245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600" dirty="0" smtClean="0"/>
              <a:t>Registrar el número de movimientos y penalidades cometidas</a:t>
            </a:r>
          </a:p>
          <a:p>
            <a:pPr algn="ctr"/>
            <a:endParaRPr lang="es-PE" sz="3600" dirty="0"/>
          </a:p>
          <a:p>
            <a:pPr algn="ctr"/>
            <a:r>
              <a:rPr lang="es-PE" sz="3600" dirty="0" smtClean="0"/>
              <a:t>Asegurarse que los </a:t>
            </a:r>
            <a:r>
              <a:rPr lang="es-PE" sz="3600" dirty="0" err="1" smtClean="0"/>
              <a:t>tests</a:t>
            </a:r>
            <a:r>
              <a:rPr lang="es-PE" sz="3600" dirty="0" smtClean="0"/>
              <a:t> se ejecuten constantemente</a:t>
            </a:r>
          </a:p>
        </p:txBody>
      </p:sp>
      <p:pic>
        <p:nvPicPr>
          <p:cNvPr id="2" name="1 Imagen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1" t="4411" r="52097"/>
          <a:stretch/>
        </p:blipFill>
        <p:spPr>
          <a:xfrm flipH="1">
            <a:off x="539552" y="980728"/>
            <a:ext cx="3383598" cy="534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Rectángulo"/>
          <p:cNvSpPr/>
          <p:nvPr>
            <p:custDataLst>
              <p:tags r:id="rId5"/>
            </p:custDataLst>
          </p:nvPr>
        </p:nvSpPr>
        <p:spPr>
          <a:xfrm>
            <a:off x="4079692" y="524394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PE" sz="2800" dirty="0" smtClean="0">
                <a:solidFill>
                  <a:srgbClr val="FFC000"/>
                </a:solidFill>
              </a:rPr>
              <a:t>Además ser el </a:t>
            </a:r>
            <a:r>
              <a:rPr lang="es-PE" sz="2800" i="1" dirty="0" smtClean="0">
                <a:solidFill>
                  <a:srgbClr val="FFC000"/>
                </a:solidFill>
              </a:rPr>
              <a:t>NAVIGATOR </a:t>
            </a:r>
            <a:r>
              <a:rPr lang="es-PE" sz="2800" dirty="0" smtClean="0">
                <a:solidFill>
                  <a:srgbClr val="FFC000"/>
                </a:solidFill>
              </a:rPr>
              <a:t>del equipo</a:t>
            </a:r>
            <a:endParaRPr lang="es-PE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7317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Título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160885"/>
            <a:ext cx="8229600" cy="792088"/>
          </a:xfrm>
        </p:spPr>
        <p:txBody>
          <a:bodyPr/>
          <a:lstStyle/>
          <a:p>
            <a:r>
              <a:rPr lang="es-PE" dirty="0" smtClean="0">
                <a:solidFill>
                  <a:srgbClr val="FF0000"/>
                </a:solidFill>
              </a:rPr>
              <a:t>Campo de Juego</a:t>
            </a:r>
            <a:endParaRPr lang="es-PE" dirty="0">
              <a:solidFill>
                <a:srgbClr val="FF0000"/>
              </a:solidFill>
            </a:endParaRPr>
          </a:p>
        </p:txBody>
      </p:sp>
      <p:sp>
        <p:nvSpPr>
          <p:cNvPr id="3" name="2 Rectángulo"/>
          <p:cNvSpPr/>
          <p:nvPr>
            <p:custDataLst>
              <p:tags r:id="rId3"/>
            </p:custDataLst>
          </p:nvPr>
        </p:nvSpPr>
        <p:spPr>
          <a:xfrm>
            <a:off x="3851920" y="1109996"/>
            <a:ext cx="50405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E" sz="3600" dirty="0" smtClean="0"/>
              <a:t>Realizaremos 2 juegos diferentes y en cada juego se podrá utilizar C# o Java.</a:t>
            </a:r>
          </a:p>
          <a:p>
            <a:pPr algn="ctr"/>
            <a:endParaRPr lang="es-PE" sz="3600" dirty="0"/>
          </a:p>
          <a:p>
            <a:pPr algn="ctr"/>
            <a:r>
              <a:rPr lang="es-PE" sz="3600" dirty="0" smtClean="0"/>
              <a:t>Cada juego tiene un punto de partida (</a:t>
            </a:r>
            <a:r>
              <a:rPr lang="es-PE" sz="3600" dirty="0" err="1" smtClean="0"/>
              <a:t>Tee</a:t>
            </a:r>
            <a:r>
              <a:rPr lang="es-PE" sz="3600" dirty="0" smtClean="0"/>
              <a:t>) y el objetivo es llegar al punto final (</a:t>
            </a:r>
            <a:r>
              <a:rPr lang="es-PE" sz="3600" dirty="0" err="1" smtClean="0"/>
              <a:t>Hole</a:t>
            </a:r>
            <a:r>
              <a:rPr lang="es-PE" sz="3600" dirty="0" smtClean="0"/>
              <a:t>).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55264"/>
            <a:ext cx="3571875" cy="5067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9441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Título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160885"/>
            <a:ext cx="8229600" cy="792088"/>
          </a:xfrm>
        </p:spPr>
        <p:txBody>
          <a:bodyPr/>
          <a:lstStyle/>
          <a:p>
            <a:r>
              <a:rPr lang="es-PE" dirty="0" smtClean="0">
                <a:solidFill>
                  <a:srgbClr val="FF0000"/>
                </a:solidFill>
              </a:rPr>
              <a:t>Equipamiento</a:t>
            </a:r>
            <a:endParaRPr lang="es-PE" dirty="0">
              <a:solidFill>
                <a:srgbClr val="FF0000"/>
              </a:solidFill>
            </a:endParaRPr>
          </a:p>
        </p:txBody>
      </p:sp>
      <p:sp>
        <p:nvSpPr>
          <p:cNvPr id="3" name="2 Rectángulo"/>
          <p:cNvSpPr/>
          <p:nvPr>
            <p:custDataLst>
              <p:tags r:id="rId3"/>
            </p:custDataLst>
          </p:nvPr>
        </p:nvSpPr>
        <p:spPr>
          <a:xfrm>
            <a:off x="3203847" y="993506"/>
            <a:ext cx="5760641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9738" indent="-439738">
              <a:buFont typeface="Arial" pitchFamily="34" charset="0"/>
              <a:buChar char="•"/>
              <a:tabLst>
                <a:tab pos="442913" algn="l"/>
              </a:tabLst>
            </a:pPr>
            <a:r>
              <a:rPr lang="es-PE" sz="3600" dirty="0" smtClean="0"/>
              <a:t>Un IDE de su preferencia. </a:t>
            </a:r>
            <a:br>
              <a:rPr lang="es-PE" sz="3600" dirty="0" smtClean="0"/>
            </a:br>
            <a:r>
              <a:rPr lang="es-PE" sz="2800" dirty="0" smtClean="0"/>
              <a:t>(El código se encuentra en VS2010 y Eclipse pero se puede importar)</a:t>
            </a:r>
          </a:p>
          <a:p>
            <a:pPr marL="439738" indent="-439738" algn="ctr">
              <a:tabLst>
                <a:tab pos="442913" algn="l"/>
              </a:tabLst>
            </a:pPr>
            <a:r>
              <a:rPr lang="es-PE" sz="2800" dirty="0">
                <a:solidFill>
                  <a:srgbClr val="FFC000"/>
                </a:solidFill>
              </a:rPr>
              <a:t>*Recomendación*</a:t>
            </a:r>
            <a:br>
              <a:rPr lang="es-PE" sz="2800" dirty="0">
                <a:solidFill>
                  <a:srgbClr val="FFC000"/>
                </a:solidFill>
              </a:rPr>
            </a:br>
            <a:r>
              <a:rPr lang="es-PE" sz="2800" dirty="0">
                <a:solidFill>
                  <a:srgbClr val="FFC000"/>
                </a:solidFill>
              </a:rPr>
              <a:t>Si usan VS instalar </a:t>
            </a:r>
            <a:r>
              <a:rPr lang="es-PE" sz="2800" dirty="0" err="1" smtClean="0">
                <a:solidFill>
                  <a:srgbClr val="FFC000"/>
                </a:solidFill>
              </a:rPr>
              <a:t>Resharper</a:t>
            </a:r>
            <a:endParaRPr lang="es-PE" sz="2800" dirty="0"/>
          </a:p>
          <a:p>
            <a:pPr marL="439738" indent="-439738">
              <a:buFont typeface="Arial" pitchFamily="34" charset="0"/>
              <a:buChar char="•"/>
              <a:tabLst>
                <a:tab pos="442913" algn="l"/>
              </a:tabLst>
            </a:pPr>
            <a:endParaRPr lang="es-PE" sz="2800" dirty="0" smtClean="0"/>
          </a:p>
          <a:p>
            <a:pPr marL="439738" indent="-439738">
              <a:buFont typeface="Arial" pitchFamily="34" charset="0"/>
              <a:buChar char="•"/>
              <a:tabLst>
                <a:tab pos="442913" algn="l"/>
              </a:tabLst>
            </a:pPr>
            <a:r>
              <a:rPr lang="es-PE" sz="3600" dirty="0"/>
              <a:t>Una hoja donde anotar los puntajes.</a:t>
            </a:r>
          </a:p>
          <a:p>
            <a:pPr marL="439738" indent="-439738">
              <a:buFont typeface="Arial" pitchFamily="34" charset="0"/>
              <a:buChar char="•"/>
              <a:tabLst>
                <a:tab pos="442913" algn="l"/>
              </a:tabLst>
            </a:pPr>
            <a:endParaRPr lang="es-PE" sz="3600" dirty="0"/>
          </a:p>
          <a:p>
            <a:pPr marL="439738" indent="-439738">
              <a:buFont typeface="Arial" pitchFamily="34" charset="0"/>
              <a:buChar char="•"/>
              <a:tabLst>
                <a:tab pos="442913" algn="l"/>
              </a:tabLst>
            </a:pPr>
            <a:r>
              <a:rPr lang="es-PE" sz="3600" dirty="0"/>
              <a:t>El código </a:t>
            </a:r>
            <a:r>
              <a:rPr lang="es-PE" sz="3600" dirty="0" smtClean="0"/>
              <a:t>de </a:t>
            </a:r>
            <a:r>
              <a:rPr lang="es-PE" sz="3600" dirty="0"/>
              <a:t>cada juego en papel.</a:t>
            </a:r>
          </a:p>
        </p:txBody>
      </p:sp>
      <p:pic>
        <p:nvPicPr>
          <p:cNvPr id="17" name="16 Imagen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85924"/>
            <a:ext cx="2693786" cy="55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7101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Título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160885"/>
            <a:ext cx="8229600" cy="792088"/>
          </a:xfrm>
        </p:spPr>
        <p:txBody>
          <a:bodyPr/>
          <a:lstStyle/>
          <a:p>
            <a:r>
              <a:rPr lang="es-PE" dirty="0" smtClean="0">
                <a:solidFill>
                  <a:srgbClr val="FF0000"/>
                </a:solidFill>
              </a:rPr>
              <a:t>Puntaje</a:t>
            </a:r>
            <a:endParaRPr lang="es-PE" dirty="0">
              <a:solidFill>
                <a:srgbClr val="FF0000"/>
              </a:solidFill>
            </a:endParaRPr>
          </a:p>
        </p:txBody>
      </p:sp>
      <p:sp>
        <p:nvSpPr>
          <p:cNvPr id="2" name="1 CuadroTexto"/>
          <p:cNvSpPr txBox="1"/>
          <p:nvPr>
            <p:custDataLst>
              <p:tags r:id="rId3"/>
            </p:custDataLst>
          </p:nvPr>
        </p:nvSpPr>
        <p:spPr>
          <a:xfrm>
            <a:off x="251520" y="879224"/>
            <a:ext cx="871296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500" dirty="0" smtClean="0">
                <a:solidFill>
                  <a:srgbClr val="FFC000"/>
                </a:solidFill>
              </a:rPr>
              <a:t>General</a:t>
            </a:r>
            <a:endParaRPr lang="es-PE" sz="3500" dirty="0" smtClean="0"/>
          </a:p>
          <a:p>
            <a:r>
              <a:rPr lang="es-PE" sz="3500" dirty="0" smtClean="0"/>
              <a:t>+</a:t>
            </a:r>
            <a:r>
              <a:rPr lang="es-PE" sz="3500" dirty="0"/>
              <a:t>1 </a:t>
            </a:r>
            <a:r>
              <a:rPr lang="es-PE" sz="3500" dirty="0" smtClean="0"/>
              <a:t>Cada refactorización</a:t>
            </a:r>
          </a:p>
          <a:p>
            <a:r>
              <a:rPr lang="es-PE" sz="3500" dirty="0" smtClean="0"/>
              <a:t>+</a:t>
            </a:r>
            <a:r>
              <a:rPr lang="es-PE" sz="3500" dirty="0"/>
              <a:t>1 Copiar + </a:t>
            </a:r>
            <a:r>
              <a:rPr lang="es-PE" sz="3500" dirty="0" smtClean="0"/>
              <a:t>Pegar</a:t>
            </a:r>
          </a:p>
          <a:p>
            <a:r>
              <a:rPr lang="es-PE" sz="3500" dirty="0"/>
              <a:t>+1 </a:t>
            </a:r>
            <a:r>
              <a:rPr lang="es-PE" sz="3500" dirty="0" smtClean="0"/>
              <a:t>Cualquier </a:t>
            </a:r>
            <a:r>
              <a:rPr lang="es-PE" sz="3500" dirty="0" err="1" smtClean="0"/>
              <a:t>shortcut</a:t>
            </a:r>
            <a:r>
              <a:rPr lang="es-PE" sz="3500" dirty="0" smtClean="0"/>
              <a:t> </a:t>
            </a:r>
            <a:r>
              <a:rPr lang="es-PE" sz="3500" dirty="0"/>
              <a:t>de edición </a:t>
            </a:r>
            <a:r>
              <a:rPr lang="es-PE" sz="3500" dirty="0" smtClean="0"/>
              <a:t>código</a:t>
            </a:r>
          </a:p>
          <a:p>
            <a:pPr marL="633413" indent="-633413"/>
            <a:r>
              <a:rPr lang="es-PE" sz="3500" dirty="0" smtClean="0"/>
              <a:t>+</a:t>
            </a:r>
            <a:r>
              <a:rPr lang="es-PE" sz="3500" dirty="0"/>
              <a:t>0 </a:t>
            </a:r>
            <a:r>
              <a:rPr lang="es-PE" sz="3500" dirty="0" smtClean="0"/>
              <a:t>Dar formato o eliminar líneas en blanco</a:t>
            </a:r>
          </a:p>
          <a:p>
            <a:pPr marL="633413" indent="-633413"/>
            <a:r>
              <a:rPr lang="es-PE" sz="3500" dirty="0" smtClean="0"/>
              <a:t>+0 Cambiar el acceso de los métodos o clases</a:t>
            </a:r>
          </a:p>
        </p:txBody>
      </p:sp>
      <p:sp>
        <p:nvSpPr>
          <p:cNvPr id="3" name="2 Rectángulo"/>
          <p:cNvSpPr/>
          <p:nvPr>
            <p:custDataLst>
              <p:tags r:id="rId4"/>
            </p:custDataLst>
          </p:nvPr>
        </p:nvSpPr>
        <p:spPr>
          <a:xfrm>
            <a:off x="251520" y="4221088"/>
            <a:ext cx="8712968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E" sz="3500" dirty="0">
                <a:solidFill>
                  <a:srgbClr val="FFC000"/>
                </a:solidFill>
              </a:rPr>
              <a:t>Penalidades</a:t>
            </a:r>
          </a:p>
          <a:p>
            <a:r>
              <a:rPr lang="es-PE" sz="3500" dirty="0"/>
              <a:t>+2 Cada línea modificada </a:t>
            </a:r>
            <a:r>
              <a:rPr lang="es-PE" sz="3500" dirty="0" smtClean="0"/>
              <a:t>manualmente</a:t>
            </a:r>
          </a:p>
          <a:p>
            <a:r>
              <a:rPr lang="es-PE" sz="3500" dirty="0" smtClean="0"/>
              <a:t>x2 Cada cambio mientras </a:t>
            </a:r>
            <a:r>
              <a:rPr lang="es-PE" sz="3500" dirty="0"/>
              <a:t>no </a:t>
            </a:r>
            <a:r>
              <a:rPr lang="es-PE" sz="3500" dirty="0" smtClean="0"/>
              <a:t>compile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4830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Título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160885"/>
            <a:ext cx="8229600" cy="792088"/>
          </a:xfrm>
        </p:spPr>
        <p:txBody>
          <a:bodyPr/>
          <a:lstStyle/>
          <a:p>
            <a:r>
              <a:rPr lang="es-PE" dirty="0" smtClean="0">
                <a:solidFill>
                  <a:srgbClr val="FF0000"/>
                </a:solidFill>
              </a:rPr>
              <a:t>Equipo Ganador</a:t>
            </a:r>
            <a:endParaRPr lang="es-PE" dirty="0">
              <a:solidFill>
                <a:srgbClr val="FF0000"/>
              </a:solidFill>
            </a:endParaRPr>
          </a:p>
        </p:txBody>
      </p:sp>
      <p:sp>
        <p:nvSpPr>
          <p:cNvPr id="3" name="2 Rectángulo"/>
          <p:cNvSpPr/>
          <p:nvPr>
            <p:custDataLst>
              <p:tags r:id="rId3"/>
            </p:custDataLst>
          </p:nvPr>
        </p:nvSpPr>
        <p:spPr>
          <a:xfrm>
            <a:off x="610315" y="1668864"/>
            <a:ext cx="78748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E" sz="3600" dirty="0" smtClean="0"/>
              <a:t>El equipo que logre el menor puntaje será el ganador.</a:t>
            </a:r>
          </a:p>
          <a:p>
            <a:pPr algn="ctr"/>
            <a:endParaRPr lang="es-PE" sz="3600" dirty="0"/>
          </a:p>
          <a:p>
            <a:pPr algn="ctr"/>
            <a:r>
              <a:rPr lang="es-PE" sz="3600" dirty="0" smtClean="0"/>
              <a:t>Al finalizar el juego, el equipo ganador mostrará como realizó el juego al resto de asistentes.</a:t>
            </a:r>
            <a:endParaRPr lang="es-PE" sz="3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254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8xr1amJSVsgA9UcXQ2n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dp58axbzPYib5x2e9RTiw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kSy6Awd3lvSIiIly8JJ8v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7SysfZez5CH00ZixVxuzp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BZMFbIT4XzLbaYLl6vRQ7Q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FSXajEAyvRZsKFy7gdPLq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0hIlgBNcEWsidFv5GAZw7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0yfDZOghJDppRFrYnYLid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aPdUBZCvLe6jwlmKcsxw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ZrrSBbxeMU7bha5DBZVmc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SNNPDIc0KOBXyNb6c5JvR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Tc0IDerxZaJLSWvmvYtXWf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gfxSiUwKE80N6YBNIEH46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hGohSKmLnQQazD4MxP1L9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zjBhruNQDHXnv7rmPsDZr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pVSrOL96EEiAWXOuhmy5wA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7ney2pxUt5mZ64FAjSYwd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cb7WkbZz8aQPcd3TsniIe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lrzQ0fdZzADN4QbpFoSw5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0w1mGf9L0VwYb2q55mVTX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8hSswppBdvUlaAVXuKqm9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si0xx0H6oQJPrw0fV8RqEI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id20tmiVNkTOoKudIJloH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gAUvpICWiDin8PBheh24j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4QRPa7RbtB2dYEpvW2jhI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rmcath1G0Kdg8c9Dcb4CR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LaLQOcNj5qjvpvCZDA9MA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0iaJE5WSHD4oT8zisfwTaJ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0HwdmiQ8d6H8A1pCsPTHF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XDND0cxts5Hta3kAPusXc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XDjbaKf15rJiHnNmBav96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NgUAA18jSTCdKSqIhEBKD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q6RliRZpeHAKPwJqBvl9d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K2DRGCFCULygoc6kTL8sCY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biq3Cm9eArIKYWXNuN8IP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QXjra7cOmrzbPOJfIgktE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CZ3TZR25puoCfT2RGScql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X9QRUETUIEzOcAGju7zobG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aDHUGmN4PJ9Vkjnh7kMg2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NczQdQzrgezuOpc5bFhkF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b1jbH1HonHtM4t1OI0JZ2T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sjzItpLRE465QulQ9Xunt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mQuX5296ZHq8KfgumaGoA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oJzHJlvkQhbxXJdvkJIx5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FIK5zFAkH4lRsLoniNBER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uJQLcqpq11c7pC4m5gM43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AZvEAh0SdNhYPyJXRckhS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WdhxgRPWG2pZ4RXDLQKvz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b6hs7WrUWqxwLxO2oJvKo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kqvciFpyFbEikJbcn77mOg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ssGxqE1KUmyP1bgNKSvL6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ry5qPJr1ZPISEOMzwMSbw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XVvCMAYCeCbu18sZOiiTm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FnREkrMeWAkNOHcQ9IP9p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yRwlI8HSVLjE4sUx6YDM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MCOn9e64fTqYPZ7YJDx4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t9DKWBBRwCBW4UxkZsLR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d5DUq7eZf1Xe8EJpivsn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H9ND7wYASCOdOn5kzOgvJ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nSUcroE4iN23Wx71buCwn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ZQMTAAago82qHKZdGPlbI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b4HbhgjYLRqNT4qyO4U2o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1wQm1XOMbbQPEIboiTWqm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ZURVN71ghGLh3blVfmaY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X4pHmpM05YwPwVv6aGLUU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4mE02mEAfovLWNw5LBugB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LdEpp8btcLjN023mmpmuI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kLYIA5V9qEyhBrlCWvpLb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r9Mt2of4T63CTTqHy6y3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2Kxi5BkrRY90rnEn2PKh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eIqC1JsQ5WWBjPV62wUl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dYyrbfWid8nNV43qmvB2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FhABMs329ZTMvr3AxdTNJ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dwTR3C9oJIq6jgQAtuebZ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T8zBmMYo8dnR34HUprSKf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lo8NJXJpyyPPCLirgmplz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JscMSy5Nie8IMasy30EJF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1erWCXavkUB8FGBX5bkL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HUY7ZHjoGQyUqYkVV8CMT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6EuLX6VtpTyqxxXvXtbVd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rnlx7Chd74mq725Prmgr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ALgDC9fc8tHtOkDdJdtdq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l0rNXqa8AXZk4IvktMdd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I3IDRKJYs0lVpfcObP1ZS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tufUHpJGZdTgin4kyppCu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Z8jg8FBobLcYzeoX3keM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28XOJRgCAffuv7Brg45B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4jOPWBm5nIYR6aikVK8ya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I4JgmB3aHp4U4D0UVEfvS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vD1q8W8lstW7BJ5FfK1d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Mb5Ek1OtjF4bz6fVt71l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4NVIGbLqLsecjaXxuHaDR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XW2gOgpvtEvWQPktC7wZ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3p9ZpjhUbFCbd9C3cy4Nb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FDfqBZvTPXqGTC6OQ6ezs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jFCbRyUXVm5DJwJZIhphP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KxfZWoIXzCWPjAOp8WZS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BfSA5RoWaa0DU4WRCwfXN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GUc9ai8siXDGVZ6mjQzCr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PGFJthksD4f8zYnVG5OHS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0d9WKfdpob0U4wtrPR8Pk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qNq8Zn9tOKTLFszxx4fdF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E1fChdno1B4BixBoW5rGj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7EUQsegWz2IrMlvCgQfVn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0iQ1Rhk4A6SmFMd8UUcRb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2eFe1VNpYKHRDBZrnYCus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yqGJo8VlIv59gClDgphb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2XWr3HSZJfLugYrDJ068A5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NvbgY3RMHBOfyZrhBBkxC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GvOyKu5dU44sIH6pruNoW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wtCdVPwLtImaPGrqinHuG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b6hKabaPJdGZYlVxyfH9A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6xRqX1bqHrZMhwWaFkBEY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cVIVRTRyg7ZY9Us3Ty3mq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SI1SWM36LVjHhdmXNDUIO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tPH6uLOrNx8P0JTKe8Djw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Zc3oBoAnxWoX42IRwqBf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KqhQqL9txX1WI3J1OWdG9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DswchU5s1ECePv26aqRq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r2FQ1nCcHgAxzASo6Fh5U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kPcdOpgbndrq1txqTIPOX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zWgapm2iuGnq7iJ2v1TCeY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DiWseLkb9ViHIPENzdWwS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58zoQFMzf6MYbThmbuQb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8IRqW5K4baLKOkTmmuwsk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8jLHM59CRqthcNTPUEpzF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VJEKwc1sFHhy0fD8THpC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hLzaDWZHG1EKRlzgmNrfs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vUHttmzcMuRWn131yWAp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ZDNDbMLI92XAeJ32JFStU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H4RC5S8t1OzJU3GPaNr3k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YNNjYvcVwiQcWJMzGSAG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hVriMrcMxMBEvBfJ6iNZ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0uPZmUu51RrS53OLUCh6h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SI7X2B6ytEOPMiuY9hrr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CjoHWTbTDWtzM03rXLNbV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K3DIKVYXpURJB6RpRTZtn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MnrnsfE6bYvWchebDdguf7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4ghwgVsZEQ1TX4jkQazvf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X3Hn6KpxsMBXZmreF3upf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HI9N5x3OTRxaidPSOIz7o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fG4E73kWElduy0UjbxFmN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h04WSBvw0QEXlYejESuDS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pO4dpMeMP8Ctq8I8ErinR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wlSQDv3HCKlxAgSFcJie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5Hij0xt5xu6EobHoAx3Q1R"/>
</p:tagLst>
</file>

<file path=ppt/theme/theme1.xml><?xml version="1.0" encoding="utf-8"?>
<a:theme xmlns:a="http://schemas.openxmlformats.org/drawingml/2006/main" name="Black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23974</TotalTime>
  <Words>729</Words>
  <Application>Microsoft Office PowerPoint</Application>
  <PresentationFormat>Presentación en pantalla (4:3)</PresentationFormat>
  <Paragraphs>131</Paragraphs>
  <Slides>22</Slides>
  <Notes>22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BlackTheme</vt:lpstr>
      <vt:lpstr>Refactoring GOLF</vt:lpstr>
      <vt:lpstr>Descripción</vt:lpstr>
      <vt:lpstr>Equipo</vt:lpstr>
      <vt:lpstr>Player</vt:lpstr>
      <vt:lpstr>Caddie</vt:lpstr>
      <vt:lpstr>Campo de Juego</vt:lpstr>
      <vt:lpstr>Equipamiento</vt:lpstr>
      <vt:lpstr>Puntaje</vt:lpstr>
      <vt:lpstr>Equipo Ganador</vt:lpstr>
      <vt:lpstr>Premios</vt:lpstr>
      <vt:lpstr>DEMO</vt:lpstr>
      <vt:lpstr>1st COURSE</vt:lpstr>
      <vt:lpstr>Objetivo</vt:lpstr>
      <vt:lpstr>Descripción</vt:lpstr>
      <vt:lpstr>Reglas</vt:lpstr>
      <vt:lpstr>Listos Para Comenzar</vt:lpstr>
      <vt:lpstr>2nd COURSE</vt:lpstr>
      <vt:lpstr>Objetivo</vt:lpstr>
      <vt:lpstr>Descripción</vt:lpstr>
      <vt:lpstr>Reglas</vt:lpstr>
      <vt:lpstr>Listos Para Comenzar</vt:lpstr>
      <vt:lpstr>Feedback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Angelito</dc:creator>
  <cp:lastModifiedBy>Snahider</cp:lastModifiedBy>
  <cp:revision>810</cp:revision>
  <dcterms:created xsi:type="dcterms:W3CDTF">2010-05-16T05:09:58Z</dcterms:created>
  <dcterms:modified xsi:type="dcterms:W3CDTF">2011-11-08T07:52:17Z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false</vt:lpwstr>
  </property>
</Properties>
</file>