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6" r:id="rId2"/>
    <p:sldId id="257" r:id="rId3"/>
    <p:sldId id="287" r:id="rId4"/>
    <p:sldId id="258" r:id="rId5"/>
    <p:sldId id="259" r:id="rId6"/>
    <p:sldId id="260" r:id="rId7"/>
    <p:sldId id="261" r:id="rId8"/>
    <p:sldId id="262" r:id="rId9"/>
    <p:sldId id="263" r:id="rId10"/>
    <p:sldId id="274" r:id="rId11"/>
    <p:sldId id="291" r:id="rId12"/>
    <p:sldId id="294" r:id="rId13"/>
    <p:sldId id="292" r:id="rId14"/>
    <p:sldId id="293" r:id="rId15"/>
    <p:sldId id="276" r:id="rId16"/>
    <p:sldId id="279" r:id="rId17"/>
    <p:sldId id="288" r:id="rId18"/>
    <p:sldId id="289" r:id="rId19"/>
    <p:sldId id="290" r:id="rId20"/>
    <p:sldId id="278" r:id="rId21"/>
    <p:sldId id="264" r:id="rId22"/>
    <p:sldId id="265" r:id="rId23"/>
    <p:sldId id="266" r:id="rId24"/>
    <p:sldId id="267" r:id="rId25"/>
    <p:sldId id="268" r:id="rId26"/>
    <p:sldId id="286" r:id="rId27"/>
    <p:sldId id="277" r:id="rId28"/>
    <p:sldId id="273" r:id="rId29"/>
    <p:sldId id="284" r:id="rId30"/>
    <p:sldId id="285" r:id="rId31"/>
    <p:sldId id="280" r:id="rId32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3349" autoAdjust="0"/>
  </p:normalViewPr>
  <p:slideViewPr>
    <p:cSldViewPr>
      <p:cViewPr varScale="1">
        <p:scale>
          <a:sx n="98" d="100"/>
          <a:sy n="98" d="100"/>
        </p:scale>
        <p:origin x="994" y="5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7EC560-7106-481D-950B-34E4E331D063}" type="datetimeFigureOut">
              <a:rPr lang="en-US" smtClean="0"/>
              <a:t>7/16/2012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107D26-69CF-4587-83DF-20F5C3DA4E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0502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Brad:</a:t>
            </a:r>
            <a:r>
              <a:rPr lang="en-US" baseline="0" dirty="0" smtClean="0"/>
              <a:t> 5 minutes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107D26-69CF-4587-83DF-20F5C3DA4EB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3284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Levi:</a:t>
            </a:r>
            <a:r>
              <a:rPr lang="en-US" baseline="0" dirty="0" smtClean="0"/>
              <a:t> 5 minutes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107D26-69CF-4587-83DF-20F5C3DA4EB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3630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Damian: 5 minutes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107D26-69CF-4587-83DF-20F5C3DA4EB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4196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107D26-69CF-4587-83DF-20F5C3DA4EB9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5083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107D26-69CF-4587-83DF-20F5C3DA4EB9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7750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Total: 35 minutes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Raw handlers,</a:t>
            </a:r>
            <a:r>
              <a:rPr lang="en-US" baseline="0" dirty="0" smtClean="0"/>
              <a:t> Damian, 10 minutes</a:t>
            </a:r>
          </a:p>
          <a:p>
            <a:r>
              <a:rPr lang="en-US" baseline="0" dirty="0" err="1" smtClean="0"/>
              <a:t>WebSockets</a:t>
            </a:r>
            <a:r>
              <a:rPr lang="en-US" baseline="0" dirty="0" smtClean="0"/>
              <a:t>, Levi, 10 minutes</a:t>
            </a:r>
          </a:p>
          <a:p>
            <a:r>
              <a:rPr lang="en-US" baseline="0" dirty="0" smtClean="0"/>
              <a:t>Web Forms, Damian, 5 minutes</a:t>
            </a:r>
          </a:p>
          <a:p>
            <a:r>
              <a:rPr lang="en-US" baseline="0" dirty="0" smtClean="0"/>
              <a:t>Web API, Brad, 10 minute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107D26-69CF-4587-83DF-20F5C3DA4EB9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55452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Brad &amp; Levi, 10 minutes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107D26-69CF-4587-83DF-20F5C3DA4EB9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07057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66716-6175-4543-938B-544FE50EC0C0}" type="datetimeFigureOut">
              <a:rPr lang="en-US" smtClean="0"/>
              <a:t>7/16/2012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19C34-7C07-47C5-91DB-9543CEC571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6082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66716-6175-4543-938B-544FE50EC0C0}" type="datetimeFigureOut">
              <a:rPr lang="en-US" smtClean="0"/>
              <a:t>7/16/2012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19C34-7C07-47C5-91DB-9543CEC571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215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66716-6175-4543-938B-544FE50EC0C0}" type="datetimeFigureOut">
              <a:rPr lang="en-US" smtClean="0"/>
              <a:t>7/16/2012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19C34-7C07-47C5-91DB-9543CEC571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7680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66716-6175-4543-938B-544FE50EC0C0}" type="datetimeFigureOut">
              <a:rPr lang="en-US" smtClean="0"/>
              <a:t>7/16/2012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19C34-7C07-47C5-91DB-9543CEC571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387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66716-6175-4543-938B-544FE50EC0C0}" type="datetimeFigureOut">
              <a:rPr lang="en-US" smtClean="0"/>
              <a:t>7/16/2012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19C34-7C07-47C5-91DB-9543CEC571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43062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66716-6175-4543-938B-544FE50EC0C0}" type="datetimeFigureOut">
              <a:rPr lang="en-US" smtClean="0"/>
              <a:t>7/16/2012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19C34-7C07-47C5-91DB-9543CEC571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6413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66716-6175-4543-938B-544FE50EC0C0}" type="datetimeFigureOut">
              <a:rPr lang="en-US" smtClean="0"/>
              <a:t>7/16/2012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19C34-7C07-47C5-91DB-9543CEC571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02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66716-6175-4543-938B-544FE50EC0C0}" type="datetimeFigureOut">
              <a:rPr lang="en-US" smtClean="0"/>
              <a:t>7/16/2012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19C34-7C07-47C5-91DB-9543CEC571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0411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66716-6175-4543-938B-544FE50EC0C0}" type="datetimeFigureOut">
              <a:rPr lang="en-US" smtClean="0"/>
              <a:t>7/16/2012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19C34-7C07-47C5-91DB-9543CEC571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781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66716-6175-4543-938B-544FE50EC0C0}" type="datetimeFigureOut">
              <a:rPr lang="en-US" smtClean="0"/>
              <a:t>7/16/2012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19C34-7C07-47C5-91DB-9543CEC571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407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66716-6175-4543-938B-544FE50EC0C0}" type="datetimeFigureOut">
              <a:rPr lang="en-US" smtClean="0"/>
              <a:t>7/16/2012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F19C34-7C07-47C5-91DB-9543CEC571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237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E66716-6175-4543-938B-544FE50EC0C0}" type="datetimeFigureOut">
              <a:rPr lang="en-US" smtClean="0"/>
              <a:t>7/16/2012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F19C34-7C07-47C5-91DB-9543CEC571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2417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DamianEdwards/aspConf2012" TargetMode="External"/><Relationship Id="rId2" Type="http://schemas.openxmlformats.org/officeDocument/2006/relationships/hyperlink" Target="https://github.com/bradwilson/aspConf2012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github.com/GrabYourPitchforks/aspConf2012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Truly Understanding </a:t>
            </a:r>
            <a:r>
              <a:rPr lang="en-US" dirty="0" err="1" smtClean="0"/>
              <a:t>Async</a:t>
            </a:r>
            <a:r>
              <a:rPr lang="en-US" dirty="0" smtClean="0"/>
              <a:t> Programming in ASP.NET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Brad Wilson, Damian Edwards, Levi Broderick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7085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Threading in ASP.NET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931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lowchart: Multidocument 3"/>
          <p:cNvSpPr/>
          <p:nvPr/>
        </p:nvSpPr>
        <p:spPr>
          <a:xfrm>
            <a:off x="1524000" y="514350"/>
            <a:ext cx="1031132" cy="1066800"/>
          </a:xfrm>
          <a:prstGeom prst="flowChartMultidocumen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an 5"/>
          <p:cNvSpPr/>
          <p:nvPr/>
        </p:nvSpPr>
        <p:spPr>
          <a:xfrm>
            <a:off x="3926732" y="438150"/>
            <a:ext cx="990600" cy="1219200"/>
          </a:xfrm>
          <a:prstGeom prst="ca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002932" y="838200"/>
            <a:ext cx="188068" cy="188068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Circular Arrow 14"/>
          <p:cNvSpPr/>
          <p:nvPr/>
        </p:nvSpPr>
        <p:spPr>
          <a:xfrm>
            <a:off x="6067880" y="293298"/>
            <a:ext cx="1516452" cy="1516452"/>
          </a:xfrm>
          <a:prstGeom prst="circular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Circular Arrow 15"/>
          <p:cNvSpPr/>
          <p:nvPr/>
        </p:nvSpPr>
        <p:spPr>
          <a:xfrm rot="10800000">
            <a:off x="6067880" y="369498"/>
            <a:ext cx="1516452" cy="1516452"/>
          </a:xfrm>
          <a:prstGeom prst="circular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Flowchart: Multidocument 17"/>
          <p:cNvSpPr/>
          <p:nvPr/>
        </p:nvSpPr>
        <p:spPr>
          <a:xfrm>
            <a:off x="1524000" y="3173802"/>
            <a:ext cx="1031132" cy="1066800"/>
          </a:xfrm>
          <a:prstGeom prst="flowChartMultidocumen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Can 18"/>
          <p:cNvSpPr/>
          <p:nvPr/>
        </p:nvSpPr>
        <p:spPr>
          <a:xfrm>
            <a:off x="3926732" y="3097602"/>
            <a:ext cx="990600" cy="1219200"/>
          </a:xfrm>
          <a:prstGeom prst="can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Circular Arrow 22"/>
          <p:cNvSpPr/>
          <p:nvPr/>
        </p:nvSpPr>
        <p:spPr>
          <a:xfrm>
            <a:off x="6067880" y="2952750"/>
            <a:ext cx="1516452" cy="1516452"/>
          </a:xfrm>
          <a:prstGeom prst="circular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4" name="Circular Arrow 23"/>
          <p:cNvSpPr/>
          <p:nvPr/>
        </p:nvSpPr>
        <p:spPr>
          <a:xfrm rot="10800000">
            <a:off x="6067880" y="3028950"/>
            <a:ext cx="1516452" cy="1516452"/>
          </a:xfrm>
          <a:prstGeom prst="circular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304800" y="1047750"/>
            <a:ext cx="1066800" cy="0"/>
          </a:xfrm>
          <a:prstGeom prst="straightConnector1">
            <a:avLst/>
          </a:prstGeom>
          <a:ln w="50800"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2743200" y="1028700"/>
            <a:ext cx="1066800" cy="0"/>
          </a:xfrm>
          <a:prstGeom prst="straightConnector1">
            <a:avLst/>
          </a:prstGeom>
          <a:ln w="50800"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5029200" y="1038225"/>
            <a:ext cx="1038680" cy="0"/>
          </a:xfrm>
          <a:prstGeom prst="straightConnector1">
            <a:avLst/>
          </a:prstGeom>
          <a:ln w="50800"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2743200" y="3714750"/>
            <a:ext cx="1066800" cy="0"/>
          </a:xfrm>
          <a:prstGeom prst="straightConnector1">
            <a:avLst/>
          </a:prstGeom>
          <a:ln w="50800">
            <a:tailEnd type="stealt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5029200" y="3724275"/>
            <a:ext cx="1038680" cy="0"/>
          </a:xfrm>
          <a:prstGeom prst="straightConnector1">
            <a:avLst/>
          </a:prstGeom>
          <a:ln w="50800">
            <a:tailEnd type="stealth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1111368" y="1547396"/>
            <a:ext cx="17080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IIS Request Queue</a:t>
            </a:r>
            <a:endParaRPr lang="en-US" sz="1600" dirty="0"/>
          </a:p>
        </p:txBody>
      </p:sp>
      <p:sp>
        <p:nvSpPr>
          <p:cNvPr id="36" name="TextBox 35"/>
          <p:cNvSpPr txBox="1"/>
          <p:nvPr/>
        </p:nvSpPr>
        <p:spPr>
          <a:xfrm>
            <a:off x="3709529" y="1623596"/>
            <a:ext cx="142500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IIS Thread Pool</a:t>
            </a:r>
            <a:endParaRPr lang="en-US" sz="1600" dirty="0"/>
          </a:p>
        </p:txBody>
      </p:sp>
      <p:sp>
        <p:nvSpPr>
          <p:cNvPr id="37" name="TextBox 36"/>
          <p:cNvSpPr txBox="1"/>
          <p:nvPr/>
        </p:nvSpPr>
        <p:spPr>
          <a:xfrm>
            <a:off x="5526496" y="1775996"/>
            <a:ext cx="258333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IIS Native Thread</a:t>
            </a:r>
            <a:br>
              <a:rPr lang="en-US" sz="1600" dirty="0" smtClean="0"/>
            </a:br>
            <a:r>
              <a:rPr lang="en-US" sz="1600" dirty="0" smtClean="0"/>
              <a:t>(native modules / static files)</a:t>
            </a:r>
            <a:endParaRPr lang="en-US" sz="1600" dirty="0"/>
          </a:p>
        </p:txBody>
      </p:sp>
      <p:sp>
        <p:nvSpPr>
          <p:cNvPr id="38" name="TextBox 37"/>
          <p:cNvSpPr txBox="1"/>
          <p:nvPr/>
        </p:nvSpPr>
        <p:spPr>
          <a:xfrm>
            <a:off x="838200" y="4248150"/>
            <a:ext cx="21884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ASP.NET Request Queue</a:t>
            </a:r>
            <a:endParaRPr lang="en-US" sz="1600" dirty="0"/>
          </a:p>
        </p:txBody>
      </p:sp>
      <p:sp>
        <p:nvSpPr>
          <p:cNvPr id="39" name="TextBox 38"/>
          <p:cNvSpPr txBox="1"/>
          <p:nvPr/>
        </p:nvSpPr>
        <p:spPr>
          <a:xfrm>
            <a:off x="3657600" y="4290596"/>
            <a:ext cx="153561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CLR Thread Pool</a:t>
            </a:r>
            <a:endParaRPr lang="en-US" sz="1600" dirty="0"/>
          </a:p>
        </p:txBody>
      </p:sp>
      <p:sp>
        <p:nvSpPr>
          <p:cNvPr id="40" name="TextBox 39"/>
          <p:cNvSpPr txBox="1"/>
          <p:nvPr/>
        </p:nvSpPr>
        <p:spPr>
          <a:xfrm>
            <a:off x="5181045" y="4442996"/>
            <a:ext cx="33835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CLR Thread Pool Thread</a:t>
            </a:r>
            <a:br>
              <a:rPr lang="en-US" sz="1600" dirty="0" smtClean="0"/>
            </a:br>
            <a:r>
              <a:rPr lang="en-US" sz="1600" dirty="0" smtClean="0"/>
              <a:t>(application code / managed modules)</a:t>
            </a:r>
            <a:endParaRPr lang="en-US" sz="1600" dirty="0"/>
          </a:p>
        </p:txBody>
      </p:sp>
      <p:sp>
        <p:nvSpPr>
          <p:cNvPr id="73" name="Flowchart: Document 72"/>
          <p:cNvSpPr/>
          <p:nvPr/>
        </p:nvSpPr>
        <p:spPr>
          <a:xfrm>
            <a:off x="384436" y="1123950"/>
            <a:ext cx="295883" cy="304800"/>
          </a:xfrm>
          <a:prstGeom prst="flowChartDocumen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Oval 73"/>
          <p:cNvSpPr/>
          <p:nvPr/>
        </p:nvSpPr>
        <p:spPr>
          <a:xfrm>
            <a:off x="4422032" y="896566"/>
            <a:ext cx="188068" cy="188068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Oval 74"/>
          <p:cNvSpPr/>
          <p:nvPr/>
        </p:nvSpPr>
        <p:spPr>
          <a:xfrm>
            <a:off x="4137498" y="1276350"/>
            <a:ext cx="188068" cy="188068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Oval 75"/>
          <p:cNvSpPr/>
          <p:nvPr/>
        </p:nvSpPr>
        <p:spPr>
          <a:xfrm>
            <a:off x="4612532" y="1047750"/>
            <a:ext cx="188068" cy="188068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 76"/>
          <p:cNvSpPr/>
          <p:nvPr/>
        </p:nvSpPr>
        <p:spPr>
          <a:xfrm>
            <a:off x="4213698" y="1038225"/>
            <a:ext cx="188068" cy="188068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Oval 77"/>
          <p:cNvSpPr/>
          <p:nvPr/>
        </p:nvSpPr>
        <p:spPr>
          <a:xfrm>
            <a:off x="4043021" y="3519134"/>
            <a:ext cx="188068" cy="188068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Oval 78"/>
          <p:cNvSpPr/>
          <p:nvPr/>
        </p:nvSpPr>
        <p:spPr>
          <a:xfrm>
            <a:off x="4516066" y="3540658"/>
            <a:ext cx="188068" cy="188068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Oval 79"/>
          <p:cNvSpPr/>
          <p:nvPr/>
        </p:nvSpPr>
        <p:spPr>
          <a:xfrm>
            <a:off x="4114800" y="3983882"/>
            <a:ext cx="188068" cy="188068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Oval 80"/>
          <p:cNvSpPr/>
          <p:nvPr/>
        </p:nvSpPr>
        <p:spPr>
          <a:xfrm>
            <a:off x="4213698" y="3737532"/>
            <a:ext cx="188068" cy="188068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454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-4.76073E-6 L 0.15017 -4.76073E-6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5017 -4.76073E-6 L 0.44184 0.02964 " pathEditMode="relative" rAng="0" ptsTypes="AA">
                                      <p:cBhvr>
                                        <p:cTn id="14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583" y="1482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path" presetSubtype="0" accel="50000" decel="5000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4184 0.02964 L 0.69184 -0.02963 " pathEditMode="relative" rAng="0" ptsTypes="AA">
                                      <p:cBhvr>
                                        <p:cTn id="42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-2964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path" presetSubtype="0" accel="50000" decel="5000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9184 -0.02963 L 0.15851 0.48904 " pathEditMode="relative" rAng="0" ptsTypes="AA">
                                      <p:cBhvr>
                                        <p:cTn id="5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667" y="25934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2.09324E-6 L 0.23524 -0.00339 " pathEditMode="relative" rAng="0" ptsTypes="AA">
                                      <p:cBhvr>
                                        <p:cTn id="66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753" y="-185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19" presetClass="emph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6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0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2" presetClass="path" presetSubtype="0" accel="50000" decel="5000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5851 0.48904 L 0.44184 0.5335 " pathEditMode="relative" rAng="0" ptsTypes="AA">
                                      <p:cBhvr>
                                        <p:cTn id="75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167" y="2223"/>
                                    </p:animMotion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42" presetClass="path" presetSubtype="0" accel="50000" decel="50000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4184 0.5335 L 0.69184 0.48904 " pathEditMode="relative" rAng="0" ptsTypes="AA">
                                      <p:cBhvr>
                                        <p:cTn id="100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-2223"/>
                                    </p:animMotion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5" grpId="0" animBg="1"/>
      <p:bldP spid="16" grpId="0" animBg="1"/>
      <p:bldP spid="18" grpId="0" animBg="1"/>
      <p:bldP spid="19" grpId="0" animBg="1"/>
      <p:bldP spid="23" grpId="0" animBg="1"/>
      <p:bldP spid="24" grpId="0" animBg="1"/>
      <p:bldP spid="36" grpId="0"/>
      <p:bldP spid="37" grpId="0"/>
      <p:bldP spid="38" grpId="0"/>
      <p:bldP spid="39" grpId="0"/>
      <p:bldP spid="40" grpId="0"/>
      <p:bldP spid="73" grpId="0" animBg="1"/>
      <p:bldP spid="73" grpId="1" animBg="1"/>
      <p:bldP spid="73" grpId="2" animBg="1"/>
      <p:bldP spid="73" grpId="3" animBg="1"/>
      <p:bldP spid="73" grpId="4" animBg="1"/>
      <p:bldP spid="73" grpId="5" animBg="1"/>
      <p:bldP spid="73" grpId="6" animBg="1"/>
      <p:bldP spid="73" grpId="7" animBg="1"/>
      <p:bldP spid="74" grpId="0" animBg="1"/>
      <p:bldP spid="75" grpId="0" animBg="1"/>
      <p:bldP spid="76" grpId="0" animBg="1"/>
      <p:bldP spid="76" grpId="1" animBg="1"/>
      <p:bldP spid="77" grpId="0" animBg="1"/>
      <p:bldP spid="78" grpId="0" animBg="1"/>
      <p:bldP spid="79" grpId="0" animBg="1"/>
      <p:bldP spid="80" grpId="0" animBg="1"/>
      <p:bldP spid="8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Threads are Shared 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Blocked threads are wasteful</a:t>
            </a:r>
            <a:endParaRPr lang="en-US" dirty="0"/>
          </a:p>
          <a:p>
            <a:r>
              <a:rPr lang="en-US" dirty="0" err="1" smtClean="0"/>
              <a:t>Async</a:t>
            </a:r>
            <a:r>
              <a:rPr lang="en-US" dirty="0" smtClean="0"/>
              <a:t> code allows threads to process work items in the CLR thread pool more efficiently</a:t>
            </a:r>
            <a:endParaRPr lang="en-US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3157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ASP.NET </a:t>
            </a:r>
            <a:r>
              <a:rPr lang="en-US" dirty="0" err="1" smtClean="0"/>
              <a:t>Async</a:t>
            </a:r>
            <a:r>
              <a:rPr lang="en-US" dirty="0" smtClean="0"/>
              <a:t> 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err="1" smtClean="0"/>
              <a:t>IHttpAsyncHandler</a:t>
            </a:r>
            <a:endParaRPr lang="en-US" dirty="0" smtClean="0"/>
          </a:p>
          <a:p>
            <a:r>
              <a:rPr lang="en-US" dirty="0" err="1" smtClean="0"/>
              <a:t>HttpTaskAsyncHandler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(4.5)</a:t>
            </a:r>
          </a:p>
          <a:p>
            <a:r>
              <a:rPr lang="en-US" dirty="0" err="1" smtClean="0"/>
              <a:t>Async</a:t>
            </a:r>
            <a:r>
              <a:rPr lang="en-US" dirty="0" smtClean="0"/>
              <a:t> </a:t>
            </a:r>
            <a:r>
              <a:rPr lang="en-US" dirty="0" err="1" smtClean="0"/>
              <a:t>IHttpModule</a:t>
            </a:r>
            <a:r>
              <a:rPr lang="en-US" dirty="0" smtClean="0"/>
              <a:t> events (</a:t>
            </a:r>
            <a:r>
              <a:rPr lang="en-US" dirty="0" err="1" smtClean="0"/>
              <a:t>BeginRequest</a:t>
            </a:r>
            <a:r>
              <a:rPr lang="en-US" dirty="0" smtClean="0"/>
              <a:t>, etc.)</a:t>
            </a:r>
          </a:p>
          <a:p>
            <a:r>
              <a:rPr lang="en-US" dirty="0" smtClean="0"/>
              <a:t>&lt;%@ Page </a:t>
            </a:r>
            <a:r>
              <a:rPr lang="en-US" dirty="0" err="1" smtClean="0"/>
              <a:t>Async</a:t>
            </a:r>
            <a:r>
              <a:rPr lang="en-US" dirty="0" smtClean="0"/>
              <a:t>="true" %&gt;</a:t>
            </a:r>
          </a:p>
          <a:p>
            <a:r>
              <a:rPr lang="en-US" dirty="0" err="1" smtClean="0"/>
              <a:t>WebSockets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(4.5)</a:t>
            </a:r>
          </a:p>
          <a:p>
            <a:r>
              <a:rPr lang="en-US" dirty="0" err="1" smtClean="0"/>
              <a:t>Async</a:t>
            </a:r>
            <a:r>
              <a:rPr lang="en-US" dirty="0" smtClean="0"/>
              <a:t> read request &amp; flush response </a:t>
            </a:r>
            <a:r>
              <a:rPr lang="en-US" dirty="0" smtClean="0">
                <a:solidFill>
                  <a:srgbClr val="FF0000"/>
                </a:solidFill>
              </a:rPr>
              <a:t>(4.5)</a:t>
            </a:r>
          </a:p>
        </p:txBody>
      </p:sp>
    </p:spTree>
    <p:extLst>
      <p:ext uri="{BB962C8B-B14F-4D97-AF65-F5344CB8AC3E}">
        <p14:creationId xmlns:p14="http://schemas.microsoft.com/office/powerpoint/2010/main" val="2614785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HttpContext</a:t>
            </a:r>
            <a:r>
              <a:rPr lang="en-US" dirty="0" smtClean="0"/>
              <a:t>, Threads, and You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HttpContext</a:t>
            </a:r>
            <a:r>
              <a:rPr lang="en-US" dirty="0" smtClean="0"/>
              <a:t>, </a:t>
            </a:r>
            <a:r>
              <a:rPr lang="en-US" dirty="0" err="1" smtClean="0"/>
              <a:t>HttpRequest</a:t>
            </a:r>
            <a:r>
              <a:rPr lang="en-US" dirty="0" smtClean="0"/>
              <a:t>, etc. are only “safe” to access from the </a:t>
            </a:r>
            <a:r>
              <a:rPr lang="en-US" i="1" dirty="0" smtClean="0"/>
              <a:t>request </a:t>
            </a:r>
            <a:r>
              <a:rPr lang="en-US" i="1" dirty="0" smtClean="0"/>
              <a:t>thread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i="1" dirty="0" smtClean="0"/>
              <a:t>Use </a:t>
            </a:r>
            <a:r>
              <a:rPr lang="en-US" i="1" dirty="0" err="1" smtClean="0"/>
              <a:t>SynchronizationContext.Post</a:t>
            </a:r>
            <a:r>
              <a:rPr lang="en-US" i="1" dirty="0" smtClean="0"/>
              <a:t> or </a:t>
            </a:r>
            <a:r>
              <a:rPr lang="en-US" i="1" dirty="0" err="1" smtClean="0"/>
              <a:t>async</a:t>
            </a:r>
            <a:r>
              <a:rPr lang="en-US" i="1" dirty="0" smtClean="0"/>
              <a:t> / await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364521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Scenarios for </a:t>
            </a:r>
            <a:r>
              <a:rPr lang="en-US" dirty="0" err="1" smtClean="0"/>
              <a:t>AsYnc</a:t>
            </a:r>
            <a:r>
              <a:rPr lang="en-US" dirty="0" smtClean="0"/>
              <a:t> in ASP.NET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096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Three </a:t>
            </a:r>
            <a:r>
              <a:rPr lang="en-US" dirty="0" err="1" smtClean="0"/>
              <a:t>Async</a:t>
            </a:r>
            <a:r>
              <a:rPr lang="en-US" dirty="0" smtClean="0"/>
              <a:t> Scenarios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I/O (network, database, file)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Parallelism</a:t>
            </a:r>
            <a:endParaRPr lang="en-US" dirty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Long-running event-driven</a:t>
            </a:r>
          </a:p>
        </p:txBody>
      </p:sp>
    </p:spTree>
    <p:extLst>
      <p:ext uri="{BB962C8B-B14F-4D97-AF65-F5344CB8AC3E}">
        <p14:creationId xmlns:p14="http://schemas.microsoft.com/office/powerpoint/2010/main" val="3642258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I/O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Network, file or hardware access, e.g.:</a:t>
            </a:r>
          </a:p>
          <a:p>
            <a:pPr lvl="1"/>
            <a:r>
              <a:rPr lang="en-US" dirty="0" smtClean="0"/>
              <a:t>Web service call</a:t>
            </a:r>
          </a:p>
          <a:p>
            <a:pPr lvl="1"/>
            <a:r>
              <a:rPr lang="en-US" dirty="0" smtClean="0"/>
              <a:t>Website scraping</a:t>
            </a:r>
          </a:p>
          <a:p>
            <a:pPr lvl="1"/>
            <a:r>
              <a:rPr lang="en-US" dirty="0" smtClean="0"/>
              <a:t>Database call</a:t>
            </a:r>
          </a:p>
          <a:p>
            <a:pPr lvl="1"/>
            <a:r>
              <a:rPr lang="en-US" dirty="0" smtClean="0"/>
              <a:t>File reading/writing</a:t>
            </a:r>
          </a:p>
          <a:p>
            <a:r>
              <a:rPr lang="en-US" dirty="0" smtClean="0"/>
              <a:t>I/O is highly optimized in Windows</a:t>
            </a:r>
            <a:endParaRPr lang="en-US" dirty="0"/>
          </a:p>
          <a:p>
            <a:r>
              <a:rPr lang="en-US" dirty="0" smtClean="0"/>
              <a:t>Using </a:t>
            </a:r>
            <a:r>
              <a:rPr lang="en-US" dirty="0" err="1" smtClean="0"/>
              <a:t>async</a:t>
            </a:r>
            <a:r>
              <a:rPr lang="en-US" dirty="0" smtClean="0"/>
              <a:t> I/O lets ASP.NET “reclaim” your thread while waiting for the operation to complete</a:t>
            </a:r>
          </a:p>
        </p:txBody>
      </p:sp>
    </p:spTree>
    <p:extLst>
      <p:ext uri="{BB962C8B-B14F-4D97-AF65-F5344CB8AC3E}">
        <p14:creationId xmlns:p14="http://schemas.microsoft.com/office/powerpoint/2010/main" val="2558083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Parallelism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Calling multiple sync/</a:t>
            </a:r>
            <a:r>
              <a:rPr lang="en-US" dirty="0" err="1" smtClean="0"/>
              <a:t>async</a:t>
            </a:r>
            <a:r>
              <a:rPr lang="en-US" dirty="0" smtClean="0"/>
              <a:t> APIs in parallel to decrease response time</a:t>
            </a:r>
          </a:p>
          <a:p>
            <a:r>
              <a:rPr lang="en-US" dirty="0" smtClean="0"/>
              <a:t>Might actually use </a:t>
            </a:r>
            <a:r>
              <a:rPr lang="en-US" b="1" i="1" dirty="0" smtClean="0"/>
              <a:t>more</a:t>
            </a:r>
            <a:r>
              <a:rPr lang="en-US" dirty="0" smtClean="0"/>
              <a:t> threads per request if calling sync APIs</a:t>
            </a:r>
          </a:p>
          <a:p>
            <a:r>
              <a:rPr lang="en-US" dirty="0" smtClean="0"/>
              <a:t>Thus can hurt concurrency at the benefit of request response time</a:t>
            </a:r>
          </a:p>
          <a:p>
            <a:r>
              <a:rPr lang="en-US" dirty="0" smtClean="0"/>
              <a:t>Limited use cases, e.g. low user dashboard app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8014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Long-running Event-driven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Request goes to “sleep” until some other event takes place</a:t>
            </a:r>
          </a:p>
          <a:p>
            <a:r>
              <a:rPr lang="en-US" dirty="0" smtClean="0"/>
              <a:t>Typically used in long-polling and HTTP streaming</a:t>
            </a:r>
          </a:p>
          <a:p>
            <a:r>
              <a:rPr lang="en-US" dirty="0" smtClean="0"/>
              <a:t>Canonical example: </a:t>
            </a:r>
            <a:r>
              <a:rPr lang="en-US" dirty="0" err="1" smtClean="0"/>
              <a:t>WebSockets</a:t>
            </a:r>
            <a:r>
              <a:rPr lang="en-US" dirty="0"/>
              <a:t>/</a:t>
            </a:r>
            <a:r>
              <a:rPr lang="en-US" dirty="0" err="1" smtClean="0"/>
              <a:t>SignalR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3419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Brief History of </a:t>
            </a:r>
            <a:r>
              <a:rPr lang="en-US" dirty="0" err="1" smtClean="0"/>
              <a:t>Async</a:t>
            </a:r>
            <a:r>
              <a:rPr lang="en-US" dirty="0" smtClean="0"/>
              <a:t> In .NET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760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196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Anti-Patterns in Server </a:t>
            </a:r>
            <a:r>
              <a:rPr lang="en-US" dirty="0" err="1" smtClean="0"/>
              <a:t>Async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035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Task.Factory.StartNew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There are no “background threads” on servers, so moving computation to another thread just costs you a thread switch.</a:t>
            </a:r>
          </a:p>
          <a:p>
            <a:r>
              <a:rPr lang="en-US" dirty="0" smtClean="0"/>
              <a:t>If your code must run on both servers and clients, you may not be able to avoid this (e.g., formatters in Web API).</a:t>
            </a:r>
          </a:p>
          <a:p>
            <a:endParaRPr lang="en-US" i="1" dirty="0" smtClean="0"/>
          </a:p>
          <a:p>
            <a:pPr marL="0" indent="0">
              <a:buNone/>
            </a:pPr>
            <a:r>
              <a:rPr lang="en-US" i="1" dirty="0" smtClean="0"/>
              <a:t>Use </a:t>
            </a:r>
            <a:r>
              <a:rPr lang="en-US" i="1" dirty="0" err="1" smtClean="0"/>
              <a:t>Task.FromResult</a:t>
            </a:r>
            <a:r>
              <a:rPr lang="en-US" i="1" dirty="0" smtClean="0"/>
              <a:t> or </a:t>
            </a:r>
            <a:r>
              <a:rPr lang="en-US" i="1" dirty="0" err="1" smtClean="0"/>
              <a:t>TaskCompletionSource</a:t>
            </a:r>
            <a:r>
              <a:rPr lang="en-US" i="1" dirty="0" smtClean="0"/>
              <a:t>&lt;T&gt;.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3846120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ASP.NET Intrinsics on Worker Threads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If you don’t know whether you’re on the right thread, don’t use the ASP.NET intrinsics.</a:t>
            </a:r>
          </a:p>
          <a:p>
            <a:r>
              <a:rPr lang="en-US" b="1" u="sng" dirty="0" smtClean="0">
                <a:solidFill>
                  <a:srgbClr val="FF0000"/>
                </a:solidFill>
              </a:rPr>
              <a:t>Red flag</a:t>
            </a:r>
            <a:r>
              <a:rPr lang="en-US" dirty="0" smtClean="0"/>
              <a:t>: stashing the intrinsics objects.</a:t>
            </a:r>
          </a:p>
          <a:p>
            <a:r>
              <a:rPr lang="en-US" b="1" u="sng" dirty="0" smtClean="0">
                <a:solidFill>
                  <a:srgbClr val="FF0000"/>
                </a:solidFill>
              </a:rPr>
              <a:t>Red flag</a:t>
            </a:r>
            <a:r>
              <a:rPr lang="en-US" dirty="0" smtClean="0"/>
              <a:t>: setting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HttpContext.Current</a:t>
            </a:r>
            <a:endParaRPr lang="en-US" dirty="0" smtClean="0">
              <a:latin typeface="Consolas" pitchFamily="49" charset="0"/>
              <a:cs typeface="Consolas" pitchFamily="49" charset="0"/>
            </a:endParaRPr>
          </a:p>
          <a:p>
            <a:endParaRPr lang="en-US" dirty="0"/>
          </a:p>
          <a:p>
            <a:pPr marL="0" indent="0">
              <a:buNone/>
            </a:pPr>
            <a:r>
              <a:rPr lang="en-US" i="1" dirty="0" smtClean="0"/>
              <a:t>In 4.0, use </a:t>
            </a:r>
            <a:r>
              <a:rPr lang="en-US" i="1" dirty="0" err="1" smtClean="0">
                <a:latin typeface="Consolas" pitchFamily="49" charset="0"/>
                <a:cs typeface="Consolas" pitchFamily="49" charset="0"/>
              </a:rPr>
              <a:t>SynchronizationContext.Post</a:t>
            </a:r>
            <a:r>
              <a:rPr lang="en-US" i="1" dirty="0" smtClean="0"/>
              <a:t>.</a:t>
            </a:r>
            <a:br>
              <a:rPr lang="en-US" i="1" dirty="0" smtClean="0"/>
            </a:br>
            <a:r>
              <a:rPr lang="en-US" i="1" dirty="0" smtClean="0"/>
              <a:t>In 4.5, use </a:t>
            </a:r>
            <a:r>
              <a:rPr lang="en-US" i="1" dirty="0" err="1" smtClean="0">
                <a:latin typeface="Consolas" pitchFamily="49" charset="0"/>
                <a:cs typeface="Consolas" pitchFamily="49" charset="0"/>
              </a:rPr>
              <a:t>async</a:t>
            </a:r>
            <a:r>
              <a:rPr lang="en-US" i="1" dirty="0" smtClean="0"/>
              <a:t> and </a:t>
            </a:r>
            <a:r>
              <a:rPr lang="en-US" i="1" dirty="0" smtClean="0">
                <a:latin typeface="Consolas" pitchFamily="49" charset="0"/>
                <a:cs typeface="Consolas" pitchFamily="49" charset="0"/>
              </a:rPr>
              <a:t>await</a:t>
            </a:r>
            <a:r>
              <a:rPr lang="en-US" i="1" dirty="0" smtClean="0"/>
              <a:t>.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570841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Issues with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Wait</a:t>
            </a:r>
            <a:r>
              <a:rPr lang="en-US" dirty="0" smtClean="0"/>
              <a:t> and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Result</a:t>
            </a:r>
            <a:endParaRPr lang="en-US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Never call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Wait</a:t>
            </a:r>
            <a:r>
              <a:rPr lang="en-US" dirty="0" smtClean="0"/>
              <a:t> on a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Task</a:t>
            </a:r>
            <a:r>
              <a:rPr lang="en-US" dirty="0" smtClean="0"/>
              <a:t>. It blocks.</a:t>
            </a:r>
          </a:p>
          <a:p>
            <a:r>
              <a:rPr lang="en-US" dirty="0" smtClean="0"/>
              <a:t>Never call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Result</a:t>
            </a:r>
            <a:r>
              <a:rPr lang="en-US" dirty="0" smtClean="0"/>
              <a:t> on a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Task</a:t>
            </a:r>
            <a:r>
              <a:rPr lang="en-US" dirty="0" smtClean="0"/>
              <a:t> that isn’t already complete. It blocks.</a:t>
            </a:r>
          </a:p>
          <a:p>
            <a:pPr marL="0" indent="0">
              <a:buNone/>
            </a:pPr>
            <a:endParaRPr lang="en-US" i="1" dirty="0" smtClean="0"/>
          </a:p>
          <a:p>
            <a:pPr marL="0" indent="0">
              <a:buNone/>
            </a:pPr>
            <a:r>
              <a:rPr lang="en-US" i="1" dirty="0" smtClean="0"/>
              <a:t>Upgrade to 4.5 and use </a:t>
            </a:r>
            <a:r>
              <a:rPr lang="en-US" i="1" dirty="0" err="1" smtClean="0">
                <a:latin typeface="Consolas" pitchFamily="49" charset="0"/>
                <a:cs typeface="Consolas" pitchFamily="49" charset="0"/>
              </a:rPr>
              <a:t>async</a:t>
            </a:r>
            <a:r>
              <a:rPr lang="en-US" i="1" dirty="0"/>
              <a:t> </a:t>
            </a:r>
            <a:r>
              <a:rPr lang="en-US" i="1" dirty="0" smtClean="0"/>
              <a:t>and </a:t>
            </a:r>
            <a:r>
              <a:rPr lang="en-US" i="1" dirty="0" smtClean="0">
                <a:latin typeface="Consolas" pitchFamily="49" charset="0"/>
                <a:cs typeface="Consolas" pitchFamily="49" charset="0"/>
              </a:rPr>
              <a:t>await</a:t>
            </a:r>
            <a:r>
              <a:rPr lang="en-US" i="1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2254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 with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ContinueWith</a:t>
            </a:r>
            <a:endParaRPr lang="en-US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>
                <a:latin typeface="Consolas" pitchFamily="49" charset="0"/>
                <a:cs typeface="Consolas" pitchFamily="49" charset="0"/>
              </a:rPr>
              <a:t>ContinueWith</a:t>
            </a:r>
            <a:r>
              <a:rPr lang="en-US" dirty="0" smtClean="0"/>
              <a:t> is ignorant of sync context.</a:t>
            </a:r>
          </a:p>
          <a:p>
            <a:r>
              <a:rPr lang="en-US" dirty="0" err="1" smtClean="0">
                <a:latin typeface="Consolas" pitchFamily="49" charset="0"/>
                <a:cs typeface="Consolas" pitchFamily="49" charset="0"/>
              </a:rPr>
              <a:t>ContinueWith</a:t>
            </a:r>
            <a:r>
              <a:rPr lang="en-US" dirty="0" smtClean="0"/>
              <a:t> pushes you to a new thread, even if the parent task is already complete.</a:t>
            </a:r>
          </a:p>
          <a:p>
            <a:r>
              <a:rPr lang="en-US" dirty="0" smtClean="0"/>
              <a:t>Accessing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.Result</a:t>
            </a:r>
            <a:r>
              <a:rPr lang="en-US" dirty="0" smtClean="0"/>
              <a:t> on a faulted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Task</a:t>
            </a:r>
            <a:r>
              <a:rPr lang="en-US" dirty="0" smtClean="0"/>
              <a:t> inside of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ContinueWith</a:t>
            </a:r>
            <a:r>
              <a:rPr lang="en-US" dirty="0" smtClean="0"/>
              <a:t> will re-throw.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i="1" dirty="0" smtClean="0"/>
              <a:t>Upgrade to 4.5 and use </a:t>
            </a:r>
            <a:r>
              <a:rPr lang="en-US" i="1" dirty="0" err="1" smtClean="0">
                <a:latin typeface="Consolas" pitchFamily="49" charset="0"/>
                <a:cs typeface="Consolas" pitchFamily="49" charset="0"/>
              </a:rPr>
              <a:t>async</a:t>
            </a:r>
            <a:r>
              <a:rPr lang="en-US" i="1" dirty="0" smtClean="0"/>
              <a:t> and </a:t>
            </a:r>
            <a:r>
              <a:rPr lang="en-US" i="1" dirty="0" smtClean="0">
                <a:latin typeface="Consolas" pitchFamily="49" charset="0"/>
                <a:cs typeface="Consolas" pitchFamily="49" charset="0"/>
              </a:rPr>
              <a:t>await</a:t>
            </a:r>
            <a:r>
              <a:rPr lang="en-US" i="1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9258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 with Thread-Local Storage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request thread can hop physical </a:t>
            </a:r>
            <a:r>
              <a:rPr lang="en-US" dirty="0" smtClean="0"/>
              <a:t>threads</a:t>
            </a:r>
          </a:p>
          <a:p>
            <a:r>
              <a:rPr lang="en-US" dirty="0" smtClean="0"/>
              <a:t>Don’t </a:t>
            </a:r>
            <a:r>
              <a:rPr lang="en-US" dirty="0"/>
              <a:t>use [</a:t>
            </a:r>
            <a:r>
              <a:rPr lang="en-US" dirty="0" err="1" smtClean="0"/>
              <a:t>ThreadStatic</a:t>
            </a:r>
            <a:r>
              <a:rPr lang="en-US" dirty="0" smtClean="0"/>
              <a:t>] (or its moral equivalent)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i="1" dirty="0" smtClean="0"/>
              <a:t>Use </a:t>
            </a:r>
            <a:r>
              <a:rPr lang="en-US" i="1" dirty="0" err="1"/>
              <a:t>HttpContext.Items</a:t>
            </a:r>
            <a:r>
              <a:rPr lang="en-US" i="1" dirty="0"/>
              <a:t> </a:t>
            </a:r>
            <a:r>
              <a:rPr lang="en-US" i="1" dirty="0" smtClean="0"/>
              <a:t>instead.</a:t>
            </a:r>
            <a:endParaRPr lang="en-US" i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4832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635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Remember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ASP.NET processes requests on the CLR thread pool</a:t>
            </a:r>
          </a:p>
          <a:p>
            <a:r>
              <a:rPr lang="en-US" dirty="0" err="1" smtClean="0"/>
              <a:t>ThreadPool.QueueUserWorkItem</a:t>
            </a:r>
            <a:r>
              <a:rPr lang="en-US" dirty="0" smtClean="0"/>
              <a:t>, </a:t>
            </a:r>
            <a:r>
              <a:rPr lang="en-US" dirty="0" err="1" smtClean="0"/>
              <a:t>Task.Run</a:t>
            </a:r>
            <a:r>
              <a:rPr lang="en-US" dirty="0" smtClean="0"/>
              <a:t>, and similar APIs dispatch work to this same thread pool</a:t>
            </a:r>
          </a:p>
          <a:p>
            <a:r>
              <a:rPr lang="en-US" dirty="0" smtClean="0"/>
              <a:t>Don’t call these APIs just for the sake of hopping threads; you’ll incur the cost of the thread hop but won’t actually release any resources that ASP.NET can utilize</a:t>
            </a:r>
          </a:p>
        </p:txBody>
      </p:sp>
    </p:spTree>
    <p:extLst>
      <p:ext uri="{BB962C8B-B14F-4D97-AF65-F5344CB8AC3E}">
        <p14:creationId xmlns:p14="http://schemas.microsoft.com/office/powerpoint/2010/main" val="1504759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And one more thing…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469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.NET 1.0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18000" dirty="0" smtClean="0">
                <a:sym typeface="Wingdings" pitchFamily="2" charset="2"/>
              </a:rPr>
              <a:t></a:t>
            </a:r>
          </a:p>
          <a:p>
            <a:pPr marL="0" indent="0" algn="ctr">
              <a:buNone/>
            </a:pPr>
            <a:r>
              <a:rPr lang="en-US" sz="2400" dirty="0" smtClean="0">
                <a:sym typeface="Wingdings" pitchFamily="2" charset="2"/>
              </a:rPr>
              <a:t>Hopefully you’re still not using this. 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3714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Just Use .NET 4.5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Async</a:t>
            </a:r>
            <a:r>
              <a:rPr lang="en-US" dirty="0"/>
              <a:t>/await in 4.5 is </a:t>
            </a:r>
            <a:r>
              <a:rPr lang="en-US" dirty="0" smtClean="0"/>
              <a:t>awesome</a:t>
            </a:r>
          </a:p>
          <a:p>
            <a:r>
              <a:rPr lang="en-US" dirty="0" smtClean="0"/>
              <a:t>Upgrade </a:t>
            </a:r>
            <a:r>
              <a:rPr lang="en-US" dirty="0"/>
              <a:t>to 4.5</a:t>
            </a:r>
          </a:p>
        </p:txBody>
      </p:sp>
    </p:spTree>
    <p:extLst>
      <p:ext uri="{BB962C8B-B14F-4D97-AF65-F5344CB8AC3E}">
        <p14:creationId xmlns:p14="http://schemas.microsoft.com/office/powerpoint/2010/main" val="3249985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Demo Code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>
                <a:hlinkClick r:id="rId2"/>
              </a:rPr>
              <a:t>https</a:t>
            </a:r>
            <a:r>
              <a:rPr lang="en-US" sz="2800" dirty="0">
                <a:hlinkClick r:id="rId2"/>
              </a:rPr>
              <a:t>://</a:t>
            </a:r>
            <a:r>
              <a:rPr lang="en-US" sz="2800" dirty="0" smtClean="0">
                <a:hlinkClick r:id="rId2"/>
              </a:rPr>
              <a:t>github.com/bradwilson/aspConf2012</a:t>
            </a: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>
                <a:hlinkClick r:id="rId3"/>
              </a:rPr>
              <a:t>https</a:t>
            </a:r>
            <a:r>
              <a:rPr lang="en-US" sz="2800" dirty="0">
                <a:hlinkClick r:id="rId3"/>
              </a:rPr>
              <a:t>://</a:t>
            </a:r>
            <a:r>
              <a:rPr lang="en-US" sz="2800" dirty="0" smtClean="0">
                <a:hlinkClick r:id="rId3"/>
              </a:rPr>
              <a:t>github.com/DamianEdwards/aspConf2012</a:t>
            </a:r>
            <a:endParaRPr lang="en-US" sz="2800" dirty="0" smtClean="0"/>
          </a:p>
          <a:p>
            <a:pPr marL="0" indent="0">
              <a:buNone/>
            </a:pPr>
            <a:r>
              <a:rPr lang="en-US" sz="2800" dirty="0" smtClean="0">
                <a:hlinkClick r:id="rId4" tooltip="https://github.com/GrabYourPitchforks/aspConf2012"/>
              </a:rPr>
              <a:t>https</a:t>
            </a:r>
            <a:r>
              <a:rPr lang="en-US" sz="2800" dirty="0">
                <a:hlinkClick r:id="rId4" tooltip="https://github.com/GrabYourPitchforks/aspConf2012"/>
              </a:rPr>
              <a:t>://</a:t>
            </a:r>
            <a:r>
              <a:rPr lang="en-US" sz="2800" dirty="0" smtClean="0">
                <a:hlinkClick r:id="rId4" tooltip="https://github.com/GrabYourPitchforks/aspConf2012"/>
              </a:rPr>
              <a:t>github.com/GrabYourPitchforks/aspConf2012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0563677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.NET 1.1 – APM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cs typeface="Consolas" pitchFamily="49" charset="0"/>
              </a:rPr>
              <a:t>Call </a:t>
            </a:r>
            <a:r>
              <a:rPr lang="en-US" dirty="0" err="1" smtClean="0">
                <a:cs typeface="Consolas" pitchFamily="49" charset="0"/>
              </a:rPr>
              <a:t>BeginXxx</a:t>
            </a:r>
            <a:r>
              <a:rPr lang="en-US" dirty="0" smtClean="0">
                <a:cs typeface="Consolas" pitchFamily="49" charset="0"/>
              </a:rPr>
              <a:t> to start doing work</a:t>
            </a:r>
          </a:p>
          <a:p>
            <a:pPr lvl="1"/>
            <a:r>
              <a:rPr lang="en-US" dirty="0" smtClean="0">
                <a:cs typeface="Consolas" pitchFamily="49" charset="0"/>
              </a:rPr>
              <a:t>Returns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IAsyncResult</a:t>
            </a:r>
            <a:r>
              <a:rPr lang="en-US" dirty="0" smtClean="0">
                <a:cs typeface="Consolas" pitchFamily="49" charset="0"/>
              </a:rPr>
              <a:t> which reflects status</a:t>
            </a:r>
          </a:p>
          <a:p>
            <a:pPr lvl="1"/>
            <a:r>
              <a:rPr lang="en-US" dirty="0" smtClean="0">
                <a:cs typeface="Consolas" pitchFamily="49" charset="0"/>
              </a:rPr>
              <a:t>Doesn’t always run </a:t>
            </a:r>
            <a:r>
              <a:rPr lang="en-US" dirty="0" err="1" smtClean="0">
                <a:cs typeface="Consolas" pitchFamily="49" charset="0"/>
              </a:rPr>
              <a:t>async</a:t>
            </a:r>
            <a:endParaRPr lang="en-US" dirty="0" smtClean="0">
              <a:cs typeface="Consolas" pitchFamily="49" charset="0"/>
            </a:endParaRPr>
          </a:p>
          <a:p>
            <a:r>
              <a:rPr lang="en-US" dirty="0" smtClean="0">
                <a:cs typeface="Consolas" pitchFamily="49" charset="0"/>
              </a:rPr>
              <a:t>Call </a:t>
            </a:r>
            <a:r>
              <a:rPr lang="en-US" dirty="0" err="1" smtClean="0">
                <a:cs typeface="Consolas" pitchFamily="49" charset="0"/>
              </a:rPr>
              <a:t>EndXxx</a:t>
            </a:r>
            <a:r>
              <a:rPr lang="en-US" dirty="0" smtClean="0">
                <a:cs typeface="Consolas" pitchFamily="49" charset="0"/>
              </a:rPr>
              <a:t> to get the actual result value</a:t>
            </a:r>
          </a:p>
          <a:p>
            <a:pPr marL="0" indent="0">
              <a:buNone/>
            </a:pPr>
            <a:endParaRPr lang="en-US" dirty="0" smtClean="0">
              <a:cs typeface="Consolas" pitchFamily="49" charset="0"/>
            </a:endParaRPr>
          </a:p>
          <a:p>
            <a:pPr marL="0" indent="0">
              <a:buNone/>
            </a:pP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IAsyncResult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400" dirty="0" err="1">
                <a:latin typeface="Consolas" pitchFamily="49" charset="0"/>
                <a:cs typeface="Consolas" pitchFamily="49" charset="0"/>
              </a:rPr>
              <a:t>ar</a:t>
            </a:r>
            <a:r>
              <a:rPr lang="en-US" sz="2400" dirty="0">
                <a:latin typeface="Consolas" pitchFamily="49" charset="0"/>
                <a:cs typeface="Consolas" pitchFamily="49" charset="0"/>
              </a:rPr>
              <a:t> = </a:t>
            </a:r>
            <a:r>
              <a:rPr lang="en-US" sz="2400" dirty="0" err="1">
                <a:latin typeface="Consolas" pitchFamily="49" charset="0"/>
                <a:cs typeface="Consolas" pitchFamily="49" charset="0"/>
              </a:rPr>
              <a:t>BeginSomething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(...);</a:t>
            </a:r>
          </a:p>
          <a:p>
            <a:pPr marL="0" indent="0">
              <a:buNone/>
            </a:pP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// Do stuff, checking </a:t>
            </a: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ar.IsCompleted</a:t>
            </a:r>
            <a:endParaRPr lang="en-US" sz="2400" dirty="0">
              <a:latin typeface="Consolas" pitchFamily="49" charset="0"/>
              <a:cs typeface="Consolas" pitchFamily="49" charset="0"/>
            </a:endParaRPr>
          </a:p>
          <a:p>
            <a:pPr marL="0" indent="0">
              <a:buNone/>
            </a:pP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400" dirty="0">
                <a:latin typeface="Consolas" pitchFamily="49" charset="0"/>
                <a:cs typeface="Consolas" pitchFamily="49" charset="0"/>
              </a:rPr>
              <a:t>result = </a:t>
            </a:r>
            <a:r>
              <a:rPr lang="en-US" sz="2400" dirty="0" err="1">
                <a:latin typeface="Consolas" pitchFamily="49" charset="0"/>
                <a:cs typeface="Consolas" pitchFamily="49" charset="0"/>
              </a:rPr>
              <a:t>EndSomething</a:t>
            </a:r>
            <a:r>
              <a:rPr lang="en-US" sz="2400" dirty="0">
                <a:latin typeface="Consolas" pitchFamily="49" charset="0"/>
                <a:cs typeface="Consolas" pitchFamily="49" charset="0"/>
              </a:rPr>
              <a:t>(</a:t>
            </a:r>
            <a:r>
              <a:rPr lang="en-US" sz="2400" dirty="0" err="1">
                <a:latin typeface="Consolas" pitchFamily="49" charset="0"/>
                <a:cs typeface="Consolas" pitchFamily="49" charset="0"/>
              </a:rPr>
              <a:t>ar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);</a:t>
            </a:r>
            <a:endParaRPr lang="en-US" sz="2400" dirty="0"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6613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.NET 2.0 – EAP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z="3500" dirty="0" smtClean="0"/>
              <a:t>Call </a:t>
            </a:r>
            <a:r>
              <a:rPr lang="en-US" sz="3500" dirty="0" err="1" smtClean="0"/>
              <a:t>XxxAsync</a:t>
            </a:r>
            <a:r>
              <a:rPr lang="en-US" sz="3500" dirty="0" smtClean="0"/>
              <a:t> to start work</a:t>
            </a:r>
          </a:p>
          <a:p>
            <a:pPr lvl="1"/>
            <a:r>
              <a:rPr lang="en-US" sz="3000" dirty="0" smtClean="0"/>
              <a:t>Often no way to get status while in-flight</a:t>
            </a:r>
          </a:p>
          <a:p>
            <a:r>
              <a:rPr lang="en-US" sz="3500" dirty="0" smtClean="0"/>
              <a:t>Subscribe to </a:t>
            </a:r>
            <a:r>
              <a:rPr lang="en-US" sz="3500" dirty="0" err="1" smtClean="0"/>
              <a:t>XxxCompleted</a:t>
            </a:r>
            <a:r>
              <a:rPr lang="en-US" sz="3500" dirty="0" smtClean="0"/>
              <a:t> event to get result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sz="2600" dirty="0" err="1" smtClean="0">
                <a:latin typeface="Consolas" pitchFamily="49" charset="0"/>
                <a:cs typeface="Consolas" pitchFamily="49" charset="0"/>
              </a:rPr>
              <a:t>SomethingCompleted</a:t>
            </a:r>
            <a:r>
              <a:rPr lang="en-US" sz="2600" dirty="0" smtClean="0">
                <a:latin typeface="Consolas" pitchFamily="49" charset="0"/>
                <a:cs typeface="Consolas" pitchFamily="49" charset="0"/>
              </a:rPr>
              <a:t> += (</a:t>
            </a:r>
            <a:r>
              <a:rPr lang="en-US" sz="2600" dirty="0" err="1" smtClean="0">
                <a:latin typeface="Consolas" pitchFamily="49" charset="0"/>
                <a:cs typeface="Consolas" pitchFamily="49" charset="0"/>
              </a:rPr>
              <a:t>sender,e</a:t>
            </a:r>
            <a:r>
              <a:rPr lang="en-US" sz="2600" dirty="0" smtClean="0">
                <a:latin typeface="Consolas" pitchFamily="49" charset="0"/>
                <a:cs typeface="Consolas" pitchFamily="49" charset="0"/>
              </a:rPr>
              <a:t>) =&gt;</a:t>
            </a:r>
            <a:br>
              <a:rPr lang="en-US" sz="2600" dirty="0" smtClean="0">
                <a:latin typeface="Consolas" pitchFamily="49" charset="0"/>
                <a:cs typeface="Consolas" pitchFamily="49" charset="0"/>
              </a:rPr>
            </a:br>
            <a:r>
              <a:rPr lang="en-US" sz="2600" dirty="0" smtClean="0">
                <a:latin typeface="Consolas" pitchFamily="49" charset="0"/>
                <a:cs typeface="Consolas" pitchFamily="49" charset="0"/>
              </a:rPr>
              <a:t>{</a:t>
            </a:r>
          </a:p>
          <a:p>
            <a:pPr marL="0" indent="0">
              <a:buNone/>
            </a:pPr>
            <a:r>
              <a:rPr lang="en-US" sz="2600" dirty="0" smtClean="0">
                <a:latin typeface="Consolas" pitchFamily="49" charset="0"/>
                <a:cs typeface="Consolas" pitchFamily="49" charset="0"/>
              </a:rPr>
              <a:t>   // What thread is this running on?</a:t>
            </a:r>
          </a:p>
          <a:p>
            <a:pPr marL="0" indent="0">
              <a:buNone/>
            </a:pPr>
            <a:r>
              <a:rPr lang="en-US" sz="2600" dirty="0" smtClean="0">
                <a:latin typeface="Consolas" pitchFamily="49" charset="0"/>
                <a:cs typeface="Consolas" pitchFamily="49" charset="0"/>
              </a:rPr>
              <a:t>};</a:t>
            </a:r>
          </a:p>
          <a:p>
            <a:pPr marL="0" indent="0">
              <a:buNone/>
            </a:pPr>
            <a:r>
              <a:rPr lang="en-US" sz="2600" dirty="0" err="1" smtClean="0">
                <a:latin typeface="Consolas" pitchFamily="49" charset="0"/>
                <a:cs typeface="Consolas" pitchFamily="49" charset="0"/>
              </a:rPr>
              <a:t>SomethingAsync</a:t>
            </a:r>
            <a:r>
              <a:rPr lang="en-US" sz="2600" dirty="0" smtClean="0">
                <a:latin typeface="Consolas" pitchFamily="49" charset="0"/>
                <a:cs typeface="Consolas" pitchFamily="49" charset="0"/>
              </a:rPr>
              <a:t>(...);</a:t>
            </a:r>
            <a:endParaRPr lang="en-US" sz="2600" dirty="0"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5989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.NET 4 – TPL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Call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XxxAsync</a:t>
            </a:r>
            <a:r>
              <a:rPr lang="en-US" dirty="0" smtClean="0"/>
              <a:t> to start work</a:t>
            </a:r>
          </a:p>
          <a:p>
            <a:pPr lvl="1"/>
            <a:r>
              <a:rPr lang="en-US" dirty="0" smtClean="0"/>
              <a:t>Returns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Task</a:t>
            </a:r>
            <a:r>
              <a:rPr lang="en-US" dirty="0" smtClean="0"/>
              <a:t> (or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Task&lt;T&gt;)</a:t>
            </a:r>
            <a:r>
              <a:rPr lang="en-US" dirty="0" smtClean="0"/>
              <a:t> to reflect in-flight status (and the result, with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Task&lt;T&gt;</a:t>
            </a:r>
            <a:r>
              <a:rPr lang="en-US" dirty="0" smtClean="0"/>
              <a:t>)</a:t>
            </a:r>
          </a:p>
          <a:p>
            <a:r>
              <a:rPr lang="en-US" dirty="0" smtClean="0"/>
              <a:t>No second method or event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Task&lt;</a:t>
            </a: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&gt; t = </a:t>
            </a: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SomethingAsync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(...);</a:t>
            </a:r>
          </a:p>
          <a:p>
            <a:pPr marL="0" indent="0">
              <a:buNone/>
            </a:pP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// Do work, checking </a:t>
            </a: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t.Status</a:t>
            </a:r>
            <a:endParaRPr lang="en-US" sz="2400" dirty="0" smtClean="0">
              <a:latin typeface="Consolas" pitchFamily="49" charset="0"/>
              <a:cs typeface="Consolas" pitchFamily="49" charset="0"/>
            </a:endParaRPr>
          </a:p>
          <a:p>
            <a:pPr marL="0" indent="0">
              <a:buNone/>
            </a:pP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result = </a:t>
            </a: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t.Result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;</a:t>
            </a:r>
            <a:endParaRPr lang="en-US" sz="2400" dirty="0">
              <a:latin typeface="Consolas" pitchFamily="49" charset="0"/>
              <a:cs typeface="Consolas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7395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.NET 4 – TPL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Task&lt;</a:t>
            </a: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&gt; t = </a:t>
            </a: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SomethingAsync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(...);</a:t>
            </a:r>
          </a:p>
          <a:p>
            <a:pPr marL="0" indent="0">
              <a:buNone/>
            </a:pPr>
            <a:endParaRPr lang="en-US" sz="2400" dirty="0" smtClean="0">
              <a:latin typeface="Consolas" pitchFamily="49" charset="0"/>
              <a:cs typeface="Consolas" pitchFamily="49" charset="0"/>
            </a:endParaRPr>
          </a:p>
          <a:p>
            <a:pPr marL="0" indent="0">
              <a:buNone/>
            </a:pP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Task&lt;</a:t>
            </a: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&gt; t2 = </a:t>
            </a: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t.ContinueWith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(</a:t>
            </a: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innerTask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=&gt; {</a:t>
            </a:r>
          </a:p>
          <a:p>
            <a:pPr marL="0" indent="0">
              <a:buNone/>
            </a:pP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   // What thread is this running on?</a:t>
            </a:r>
          </a:p>
          <a:p>
            <a:pPr marL="0" indent="0">
              <a:buNone/>
            </a:pPr>
            <a:r>
              <a:rPr lang="en-US" sz="2400" dirty="0">
                <a:latin typeface="Consolas" pitchFamily="49" charset="0"/>
                <a:cs typeface="Consolas" pitchFamily="49" charset="0"/>
              </a:rPr>
              <a:t> 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  return </a:t>
            </a: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innerTask.Result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* 2;</a:t>
            </a:r>
          </a:p>
          <a:p>
            <a:pPr marL="0" indent="0">
              <a:buNone/>
            </a:pP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});</a:t>
            </a:r>
          </a:p>
          <a:p>
            <a:pPr marL="0" indent="0">
              <a:buNone/>
            </a:pPr>
            <a:endParaRPr lang="en-US" sz="2400" dirty="0" smtClean="0">
              <a:latin typeface="Consolas" pitchFamily="49" charset="0"/>
              <a:cs typeface="Consolas" pitchFamily="49" charset="0"/>
            </a:endParaRPr>
          </a:p>
          <a:p>
            <a:pPr marL="0" indent="0">
              <a:buNone/>
            </a:pP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// Do work, checking t2.Status</a:t>
            </a:r>
          </a:p>
          <a:p>
            <a:pPr marL="0" indent="0">
              <a:buNone/>
            </a:pPr>
            <a:r>
              <a:rPr lang="en-US" sz="2400" dirty="0" err="1" smtClean="0">
                <a:latin typeface="Consolas" pitchFamily="49" charset="0"/>
                <a:cs typeface="Consolas" pitchFamily="49" charset="0"/>
              </a:rPr>
              <a:t>int</a:t>
            </a:r>
            <a:r>
              <a:rPr lang="en-US" sz="2400" dirty="0" smtClean="0">
                <a:latin typeface="Consolas" pitchFamily="49" charset="0"/>
                <a:cs typeface="Consolas" pitchFamily="49" charset="0"/>
              </a:rPr>
              <a:t> result = t2.Result;</a:t>
            </a:r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99416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.NET 4.5 – TPL with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async</a:t>
            </a:r>
            <a:r>
              <a:rPr lang="en-US" dirty="0" smtClean="0"/>
              <a:t>/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await</a:t>
            </a:r>
            <a:endParaRPr lang="en-US" dirty="0">
              <a:latin typeface="Consolas" pitchFamily="49" charset="0"/>
              <a:cs typeface="Consolas" pitchFamily="49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Lets us write </a:t>
            </a:r>
            <a:r>
              <a:rPr lang="en-US" b="1" i="1" dirty="0" smtClean="0"/>
              <a:t>sequential</a:t>
            </a:r>
            <a:r>
              <a:rPr lang="en-US" dirty="0" smtClean="0"/>
              <a:t> code which is not necessarily </a:t>
            </a:r>
            <a:r>
              <a:rPr lang="en-US" b="1" i="1" dirty="0" smtClean="0"/>
              <a:t>synchronous</a:t>
            </a:r>
          </a:p>
          <a:p>
            <a:r>
              <a:rPr lang="en-US" dirty="0" smtClean="0"/>
              <a:t>Takes care of sticky threading &amp; performance issues related to 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Task&lt;T&gt;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2507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Consolas" pitchFamily="49" charset="0"/>
                <a:cs typeface="Consolas" pitchFamily="49" charset="0"/>
              </a:rPr>
              <a:t>IObservable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&lt;T&gt;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Think of this as “</a:t>
            </a:r>
            <a:r>
              <a:rPr lang="en-US" dirty="0" err="1" smtClean="0"/>
              <a:t>async</a:t>
            </a:r>
            <a:r>
              <a:rPr lang="en-US" dirty="0" smtClean="0"/>
              <a:t>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IEnumerable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&lt;T&gt;</a:t>
            </a:r>
            <a:r>
              <a:rPr lang="en-US" dirty="0" smtClean="0"/>
              <a:t>”</a:t>
            </a:r>
          </a:p>
          <a:p>
            <a:pPr lvl="1"/>
            <a:r>
              <a:rPr lang="en-US" dirty="0"/>
              <a:t>R</a:t>
            </a:r>
            <a:r>
              <a:rPr lang="en-US" dirty="0" smtClean="0"/>
              <a:t>eturn 0..n values in a distinct order</a:t>
            </a:r>
          </a:p>
          <a:p>
            <a:pPr lvl="1"/>
            <a:r>
              <a:rPr lang="en-US" dirty="0" smtClean="0"/>
              <a:t>Events (push) rather than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MoveNext</a:t>
            </a:r>
            <a:r>
              <a:rPr lang="en-US" dirty="0" smtClean="0"/>
              <a:t> (pull)</a:t>
            </a:r>
          </a:p>
          <a:p>
            <a:r>
              <a:rPr lang="en-US" dirty="0" err="1" smtClean="0">
                <a:latin typeface="Consolas" pitchFamily="49" charset="0"/>
                <a:cs typeface="Consolas" pitchFamily="49" charset="0"/>
              </a:rPr>
              <a:t>IObservable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&lt;T&gt;.Subscribe</a:t>
            </a:r>
            <a:r>
              <a:rPr lang="en-US" dirty="0" smtClean="0"/>
              <a:t> takes an instance of </a:t>
            </a:r>
            <a:r>
              <a:rPr lang="en-US" dirty="0" err="1" smtClean="0">
                <a:latin typeface="Consolas" pitchFamily="49" charset="0"/>
                <a:cs typeface="Consolas" pitchFamily="49" charset="0"/>
              </a:rPr>
              <a:t>IObserver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&lt;T&gt;</a:t>
            </a:r>
          </a:p>
          <a:p>
            <a:pPr lvl="1"/>
            <a:r>
              <a:rPr lang="en-US" dirty="0" err="1" smtClean="0">
                <a:latin typeface="Consolas" pitchFamily="49" charset="0"/>
                <a:cs typeface="Consolas" pitchFamily="49" charset="0"/>
              </a:rPr>
              <a:t>OnNext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(T value)</a:t>
            </a:r>
          </a:p>
          <a:p>
            <a:pPr lvl="1"/>
            <a:r>
              <a:rPr lang="en-US" dirty="0" err="1" smtClean="0">
                <a:latin typeface="Consolas" pitchFamily="49" charset="0"/>
                <a:cs typeface="Consolas" pitchFamily="49" charset="0"/>
              </a:rPr>
              <a:t>OnError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(Exception ex)</a:t>
            </a:r>
          </a:p>
          <a:p>
            <a:pPr lvl="1"/>
            <a:r>
              <a:rPr lang="en-US" dirty="0" err="1" smtClean="0">
                <a:latin typeface="Consolas" pitchFamily="49" charset="0"/>
                <a:cs typeface="Consolas" pitchFamily="49" charset="0"/>
              </a:rPr>
              <a:t>OnCompleted</a:t>
            </a:r>
            <a:r>
              <a:rPr lang="en-US" dirty="0" smtClean="0">
                <a:latin typeface="Consolas" pitchFamily="49" charset="0"/>
                <a:cs typeface="Consolas" pitchFamily="49" charset="0"/>
              </a:rPr>
              <a:t>()</a:t>
            </a:r>
          </a:p>
        </p:txBody>
      </p:sp>
    </p:spTree>
    <p:extLst>
      <p:ext uri="{BB962C8B-B14F-4D97-AF65-F5344CB8AC3E}">
        <p14:creationId xmlns:p14="http://schemas.microsoft.com/office/powerpoint/2010/main" val="1001956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872</Words>
  <Application>Microsoft Office PowerPoint</Application>
  <PresentationFormat>On-screen Show (16:9)</PresentationFormat>
  <Paragraphs>155</Paragraphs>
  <Slides>31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6" baseType="lpstr">
      <vt:lpstr>Arial</vt:lpstr>
      <vt:lpstr>Calibri</vt:lpstr>
      <vt:lpstr>Consolas</vt:lpstr>
      <vt:lpstr>Wingdings</vt:lpstr>
      <vt:lpstr>Office Theme</vt:lpstr>
      <vt:lpstr>Truly Understanding Async Programming in ASP.NET</vt:lpstr>
      <vt:lpstr>A Brief History of Async In .NET</vt:lpstr>
      <vt:lpstr>.NET 1.0</vt:lpstr>
      <vt:lpstr>.NET 1.1 – APM</vt:lpstr>
      <vt:lpstr>.NET 2.0 – EAP</vt:lpstr>
      <vt:lpstr>.NET 4 – TPL</vt:lpstr>
      <vt:lpstr>.NET 4 – TPL</vt:lpstr>
      <vt:lpstr>.NET 4.5 – TPL with async/await</vt:lpstr>
      <vt:lpstr>IObservable&lt;T&gt;</vt:lpstr>
      <vt:lpstr>Threading in ASP.NET</vt:lpstr>
      <vt:lpstr>PowerPoint Presentation</vt:lpstr>
      <vt:lpstr>Threads are Shared Resources</vt:lpstr>
      <vt:lpstr>ASP.NET Async Points</vt:lpstr>
      <vt:lpstr>HttpContext, Threads, and You</vt:lpstr>
      <vt:lpstr>Scenarios for AsYnc in ASP.NET</vt:lpstr>
      <vt:lpstr>Three Async Scenarios</vt:lpstr>
      <vt:lpstr>I/O</vt:lpstr>
      <vt:lpstr>Parallelism</vt:lpstr>
      <vt:lpstr>Long-running Event-driven</vt:lpstr>
      <vt:lpstr>Demos</vt:lpstr>
      <vt:lpstr>Anti-Patterns in Server Async</vt:lpstr>
      <vt:lpstr>Task.Factory.StartNew</vt:lpstr>
      <vt:lpstr>ASP.NET Intrinsics on Worker Threads</vt:lpstr>
      <vt:lpstr>Issues with Wait and Result</vt:lpstr>
      <vt:lpstr>Issues with ContinueWith</vt:lpstr>
      <vt:lpstr>Issues with Thread-Local Storage</vt:lpstr>
      <vt:lpstr>Summary</vt:lpstr>
      <vt:lpstr>Remember</vt:lpstr>
      <vt:lpstr>And one more thing…</vt:lpstr>
      <vt:lpstr>Just Use .NET 4.5</vt:lpstr>
      <vt:lpstr>Demo Code</vt:lpstr>
    </vt:vector>
  </TitlesOfParts>
  <Company>Microsoft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Truly Understanding Async Programming in ASP.NET</dc:title>
  <dc:creator>Damian Edwards</dc:creator>
  <cp:lastModifiedBy>Levi Broderick</cp:lastModifiedBy>
  <cp:revision>35</cp:revision>
  <dcterms:created xsi:type="dcterms:W3CDTF">2012-07-16T20:09:18Z</dcterms:created>
  <dcterms:modified xsi:type="dcterms:W3CDTF">2012-07-17T04:39:30Z</dcterms:modified>
</cp:coreProperties>
</file>