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  <p:sldId id="257" r:id="rId3"/>
    <p:sldId id="258" r:id="rId4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BFF00"/>
    <a:srgbClr val="56CD80"/>
    <a:srgbClr val="E7E9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707" autoAdjust="0"/>
    <p:restoredTop sz="92902" autoAdjust="0"/>
  </p:normalViewPr>
  <p:slideViewPr>
    <p:cSldViewPr snapToGrid="0">
      <p:cViewPr varScale="1">
        <p:scale>
          <a:sx n="104" d="100"/>
          <a:sy n="104" d="100"/>
        </p:scale>
        <p:origin x="-1296" y="-96"/>
      </p:cViewPr>
      <p:guideLst>
        <p:guide orient="horz" pos="18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92D39-80AC-9149-B0D6-2F4F4F4067B8}" type="datetimeFigureOut">
              <a:rPr lang="en-US" smtClean="0"/>
              <a:t>21/11/11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0333D-AE4A-B544-913E-67B47FF9E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1512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92D39-80AC-9149-B0D6-2F4F4F4067B8}" type="datetimeFigureOut">
              <a:rPr lang="en-US" smtClean="0"/>
              <a:t>21/11/11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0333D-AE4A-B544-913E-67B47FF9E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651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866"/>
            <a:ext cx="2057400" cy="4876271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866"/>
            <a:ext cx="6019800" cy="4876271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92D39-80AC-9149-B0D6-2F4F4F4067B8}" type="datetimeFigureOut">
              <a:rPr lang="en-US" smtClean="0"/>
              <a:t>21/11/11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0333D-AE4A-B544-913E-67B47FF9E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4496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92D39-80AC-9149-B0D6-2F4F4F4067B8}" type="datetimeFigureOut">
              <a:rPr lang="en-US" smtClean="0"/>
              <a:t>21/11/11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0333D-AE4A-B544-913E-67B47FF9E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191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72418"/>
            <a:ext cx="7772400" cy="113506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92D39-80AC-9149-B0D6-2F4F4F4067B8}" type="datetimeFigureOut">
              <a:rPr lang="en-US" smtClean="0"/>
              <a:t>21/11/11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0333D-AE4A-B544-913E-67B47FF9E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140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33501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33501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92D39-80AC-9149-B0D6-2F4F4F4067B8}" type="datetimeFigureOut">
              <a:rPr lang="en-US" smtClean="0"/>
              <a:t>21/11/11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0333D-AE4A-B544-913E-67B47FF9E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044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279261"/>
            <a:ext cx="4041775" cy="53313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92D39-80AC-9149-B0D6-2F4F4F4067B8}" type="datetimeFigureOut">
              <a:rPr lang="en-US" smtClean="0"/>
              <a:t>21/11/11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0333D-AE4A-B544-913E-67B47FF9E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7292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92D39-80AC-9149-B0D6-2F4F4F4067B8}" type="datetimeFigureOut">
              <a:rPr lang="en-US" smtClean="0"/>
              <a:t>21/11/11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0333D-AE4A-B544-913E-67B47FF9E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265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92D39-80AC-9149-B0D6-2F4F4F4067B8}" type="datetimeFigureOut">
              <a:rPr lang="en-US" smtClean="0"/>
              <a:t>21/11/11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0333D-AE4A-B544-913E-67B47FF9E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376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27541"/>
            <a:ext cx="3008313" cy="96837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27543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195918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92D39-80AC-9149-B0D6-2F4F4F4067B8}" type="datetimeFigureOut">
              <a:rPr lang="en-US" smtClean="0"/>
              <a:t>21/11/11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0333D-AE4A-B544-913E-67B47FF9E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116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92D39-80AC-9149-B0D6-2F4F4F4067B8}" type="datetimeFigureOut">
              <a:rPr lang="en-US" smtClean="0"/>
              <a:t>21/11/11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0333D-AE4A-B544-913E-67B47FF9E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709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866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33501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D92D39-80AC-9149-B0D6-2F4F4F4067B8}" type="datetimeFigureOut">
              <a:rPr lang="en-US" smtClean="0"/>
              <a:t>21/11/11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20333D-AE4A-B544-913E-67B47FF9E3D9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Screen shot 2011-11-19 at 03.59.31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715000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0" y="666750"/>
            <a:ext cx="9037053" cy="46101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615950" y="260350"/>
            <a:ext cx="476250" cy="139700"/>
          </a:xfrm>
          <a:prstGeom prst="rect">
            <a:avLst/>
          </a:prstGeom>
          <a:solidFill>
            <a:srgbClr val="E7E9E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841374" y="469900"/>
            <a:ext cx="962025" cy="14265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322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782320" y="431112"/>
            <a:ext cx="265176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err="1" smtClean="0">
                <a:latin typeface="Lucida Grande"/>
                <a:cs typeface="Lucida Grande"/>
              </a:rPr>
              <a:t>www.hackingpot.com</a:t>
            </a:r>
            <a:endParaRPr lang="en-US" sz="800" dirty="0">
              <a:latin typeface="Lucida Grande"/>
              <a:cs typeface="Lucida Grande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0400" y="235988"/>
            <a:ext cx="165608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err="1" smtClean="0">
                <a:latin typeface="Lucida Grande"/>
                <a:cs typeface="Lucida Grande"/>
              </a:rPr>
              <a:t>Hackingpot</a:t>
            </a:r>
            <a:endParaRPr lang="en-US" sz="600" dirty="0">
              <a:latin typeface="Lucida Grande"/>
              <a:cs typeface="Lucida Grande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619672" y="276628"/>
            <a:ext cx="249768" cy="101232"/>
          </a:xfrm>
          <a:prstGeom prst="rect">
            <a:avLst/>
          </a:prstGeom>
          <a:gradFill flip="none" rotWithShape="1">
            <a:gsLst>
              <a:gs pos="27000">
                <a:srgbClr val="E7E9E9"/>
              </a:gs>
              <a:gs pos="93000">
                <a:srgbClr val="E7E9E9">
                  <a:alpha val="0"/>
                </a:srgbClr>
              </a:gs>
            </a:gsLst>
            <a:lin ang="108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6342316005_5e003ae465_b.jpe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955"/>
          <a:stretch/>
        </p:blipFill>
        <p:spPr>
          <a:xfrm>
            <a:off x="0" y="879230"/>
            <a:ext cx="9036496" cy="4396156"/>
          </a:xfrm>
          <a:prstGeom prst="rect">
            <a:avLst/>
          </a:prstGeom>
        </p:spPr>
      </p:pic>
      <p:sp>
        <p:nvSpPr>
          <p:cNvPr id="50" name="Rectangle 49"/>
          <p:cNvSpPr/>
          <p:nvPr/>
        </p:nvSpPr>
        <p:spPr>
          <a:xfrm>
            <a:off x="-14769" y="667173"/>
            <a:ext cx="9059332" cy="246111"/>
          </a:xfrm>
          <a:prstGeom prst="rect">
            <a:avLst/>
          </a:prstGeom>
          <a:solidFill>
            <a:schemeClr val="bg1">
              <a:alpha val="2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>
            <a:off x="0" y="667173"/>
            <a:ext cx="9036050" cy="206587"/>
          </a:xfrm>
          <a:prstGeom prst="rect">
            <a:avLst/>
          </a:prstGeom>
          <a:solidFill>
            <a:schemeClr val="tx1">
              <a:alpha val="5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7571352" y="666781"/>
            <a:ext cx="720080" cy="215869"/>
          </a:xfrm>
          <a:prstGeom prst="rect">
            <a:avLst/>
          </a:prstGeom>
          <a:solidFill>
            <a:srgbClr val="660066">
              <a:alpha val="88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atin typeface="Arial"/>
              <a:cs typeface="Arial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8316416" y="666781"/>
            <a:ext cx="720080" cy="215869"/>
          </a:xfrm>
          <a:prstGeom prst="rect">
            <a:avLst/>
          </a:prstGeom>
          <a:solidFill>
            <a:srgbClr val="8BFF00">
              <a:alpha val="88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atin typeface="Arial"/>
              <a:cs typeface="Arial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-14769" y="667173"/>
            <a:ext cx="9059332" cy="216747"/>
          </a:xfrm>
          <a:prstGeom prst="rect">
            <a:avLst/>
          </a:prstGeom>
          <a:gradFill flip="none" rotWithShape="1">
            <a:gsLst>
              <a:gs pos="43000">
                <a:schemeClr val="tx1">
                  <a:alpha val="49000"/>
                </a:schemeClr>
              </a:gs>
              <a:gs pos="46000">
                <a:schemeClr val="tx1">
                  <a:alpha val="30000"/>
                </a:schemeClr>
              </a:gs>
            </a:gsLst>
            <a:lin ang="162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/>
          <p:cNvSpPr txBox="1"/>
          <p:nvPr/>
        </p:nvSpPr>
        <p:spPr>
          <a:xfrm>
            <a:off x="121920" y="615370"/>
            <a:ext cx="3098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solidFill>
                  <a:srgbClr val="FFFFFF"/>
                </a:solidFill>
                <a:latin typeface="Agency FB"/>
                <a:cs typeface="Agency FB"/>
              </a:rPr>
              <a:t>hackingpot</a:t>
            </a:r>
            <a:endParaRPr lang="en-US" sz="1400" dirty="0">
              <a:solidFill>
                <a:srgbClr val="FFFFFF"/>
              </a:solidFill>
              <a:latin typeface="Agency FB"/>
              <a:cs typeface="Agency FB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8397240" y="677333"/>
            <a:ext cx="5588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b="1" dirty="0" smtClean="0">
                <a:solidFill>
                  <a:srgbClr val="FFFFFF"/>
                </a:solidFill>
                <a:latin typeface="Arial"/>
                <a:cs typeface="Arial"/>
              </a:rPr>
              <a:t>SHARE</a:t>
            </a:r>
            <a:endParaRPr lang="en-US" sz="700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652176" y="677333"/>
            <a:ext cx="5588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b="1" dirty="0" smtClean="0">
                <a:solidFill>
                  <a:srgbClr val="FFFFFF"/>
                </a:solidFill>
                <a:latin typeface="Arial"/>
                <a:cs typeface="Arial"/>
              </a:rPr>
              <a:t>LOGIN</a:t>
            </a:r>
            <a:endParaRPr lang="en-US" sz="700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2564595" y="1295104"/>
            <a:ext cx="3977212" cy="3601723"/>
            <a:chOff x="2564595" y="1295104"/>
            <a:chExt cx="3977212" cy="3601723"/>
          </a:xfrm>
        </p:grpSpPr>
        <p:grpSp>
          <p:nvGrpSpPr>
            <p:cNvPr id="24" name="Group 23"/>
            <p:cNvGrpSpPr/>
            <p:nvPr/>
          </p:nvGrpSpPr>
          <p:grpSpPr>
            <a:xfrm>
              <a:off x="2564595" y="1295104"/>
              <a:ext cx="3977212" cy="3601723"/>
              <a:chOff x="2576807" y="1966738"/>
              <a:chExt cx="3977212" cy="3601723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2576807" y="1966738"/>
                <a:ext cx="3977212" cy="3601723"/>
              </a:xfrm>
              <a:prstGeom prst="rect">
                <a:avLst/>
              </a:prstGeom>
              <a:solidFill>
                <a:schemeClr val="tx1">
                  <a:alpha val="77000"/>
                </a:schemeClr>
              </a:solidFill>
              <a:ln w="57150" cmpd="sng">
                <a:solidFill>
                  <a:schemeClr val="bg1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2723355" y="2112596"/>
                <a:ext cx="370034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>
                    <a:solidFill>
                      <a:schemeClr val="bg1"/>
                    </a:solidFill>
                    <a:latin typeface="Redressed"/>
                    <a:cs typeface="Redressed"/>
                  </a:rPr>
                  <a:t>What ingredients do you have?</a:t>
                </a:r>
                <a:endParaRPr lang="en-US" sz="2400" dirty="0">
                  <a:solidFill>
                    <a:schemeClr val="bg1"/>
                  </a:solidFill>
                  <a:latin typeface="Redressed"/>
                  <a:cs typeface="Redressed"/>
                </a:endParaRPr>
              </a:p>
            </p:txBody>
          </p:sp>
          <p:sp>
            <p:nvSpPr>
              <p:cNvPr id="43" name="Rectangle 42"/>
              <p:cNvSpPr/>
              <p:nvPr/>
            </p:nvSpPr>
            <p:spPr>
              <a:xfrm>
                <a:off x="2814235" y="2703734"/>
                <a:ext cx="3508795" cy="299045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44450" dist="25400" dir="13500000">
                  <a:prstClr val="black">
                    <a:alpha val="50000"/>
                  </a:prstClr>
                </a:inn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US" sz="1200" dirty="0" smtClean="0">
                    <a:solidFill>
                      <a:schemeClr val="bg1">
                        <a:lumMod val="75000"/>
                      </a:schemeClr>
                    </a:solidFill>
                    <a:latin typeface="Tahoma"/>
                    <a:cs typeface="Tahoma"/>
                  </a:rPr>
                  <a:t>ADD A COMPONENT</a:t>
                </a:r>
                <a:endParaRPr lang="en-US" sz="1200" dirty="0">
                  <a:solidFill>
                    <a:schemeClr val="bg1">
                      <a:lumMod val="75000"/>
                    </a:schemeClr>
                  </a:solidFill>
                  <a:latin typeface="Tahoma"/>
                  <a:cs typeface="Tahoma"/>
                </a:endParaRPr>
              </a:p>
            </p:txBody>
          </p:sp>
          <p:sp>
            <p:nvSpPr>
              <p:cNvPr id="44" name="Rectangle 43"/>
              <p:cNvSpPr/>
              <p:nvPr/>
            </p:nvSpPr>
            <p:spPr>
              <a:xfrm>
                <a:off x="2807875" y="3161423"/>
                <a:ext cx="3508795" cy="299045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44450" dist="25400" dir="13500000">
                  <a:prstClr val="black">
                    <a:alpha val="50000"/>
                  </a:prstClr>
                </a:inn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US" sz="1200" dirty="0" smtClean="0">
                    <a:solidFill>
                      <a:schemeClr val="bg1">
                        <a:lumMod val="75000"/>
                      </a:schemeClr>
                    </a:solidFill>
                    <a:latin typeface="Tahoma"/>
                    <a:cs typeface="Tahoma"/>
                  </a:rPr>
                  <a:t>ADD A COMPONENT</a:t>
                </a:r>
                <a:endParaRPr lang="en-US" sz="1200" dirty="0">
                  <a:solidFill>
                    <a:schemeClr val="bg1">
                      <a:lumMod val="75000"/>
                    </a:schemeClr>
                  </a:solidFill>
                  <a:latin typeface="Tahoma"/>
                  <a:cs typeface="Tahoma"/>
                </a:endParaRPr>
              </a:p>
            </p:txBody>
          </p:sp>
          <p:sp>
            <p:nvSpPr>
              <p:cNvPr id="45" name="Rectangle 44"/>
              <p:cNvSpPr/>
              <p:nvPr/>
            </p:nvSpPr>
            <p:spPr>
              <a:xfrm>
                <a:off x="2813726" y="3619112"/>
                <a:ext cx="3508795" cy="299045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44450" dist="25400" dir="13500000">
                  <a:prstClr val="black">
                    <a:alpha val="50000"/>
                  </a:prstClr>
                </a:inn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US" sz="1200" dirty="0" smtClean="0">
                    <a:solidFill>
                      <a:schemeClr val="bg1">
                        <a:lumMod val="75000"/>
                      </a:schemeClr>
                    </a:solidFill>
                    <a:latin typeface="Tahoma"/>
                    <a:cs typeface="Tahoma"/>
                  </a:rPr>
                  <a:t>ADD A COMPONENT</a:t>
                </a:r>
                <a:endParaRPr lang="en-US" sz="1200" dirty="0">
                  <a:solidFill>
                    <a:schemeClr val="bg1">
                      <a:lumMod val="75000"/>
                    </a:schemeClr>
                  </a:solidFill>
                  <a:latin typeface="Tahoma"/>
                  <a:cs typeface="Tahoma"/>
                </a:endParaRPr>
              </a:p>
            </p:txBody>
          </p:sp>
          <p:sp>
            <p:nvSpPr>
              <p:cNvPr id="46" name="Rectangle 45"/>
              <p:cNvSpPr/>
              <p:nvPr/>
            </p:nvSpPr>
            <p:spPr>
              <a:xfrm>
                <a:off x="2807365" y="4076801"/>
                <a:ext cx="3508795" cy="299045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ffectLst>
                <a:innerShdw blurRad="44450" dist="25400" dir="13500000">
                  <a:prstClr val="black">
                    <a:alpha val="50000"/>
                  </a:prstClr>
                </a:inn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US" sz="1200" dirty="0" smtClean="0">
                    <a:solidFill>
                      <a:schemeClr val="bg1">
                        <a:lumMod val="75000"/>
                      </a:schemeClr>
                    </a:solidFill>
                    <a:latin typeface="Tahoma"/>
                    <a:cs typeface="Tahoma"/>
                  </a:rPr>
                  <a:t>ADD A COMPONENT</a:t>
                </a:r>
                <a:endParaRPr lang="en-US" sz="1200" dirty="0">
                  <a:solidFill>
                    <a:schemeClr val="bg1">
                      <a:lumMod val="75000"/>
                    </a:schemeClr>
                  </a:solidFill>
                  <a:latin typeface="Tahoma"/>
                  <a:cs typeface="Tahoma"/>
                </a:endParaRPr>
              </a:p>
            </p:txBody>
          </p:sp>
        </p:grpSp>
        <p:sp>
          <p:nvSpPr>
            <p:cNvPr id="49" name="Rounded Rectangle 48"/>
            <p:cNvSpPr/>
            <p:nvPr/>
          </p:nvSpPr>
          <p:spPr>
            <a:xfrm>
              <a:off x="4701762" y="4396158"/>
              <a:ext cx="1611254" cy="349353"/>
            </a:xfrm>
            <a:prstGeom prst="roundRect">
              <a:avLst>
                <a:gd name="adj" fmla="val 22728"/>
              </a:avLst>
            </a:prstGeom>
            <a:solidFill>
              <a:srgbClr val="FF6600"/>
            </a:solidFill>
            <a:ln>
              <a:solidFill>
                <a:schemeClr val="bg1">
                  <a:lumMod val="65000"/>
                </a:schemeClr>
              </a:solidFill>
            </a:ln>
            <a:effectLst>
              <a:innerShdw blurRad="34925" dist="25400" dir="13500000">
                <a:srgbClr val="000000">
                  <a:alpha val="50000"/>
                </a:srgbClr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b="1" dirty="0" smtClean="0">
                  <a:solidFill>
                    <a:srgbClr val="FFFFFF"/>
                  </a:solidFill>
                  <a:latin typeface="Arial"/>
                  <a:cs typeface="Arial"/>
                </a:rPr>
                <a:t>SEARCH RECIPE!</a:t>
              </a:r>
              <a:endParaRPr lang="en-US" sz="1050" b="1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2801005" y="3862856"/>
              <a:ext cx="3508795" cy="299045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>
              <a:innerShdw blurRad="44450" dist="25400" dir="13500000">
                <a:prstClr val="black">
                  <a:alpha val="50000"/>
                </a:prstClr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200" dirty="0" smtClean="0">
                  <a:solidFill>
                    <a:schemeClr val="bg1">
                      <a:lumMod val="75000"/>
                    </a:schemeClr>
                  </a:solidFill>
                  <a:latin typeface="Tahoma"/>
                  <a:cs typeface="Tahoma"/>
                </a:rPr>
                <a:t>ADD A COMPONENT</a:t>
              </a:r>
              <a:endParaRPr lang="en-US" sz="1200" dirty="0">
                <a:solidFill>
                  <a:schemeClr val="bg1">
                    <a:lumMod val="75000"/>
                  </a:schemeClr>
                </a:solidFill>
                <a:latin typeface="Tahoma"/>
                <a:cs typeface="Tahom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926437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262" b="16262"/>
          <a:stretch/>
        </p:blipFill>
        <p:spPr>
          <a:xfrm>
            <a:off x="-14769" y="677333"/>
            <a:ext cx="9059332" cy="458470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82320" y="431112"/>
            <a:ext cx="265176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err="1" smtClean="0">
                <a:latin typeface="Lucida Grande"/>
                <a:cs typeface="Lucida Grande"/>
              </a:rPr>
              <a:t>www.hackingpot.com</a:t>
            </a:r>
            <a:r>
              <a:rPr lang="en-US" sz="800" dirty="0" smtClean="0">
                <a:latin typeface="Lucida Grande"/>
                <a:cs typeface="Lucida Grande"/>
              </a:rPr>
              <a:t>/projects/treasure-finder</a:t>
            </a:r>
            <a:endParaRPr lang="en-US" sz="800" dirty="0">
              <a:latin typeface="Lucida Grande"/>
              <a:cs typeface="Lucida Grande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0400" y="235988"/>
            <a:ext cx="165608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err="1" smtClean="0">
                <a:latin typeface="Lucida Grande"/>
                <a:cs typeface="Lucida Grande"/>
              </a:rPr>
              <a:t>Hackingpot</a:t>
            </a:r>
            <a:r>
              <a:rPr lang="en-US" sz="600" dirty="0" smtClean="0">
                <a:latin typeface="Lucida Grande"/>
                <a:cs typeface="Lucida Grande"/>
              </a:rPr>
              <a:t> – Treasure Finder</a:t>
            </a:r>
            <a:endParaRPr lang="en-US" sz="600" dirty="0">
              <a:latin typeface="Lucida Grande"/>
              <a:cs typeface="Lucida Grande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619672" y="276628"/>
            <a:ext cx="249768" cy="101232"/>
          </a:xfrm>
          <a:prstGeom prst="rect">
            <a:avLst/>
          </a:prstGeom>
          <a:gradFill flip="none" rotWithShape="1">
            <a:gsLst>
              <a:gs pos="27000">
                <a:srgbClr val="E7E9E9"/>
              </a:gs>
              <a:gs pos="93000">
                <a:srgbClr val="E7E9E9">
                  <a:alpha val="0"/>
                </a:srgbClr>
              </a:gs>
            </a:gsLst>
            <a:lin ang="108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5943600" y="894080"/>
            <a:ext cx="2372816" cy="1270000"/>
          </a:xfrm>
          <a:prstGeom prst="rect">
            <a:avLst/>
          </a:prstGeom>
          <a:solidFill>
            <a:schemeClr val="tx1">
              <a:alpha val="77000"/>
            </a:schemeClr>
          </a:solidFill>
          <a:ln w="6350" cmpd="sng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6028343" y="995680"/>
            <a:ext cx="1864355" cy="15240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700" b="1" dirty="0" smtClean="0">
                <a:solidFill>
                  <a:schemeClr val="bg1">
                    <a:lumMod val="75000"/>
                  </a:schemeClr>
                </a:solidFill>
                <a:latin typeface="Tahoma"/>
                <a:cs typeface="Tahoma"/>
              </a:rPr>
              <a:t>10K POTENTIOMETER</a:t>
            </a:r>
            <a:endParaRPr lang="en-US" sz="700" b="1" dirty="0">
              <a:solidFill>
                <a:schemeClr val="bg1">
                  <a:lumMod val="75000"/>
                </a:schemeClr>
              </a:solidFill>
              <a:latin typeface="Tahoma"/>
              <a:cs typeface="Tahoma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038936" y="1534160"/>
            <a:ext cx="1864355" cy="15240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700" b="1" dirty="0" smtClean="0">
                <a:solidFill>
                  <a:schemeClr val="bg1">
                    <a:lumMod val="75000"/>
                  </a:schemeClr>
                </a:solidFill>
                <a:latin typeface="Tahoma"/>
                <a:cs typeface="Tahoma"/>
              </a:rPr>
              <a:t>WIRE COIL</a:t>
            </a:r>
            <a:endParaRPr lang="en-US" sz="700" b="1" dirty="0">
              <a:solidFill>
                <a:schemeClr val="bg1">
                  <a:lumMod val="75000"/>
                </a:schemeClr>
              </a:solidFill>
              <a:latin typeface="Tahoma"/>
              <a:cs typeface="Tahoma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6038936" y="1747520"/>
            <a:ext cx="2139772" cy="0"/>
          </a:xfrm>
          <a:prstGeom prst="line">
            <a:avLst/>
          </a:prstGeom>
          <a:ln w="9525" cmpd="sng">
            <a:solidFill>
              <a:schemeClr val="tx1">
                <a:lumMod val="85000"/>
                <a:lumOff val="1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8067040" y="1940560"/>
            <a:ext cx="223520" cy="203200"/>
          </a:xfrm>
          <a:prstGeom prst="rect">
            <a:avLst/>
          </a:prstGeom>
          <a:solidFill>
            <a:schemeClr val="tx1">
              <a:alpha val="5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X</a:t>
            </a:r>
            <a:endParaRPr lang="en-US" sz="10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6035040" y="1201316"/>
            <a:ext cx="2143760" cy="282044"/>
          </a:xfrm>
          <a:prstGeom prst="rect">
            <a:avLst/>
          </a:prstGeom>
          <a:solidFill>
            <a:schemeClr val="bg1">
              <a:lumMod val="75000"/>
              <a:alpha val="33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/>
          <p:cNvCxnSpPr/>
          <p:nvPr/>
        </p:nvCxnSpPr>
        <p:spPr>
          <a:xfrm>
            <a:off x="6028343" y="1209040"/>
            <a:ext cx="2139772" cy="0"/>
          </a:xfrm>
          <a:prstGeom prst="line">
            <a:avLst/>
          </a:prstGeom>
          <a:ln w="9525" cmpd="sng">
            <a:solidFill>
              <a:schemeClr val="tx1">
                <a:lumMod val="85000"/>
                <a:lumOff val="1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6038936" y="1280160"/>
            <a:ext cx="1864355" cy="15240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700" b="1" dirty="0" smtClean="0">
                <a:solidFill>
                  <a:schemeClr val="bg1">
                    <a:lumMod val="75000"/>
                  </a:schemeClr>
                </a:solidFill>
                <a:latin typeface="Tahoma"/>
                <a:cs typeface="Tahoma"/>
              </a:rPr>
              <a:t>CAPACITORS</a:t>
            </a:r>
            <a:endParaRPr lang="en-US" sz="700" b="1" dirty="0">
              <a:solidFill>
                <a:schemeClr val="bg1">
                  <a:lumMod val="75000"/>
                </a:schemeClr>
              </a:solidFill>
              <a:latin typeface="Tahoma"/>
              <a:cs typeface="Tahoma"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6038936" y="1493520"/>
            <a:ext cx="2139772" cy="0"/>
          </a:xfrm>
          <a:prstGeom prst="line">
            <a:avLst/>
          </a:prstGeom>
          <a:ln w="9525" cmpd="sng">
            <a:solidFill>
              <a:schemeClr val="tx1">
                <a:lumMod val="85000"/>
                <a:lumOff val="1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7903291" y="1260205"/>
            <a:ext cx="360161" cy="184666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sz="600" dirty="0">
                <a:solidFill>
                  <a:schemeClr val="bg1"/>
                </a:solidFill>
              </a:rPr>
              <a:t>X</a:t>
            </a:r>
          </a:p>
        </p:txBody>
      </p:sp>
      <p:sp>
        <p:nvSpPr>
          <p:cNvPr id="31" name="Rectangle 30"/>
          <p:cNvSpPr/>
          <p:nvPr/>
        </p:nvSpPr>
        <p:spPr>
          <a:xfrm>
            <a:off x="3920067" y="4377267"/>
            <a:ext cx="4704080" cy="899160"/>
          </a:xfrm>
          <a:prstGeom prst="rect">
            <a:avLst/>
          </a:prstGeom>
          <a:solidFill>
            <a:schemeClr val="tx1">
              <a:alpha val="77000"/>
            </a:schemeClr>
          </a:solidFill>
          <a:ln w="63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 smtClean="0">
                <a:latin typeface="Redressed"/>
                <a:cs typeface="Redressed"/>
              </a:rPr>
              <a:t>Treasure Finder</a:t>
            </a:r>
            <a:endParaRPr lang="en-US" sz="3200" dirty="0">
              <a:latin typeface="Redressed"/>
              <a:cs typeface="Redressed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899399" y="4428067"/>
            <a:ext cx="64346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 smtClean="0">
                <a:solidFill>
                  <a:schemeClr val="bg1"/>
                </a:solidFill>
                <a:latin typeface="Times"/>
                <a:cs typeface="Times"/>
              </a:rPr>
              <a:t>4 of 42</a:t>
            </a:r>
            <a:endParaRPr lang="en-US" sz="1100" i="1" dirty="0">
              <a:solidFill>
                <a:schemeClr val="bg1"/>
              </a:solidFill>
              <a:latin typeface="Times"/>
              <a:cs typeface="Times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8741833" y="2383368"/>
            <a:ext cx="304800" cy="719666"/>
            <a:chOff x="8741833" y="2595034"/>
            <a:chExt cx="304800" cy="719666"/>
          </a:xfrm>
        </p:grpSpPr>
        <p:sp>
          <p:nvSpPr>
            <p:cNvPr id="38" name="Round Same Side Corner Rectangle 37"/>
            <p:cNvSpPr/>
            <p:nvPr/>
          </p:nvSpPr>
          <p:spPr>
            <a:xfrm rot="16200000">
              <a:off x="8534400" y="2802467"/>
              <a:ext cx="719666" cy="304800"/>
            </a:xfrm>
            <a:prstGeom prst="round2SameRect">
              <a:avLst/>
            </a:prstGeom>
            <a:solidFill>
              <a:schemeClr val="tx1">
                <a:alpha val="43000"/>
              </a:schemeClr>
            </a:solidFill>
            <a:ln w="635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3200">
                <a:latin typeface="Redressed"/>
                <a:cs typeface="Redressed"/>
              </a:endParaRPr>
            </a:p>
          </p:txBody>
        </p:sp>
        <p:sp>
          <p:nvSpPr>
            <p:cNvPr id="39" name="Chevron 38"/>
            <p:cNvSpPr/>
            <p:nvPr/>
          </p:nvSpPr>
          <p:spPr>
            <a:xfrm>
              <a:off x="8845129" y="2853266"/>
              <a:ext cx="148143" cy="211543"/>
            </a:xfrm>
            <a:prstGeom prst="chevron">
              <a:avLst>
                <a:gd name="adj" fmla="val 55986"/>
              </a:avLst>
            </a:prstGeom>
            <a:solidFill>
              <a:schemeClr val="bg1">
                <a:lumMod val="85000"/>
              </a:schemeClr>
            </a:solidFill>
            <a:ln w="19050" cmpd="sng">
              <a:solidFill>
                <a:schemeClr val="tx1">
                  <a:lumMod val="65000"/>
                  <a:lumOff val="3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 rot="10800000">
            <a:off x="-16934" y="2493435"/>
            <a:ext cx="304800" cy="719666"/>
            <a:chOff x="8741833" y="2595034"/>
            <a:chExt cx="304800" cy="719666"/>
          </a:xfrm>
        </p:grpSpPr>
        <p:sp>
          <p:nvSpPr>
            <p:cNvPr id="41" name="Round Same Side Corner Rectangle 40"/>
            <p:cNvSpPr/>
            <p:nvPr/>
          </p:nvSpPr>
          <p:spPr>
            <a:xfrm rot="16200000">
              <a:off x="8534400" y="2802467"/>
              <a:ext cx="719666" cy="304800"/>
            </a:xfrm>
            <a:prstGeom prst="round2SameRect">
              <a:avLst/>
            </a:prstGeom>
            <a:solidFill>
              <a:schemeClr val="tx1">
                <a:alpha val="43000"/>
              </a:schemeClr>
            </a:solidFill>
            <a:ln w="635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3200">
                <a:latin typeface="Redressed"/>
                <a:cs typeface="Redressed"/>
              </a:endParaRPr>
            </a:p>
          </p:txBody>
        </p:sp>
        <p:sp>
          <p:nvSpPr>
            <p:cNvPr id="42" name="Chevron 41"/>
            <p:cNvSpPr/>
            <p:nvPr/>
          </p:nvSpPr>
          <p:spPr>
            <a:xfrm>
              <a:off x="8845129" y="2853266"/>
              <a:ext cx="148143" cy="211543"/>
            </a:xfrm>
            <a:prstGeom prst="chevron">
              <a:avLst>
                <a:gd name="adj" fmla="val 55986"/>
              </a:avLst>
            </a:prstGeom>
            <a:solidFill>
              <a:schemeClr val="bg1">
                <a:lumMod val="85000"/>
              </a:schemeClr>
            </a:solidFill>
            <a:ln w="19050" cmpd="sng">
              <a:solidFill>
                <a:schemeClr val="tx1">
                  <a:lumMod val="65000"/>
                  <a:lumOff val="3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34" name="Rectangle 33"/>
          <p:cNvSpPr/>
          <p:nvPr/>
        </p:nvSpPr>
        <p:spPr>
          <a:xfrm>
            <a:off x="-14769" y="667173"/>
            <a:ext cx="9059332" cy="246111"/>
          </a:xfrm>
          <a:prstGeom prst="rect">
            <a:avLst/>
          </a:prstGeom>
          <a:solidFill>
            <a:schemeClr val="bg1">
              <a:alpha val="2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0" y="667173"/>
            <a:ext cx="9036050" cy="206587"/>
          </a:xfrm>
          <a:prstGeom prst="rect">
            <a:avLst/>
          </a:prstGeom>
          <a:solidFill>
            <a:schemeClr val="tx1">
              <a:alpha val="5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7571352" y="666781"/>
            <a:ext cx="720080" cy="215869"/>
          </a:xfrm>
          <a:prstGeom prst="rect">
            <a:avLst/>
          </a:prstGeom>
          <a:solidFill>
            <a:srgbClr val="660066">
              <a:alpha val="88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atin typeface="Arial"/>
              <a:cs typeface="Arial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8316416" y="666781"/>
            <a:ext cx="720080" cy="215869"/>
          </a:xfrm>
          <a:prstGeom prst="rect">
            <a:avLst/>
          </a:prstGeom>
          <a:solidFill>
            <a:srgbClr val="8BFF00">
              <a:alpha val="88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atin typeface="Arial"/>
              <a:cs typeface="Arial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-14769" y="667173"/>
            <a:ext cx="9059332" cy="216747"/>
          </a:xfrm>
          <a:prstGeom prst="rect">
            <a:avLst/>
          </a:prstGeom>
          <a:gradFill flip="none" rotWithShape="1">
            <a:gsLst>
              <a:gs pos="43000">
                <a:schemeClr val="tx1">
                  <a:alpha val="49000"/>
                </a:schemeClr>
              </a:gs>
              <a:gs pos="46000">
                <a:schemeClr val="tx1">
                  <a:alpha val="30000"/>
                </a:schemeClr>
              </a:gs>
            </a:gsLst>
            <a:lin ang="162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/>
          <p:cNvSpPr txBox="1"/>
          <p:nvPr/>
        </p:nvSpPr>
        <p:spPr>
          <a:xfrm>
            <a:off x="121920" y="615370"/>
            <a:ext cx="3098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solidFill>
                  <a:srgbClr val="FFFFFF"/>
                </a:solidFill>
                <a:latin typeface="Agency FB"/>
                <a:cs typeface="Agency FB"/>
              </a:rPr>
              <a:t>hackingpot</a:t>
            </a:r>
            <a:endParaRPr lang="en-US" sz="1400" dirty="0">
              <a:solidFill>
                <a:srgbClr val="FFFFFF"/>
              </a:solidFill>
              <a:latin typeface="Agency FB"/>
              <a:cs typeface="Agency FB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8397240" y="677333"/>
            <a:ext cx="5588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b="1" dirty="0" smtClean="0">
                <a:solidFill>
                  <a:srgbClr val="FFFFFF"/>
                </a:solidFill>
                <a:latin typeface="Arial"/>
                <a:cs typeface="Arial"/>
              </a:rPr>
              <a:t>SHARE</a:t>
            </a:r>
            <a:endParaRPr lang="en-US" sz="700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938520" y="675640"/>
            <a:ext cx="55880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 b="1" dirty="0" smtClean="0">
                <a:solidFill>
                  <a:srgbClr val="8BFF00"/>
                </a:solidFill>
                <a:latin typeface="Arial"/>
                <a:cs typeface="Arial"/>
              </a:rPr>
              <a:t>I HAVE</a:t>
            </a:r>
            <a:endParaRPr lang="en-US" sz="700" b="1" dirty="0">
              <a:solidFill>
                <a:srgbClr val="8BFF00"/>
              </a:solidFill>
              <a:latin typeface="Arial"/>
              <a:cs typeface="Arial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4084320" y="701040"/>
            <a:ext cx="1788160" cy="1524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innerShdw blurRad="44450" dist="25400" dir="135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600" dirty="0" smtClean="0">
                <a:solidFill>
                  <a:schemeClr val="bg1">
                    <a:lumMod val="75000"/>
                  </a:schemeClr>
                </a:solidFill>
                <a:latin typeface="Tahoma"/>
                <a:cs typeface="Tahoma"/>
              </a:rPr>
              <a:t>ADD A COMPONENT</a:t>
            </a:r>
            <a:endParaRPr lang="en-US" sz="600" dirty="0">
              <a:solidFill>
                <a:schemeClr val="bg1">
                  <a:lumMod val="75000"/>
                </a:schemeClr>
              </a:solidFill>
              <a:latin typeface="Tahoma"/>
              <a:cs typeface="Tahoma"/>
            </a:endParaRPr>
          </a:p>
        </p:txBody>
      </p:sp>
      <p:cxnSp>
        <p:nvCxnSpPr>
          <p:cNvPr id="49" name="Straight Connector 48"/>
          <p:cNvCxnSpPr/>
          <p:nvPr/>
        </p:nvCxnSpPr>
        <p:spPr>
          <a:xfrm>
            <a:off x="5935133" y="668867"/>
            <a:ext cx="0" cy="211667"/>
          </a:xfrm>
          <a:prstGeom prst="line">
            <a:avLst/>
          </a:prstGeom>
          <a:ln w="9525" cmpd="sng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6510867" y="677334"/>
            <a:ext cx="0" cy="211667"/>
          </a:xfrm>
          <a:prstGeom prst="line">
            <a:avLst/>
          </a:prstGeom>
          <a:ln w="9525" cmpd="sng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7652176" y="677333"/>
            <a:ext cx="5588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b="1" dirty="0" smtClean="0">
                <a:solidFill>
                  <a:srgbClr val="FFFFFF"/>
                </a:solidFill>
                <a:latin typeface="Arial"/>
                <a:cs typeface="Arial"/>
              </a:rPr>
              <a:t>LOGIN</a:t>
            </a:r>
            <a:endParaRPr lang="en-US" sz="700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185177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262" b="16262"/>
          <a:stretch/>
        </p:blipFill>
        <p:spPr>
          <a:xfrm>
            <a:off x="-14769" y="677333"/>
            <a:ext cx="9059332" cy="458470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-14769" y="667173"/>
            <a:ext cx="9059332" cy="246111"/>
          </a:xfrm>
          <a:prstGeom prst="rect">
            <a:avLst/>
          </a:prstGeom>
          <a:solidFill>
            <a:schemeClr val="bg1">
              <a:alpha val="2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0" y="667173"/>
            <a:ext cx="9036050" cy="206587"/>
          </a:xfrm>
          <a:prstGeom prst="rect">
            <a:avLst/>
          </a:prstGeom>
          <a:solidFill>
            <a:schemeClr val="tx1">
              <a:alpha val="5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7571352" y="666781"/>
            <a:ext cx="720080" cy="215869"/>
          </a:xfrm>
          <a:prstGeom prst="rect">
            <a:avLst/>
          </a:prstGeom>
          <a:solidFill>
            <a:srgbClr val="660066">
              <a:alpha val="88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atin typeface="Arial"/>
              <a:cs typeface="Arial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316416" y="666781"/>
            <a:ext cx="720080" cy="215869"/>
          </a:xfrm>
          <a:prstGeom prst="rect">
            <a:avLst/>
          </a:prstGeom>
          <a:solidFill>
            <a:srgbClr val="8BFF00">
              <a:alpha val="88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>
              <a:latin typeface="Arial"/>
              <a:cs typeface="Arial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14769" y="667173"/>
            <a:ext cx="9059332" cy="216747"/>
          </a:xfrm>
          <a:prstGeom prst="rect">
            <a:avLst/>
          </a:prstGeom>
          <a:gradFill flip="none" rotWithShape="1">
            <a:gsLst>
              <a:gs pos="43000">
                <a:schemeClr val="tx1">
                  <a:alpha val="49000"/>
                </a:schemeClr>
              </a:gs>
              <a:gs pos="46000">
                <a:schemeClr val="tx1">
                  <a:alpha val="30000"/>
                </a:schemeClr>
              </a:gs>
            </a:gsLst>
            <a:lin ang="162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21920" y="615370"/>
            <a:ext cx="3098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solidFill>
                  <a:srgbClr val="FFFFFF"/>
                </a:solidFill>
                <a:latin typeface="Agency FB"/>
                <a:cs typeface="Agency FB"/>
              </a:rPr>
              <a:t>hackingpot</a:t>
            </a:r>
            <a:endParaRPr lang="en-US" sz="1400" dirty="0">
              <a:solidFill>
                <a:srgbClr val="FFFFFF"/>
              </a:solidFill>
              <a:latin typeface="Agency FB"/>
              <a:cs typeface="Agency FB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82320" y="431112"/>
            <a:ext cx="265176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err="1" smtClean="0">
                <a:latin typeface="Lucida Grande"/>
                <a:cs typeface="Lucida Grande"/>
              </a:rPr>
              <a:t>www.hackingpot.com</a:t>
            </a:r>
            <a:r>
              <a:rPr lang="en-US" sz="800" dirty="0" smtClean="0">
                <a:latin typeface="Lucida Grande"/>
                <a:cs typeface="Lucida Grande"/>
              </a:rPr>
              <a:t>/projects/treasure-finder</a:t>
            </a:r>
            <a:endParaRPr lang="en-US" sz="800" dirty="0">
              <a:latin typeface="Lucida Grande"/>
              <a:cs typeface="Lucida Grande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0400" y="235988"/>
            <a:ext cx="165608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err="1" smtClean="0">
                <a:latin typeface="Lucida Grande"/>
                <a:cs typeface="Lucida Grande"/>
              </a:rPr>
              <a:t>Hackingpot</a:t>
            </a:r>
            <a:r>
              <a:rPr lang="en-US" sz="600" dirty="0" smtClean="0">
                <a:latin typeface="Lucida Grande"/>
                <a:cs typeface="Lucida Grande"/>
              </a:rPr>
              <a:t> – Treasure Finder</a:t>
            </a:r>
            <a:endParaRPr lang="en-US" sz="600" dirty="0">
              <a:latin typeface="Lucida Grande"/>
              <a:cs typeface="Lucida Grande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619672" y="276628"/>
            <a:ext cx="249768" cy="101232"/>
          </a:xfrm>
          <a:prstGeom prst="rect">
            <a:avLst/>
          </a:prstGeom>
          <a:gradFill flip="none" rotWithShape="1">
            <a:gsLst>
              <a:gs pos="27000">
                <a:srgbClr val="E7E9E9"/>
              </a:gs>
              <a:gs pos="93000">
                <a:srgbClr val="E7E9E9">
                  <a:alpha val="0"/>
                </a:srgbClr>
              </a:gs>
            </a:gsLst>
            <a:lin ang="108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397240" y="677333"/>
            <a:ext cx="5588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b="1" dirty="0" smtClean="0">
                <a:solidFill>
                  <a:srgbClr val="FFFFFF"/>
                </a:solidFill>
                <a:latin typeface="Arial"/>
                <a:cs typeface="Arial"/>
              </a:rPr>
              <a:t>SHARE</a:t>
            </a:r>
            <a:endParaRPr lang="en-US" sz="700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938520" y="675640"/>
            <a:ext cx="55880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 b="1" dirty="0" smtClean="0">
                <a:solidFill>
                  <a:srgbClr val="8BFF00"/>
                </a:solidFill>
                <a:latin typeface="Arial"/>
                <a:cs typeface="Arial"/>
              </a:rPr>
              <a:t>I HAVE</a:t>
            </a:r>
            <a:endParaRPr lang="en-US" sz="700" b="1" dirty="0">
              <a:solidFill>
                <a:srgbClr val="8BFF00"/>
              </a:solidFill>
              <a:latin typeface="Arial"/>
              <a:cs typeface="Arial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084320" y="701040"/>
            <a:ext cx="1788160" cy="1524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>
            <a:innerShdw blurRad="44450" dist="25400" dir="135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600" dirty="0" smtClean="0">
                <a:solidFill>
                  <a:schemeClr val="bg1">
                    <a:lumMod val="75000"/>
                  </a:schemeClr>
                </a:solidFill>
                <a:latin typeface="Tahoma"/>
                <a:cs typeface="Tahoma"/>
              </a:rPr>
              <a:t>ADD A COMPONENT</a:t>
            </a:r>
            <a:endParaRPr lang="en-US" sz="600" dirty="0">
              <a:solidFill>
                <a:schemeClr val="bg1">
                  <a:lumMod val="75000"/>
                </a:schemeClr>
              </a:solidFill>
              <a:latin typeface="Tahoma"/>
              <a:cs typeface="Tahoma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3920067" y="2387600"/>
            <a:ext cx="4704080" cy="2888827"/>
          </a:xfrm>
          <a:prstGeom prst="rect">
            <a:avLst/>
          </a:prstGeom>
          <a:solidFill>
            <a:schemeClr val="tx1">
              <a:alpha val="77000"/>
            </a:schemeClr>
          </a:solidFill>
          <a:ln w="63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3200" dirty="0">
              <a:latin typeface="Redressed"/>
              <a:cs typeface="Redressed"/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>
            <a:off x="5935133" y="668867"/>
            <a:ext cx="0" cy="211667"/>
          </a:xfrm>
          <a:prstGeom prst="line">
            <a:avLst/>
          </a:prstGeom>
          <a:ln w="9525" cmpd="sng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6510867" y="677334"/>
            <a:ext cx="0" cy="211667"/>
          </a:xfrm>
          <a:prstGeom prst="line">
            <a:avLst/>
          </a:prstGeom>
          <a:ln w="9525" cmpd="sng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7797799" y="2438401"/>
            <a:ext cx="64346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 smtClean="0">
                <a:solidFill>
                  <a:schemeClr val="bg1"/>
                </a:solidFill>
                <a:latin typeface="Times"/>
                <a:cs typeface="Times"/>
              </a:rPr>
              <a:t>4 of 42</a:t>
            </a:r>
            <a:endParaRPr lang="en-US" sz="1100" i="1" dirty="0">
              <a:solidFill>
                <a:schemeClr val="bg1"/>
              </a:solidFill>
              <a:latin typeface="Times"/>
              <a:cs typeface="Times"/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8741833" y="2383368"/>
            <a:ext cx="304800" cy="719666"/>
            <a:chOff x="8741833" y="2595034"/>
            <a:chExt cx="304800" cy="719666"/>
          </a:xfrm>
        </p:grpSpPr>
        <p:sp>
          <p:nvSpPr>
            <p:cNvPr id="35" name="Round Same Side Corner Rectangle 34"/>
            <p:cNvSpPr/>
            <p:nvPr/>
          </p:nvSpPr>
          <p:spPr>
            <a:xfrm rot="16200000">
              <a:off x="8534400" y="2802467"/>
              <a:ext cx="719666" cy="304800"/>
            </a:xfrm>
            <a:prstGeom prst="round2SameRect">
              <a:avLst/>
            </a:prstGeom>
            <a:solidFill>
              <a:schemeClr val="tx1">
                <a:alpha val="43000"/>
              </a:schemeClr>
            </a:solidFill>
            <a:ln w="635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3200">
                <a:latin typeface="Redressed"/>
                <a:cs typeface="Redressed"/>
              </a:endParaRPr>
            </a:p>
          </p:txBody>
        </p:sp>
        <p:sp>
          <p:nvSpPr>
            <p:cNvPr id="28" name="Chevron 27"/>
            <p:cNvSpPr/>
            <p:nvPr/>
          </p:nvSpPr>
          <p:spPr>
            <a:xfrm>
              <a:off x="8845129" y="2853266"/>
              <a:ext cx="148143" cy="211543"/>
            </a:xfrm>
            <a:prstGeom prst="chevron">
              <a:avLst>
                <a:gd name="adj" fmla="val 55986"/>
              </a:avLst>
            </a:prstGeom>
            <a:solidFill>
              <a:schemeClr val="bg1">
                <a:lumMod val="85000"/>
              </a:schemeClr>
            </a:solidFill>
            <a:ln w="19050" cmpd="sng">
              <a:solidFill>
                <a:schemeClr val="tx1">
                  <a:lumMod val="65000"/>
                  <a:lumOff val="3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3" name="Rectangle 2"/>
          <p:cNvSpPr/>
          <p:nvPr/>
        </p:nvSpPr>
        <p:spPr>
          <a:xfrm>
            <a:off x="4043473" y="2511967"/>
            <a:ext cx="2505814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3200" dirty="0">
                <a:solidFill>
                  <a:prstClr val="white"/>
                </a:solidFill>
                <a:latin typeface="Redressed"/>
                <a:cs typeface="Redressed"/>
              </a:rPr>
              <a:t>Treasure </a:t>
            </a:r>
            <a:r>
              <a:rPr lang="en-US" sz="3200" dirty="0" smtClean="0">
                <a:solidFill>
                  <a:prstClr val="white"/>
                </a:solidFill>
                <a:latin typeface="Redressed"/>
                <a:cs typeface="Redressed"/>
              </a:rPr>
              <a:t>Finder</a:t>
            </a:r>
            <a:endParaRPr lang="en-US" sz="3200" dirty="0">
              <a:solidFill>
                <a:prstClr val="white"/>
              </a:solidFill>
              <a:latin typeface="Redressed"/>
              <a:cs typeface="Redressed"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3996267" y="3115733"/>
            <a:ext cx="4487333" cy="0"/>
          </a:xfrm>
          <a:prstGeom prst="line">
            <a:avLst/>
          </a:prstGeom>
          <a:ln w="9525" cmpd="sng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4131732" y="3175001"/>
            <a:ext cx="13208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 smtClean="0">
                <a:solidFill>
                  <a:schemeClr val="bg1"/>
                </a:solidFill>
                <a:latin typeface="Times"/>
                <a:cs typeface="Times"/>
              </a:rPr>
              <a:t>Your Components</a:t>
            </a:r>
            <a:endParaRPr lang="en-US" sz="1100" i="1" dirty="0">
              <a:solidFill>
                <a:schemeClr val="bg1"/>
              </a:solidFill>
              <a:latin typeface="Times"/>
              <a:cs typeface="Times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131730" y="4123277"/>
            <a:ext cx="13208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 smtClean="0">
                <a:solidFill>
                  <a:schemeClr val="bg1"/>
                </a:solidFill>
                <a:latin typeface="Times"/>
                <a:cs typeface="Times"/>
              </a:rPr>
              <a:t>You need</a:t>
            </a:r>
            <a:endParaRPr lang="en-US" sz="1100" i="1" dirty="0">
              <a:solidFill>
                <a:schemeClr val="bg1"/>
              </a:solidFill>
              <a:latin typeface="Times"/>
              <a:cs typeface="Times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131726" y="3386670"/>
            <a:ext cx="1320801" cy="7040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bg1"/>
                </a:solidFill>
                <a:latin typeface="Times"/>
                <a:cs typeface="Times"/>
              </a:rPr>
              <a:t>Wire coil</a:t>
            </a: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bg1"/>
                </a:solidFill>
                <a:latin typeface="Times"/>
                <a:cs typeface="Times"/>
              </a:rPr>
              <a:t>10k potentiometer</a:t>
            </a: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bg1"/>
                </a:solidFill>
                <a:latin typeface="Times"/>
                <a:cs typeface="Times"/>
              </a:rPr>
              <a:t>Capacitors</a:t>
            </a:r>
            <a:endParaRPr lang="en-US" sz="900" dirty="0">
              <a:solidFill>
                <a:schemeClr val="bg1"/>
              </a:solidFill>
              <a:latin typeface="Times"/>
              <a:cs typeface="Times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131723" y="4330707"/>
            <a:ext cx="1684877" cy="9117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bg1"/>
                </a:solidFill>
                <a:latin typeface="Times"/>
                <a:cs typeface="Times"/>
              </a:rPr>
              <a:t>Speaker wire</a:t>
            </a: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bg1"/>
                </a:solidFill>
                <a:latin typeface="Times"/>
                <a:cs typeface="Times"/>
              </a:rPr>
              <a:t>Transistor, NPN, 2N3904</a:t>
            </a: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bg1"/>
                </a:solidFill>
                <a:latin typeface="Times"/>
                <a:cs typeface="Times"/>
              </a:rPr>
              <a:t>Audio Jack, 1/8”, mono</a:t>
            </a: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bg1"/>
                </a:solidFill>
                <a:latin typeface="Times"/>
                <a:cs typeface="Times"/>
              </a:rPr>
              <a:t>Battery, 9V</a:t>
            </a:r>
          </a:p>
        </p:txBody>
      </p:sp>
      <p:sp>
        <p:nvSpPr>
          <p:cNvPr id="24" name="Rounded Rectangle 23"/>
          <p:cNvSpPr/>
          <p:nvPr/>
        </p:nvSpPr>
        <p:spPr>
          <a:xfrm>
            <a:off x="8492066" y="3187533"/>
            <a:ext cx="69159" cy="1080120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  <a:alpha val="33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5825066" y="3191574"/>
            <a:ext cx="259079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>
                    <a:lumMod val="85000"/>
                  </a:schemeClr>
                </a:solidFill>
                <a:latin typeface="Times"/>
                <a:cs typeface="Times"/>
              </a:rPr>
              <a:t>Who hasn't dreamed about owning their own metal detector and searching for buried treasure, or at least a few dropped coins? In this project, we will build a metal detector based on a dual oscillator circuit. One oscillator is fixed, and the other varies depending upon the proximity of metal objects. </a:t>
            </a:r>
          </a:p>
        </p:txBody>
      </p:sp>
      <p:grpSp>
        <p:nvGrpSpPr>
          <p:cNvPr id="43" name="Group 42"/>
          <p:cNvGrpSpPr/>
          <p:nvPr/>
        </p:nvGrpSpPr>
        <p:grpSpPr>
          <a:xfrm>
            <a:off x="5909734" y="4910671"/>
            <a:ext cx="2404533" cy="279400"/>
            <a:chOff x="5909734" y="4800600"/>
            <a:chExt cx="2404533" cy="279400"/>
          </a:xfrm>
        </p:grpSpPr>
        <p:sp>
          <p:nvSpPr>
            <p:cNvPr id="40" name="Rounded Rectangle 39"/>
            <p:cNvSpPr/>
            <p:nvPr/>
          </p:nvSpPr>
          <p:spPr>
            <a:xfrm>
              <a:off x="6333066" y="4800600"/>
              <a:ext cx="1981201" cy="279400"/>
            </a:xfrm>
            <a:prstGeom prst="roundRect">
              <a:avLst>
                <a:gd name="adj" fmla="val 22728"/>
              </a:avLst>
            </a:prstGeom>
            <a:gradFill flip="none" rotWithShape="1">
              <a:gsLst>
                <a:gs pos="0">
                  <a:schemeClr val="tx1">
                    <a:lumMod val="85000"/>
                    <a:lumOff val="1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6200000" scaled="0"/>
              <a:tileRect/>
            </a:gradFill>
            <a:ln>
              <a:solidFill>
                <a:schemeClr val="bg1">
                  <a:lumMod val="65000"/>
                </a:schemeClr>
              </a:solidFill>
            </a:ln>
            <a:effectLst>
              <a:innerShdw blurRad="34925" dist="25400" dir="13500000">
                <a:srgbClr val="000000">
                  <a:alpha val="50000"/>
                </a:srgbClr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dirty="0" smtClean="0">
                  <a:solidFill>
                    <a:schemeClr val="bg1">
                      <a:lumMod val="75000"/>
                    </a:schemeClr>
                  </a:solidFill>
                  <a:latin typeface="Arial"/>
                  <a:cs typeface="Arial"/>
                </a:rPr>
                <a:t>FULL TUTORIAL @ MAKE PROJECTS</a:t>
              </a:r>
              <a:endParaRPr lang="en-US" sz="700" dirty="0">
                <a:solidFill>
                  <a:schemeClr val="bg1">
                    <a:lumMod val="7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42" name="Rounded Rectangle 41"/>
            <p:cNvSpPr/>
            <p:nvPr/>
          </p:nvSpPr>
          <p:spPr>
            <a:xfrm>
              <a:off x="5909734" y="4800600"/>
              <a:ext cx="321732" cy="279400"/>
            </a:xfrm>
            <a:prstGeom prst="roundRect">
              <a:avLst>
                <a:gd name="adj" fmla="val 22728"/>
              </a:avLst>
            </a:prstGeom>
            <a:gradFill flip="none" rotWithShape="1">
              <a:gsLst>
                <a:gs pos="0">
                  <a:schemeClr val="tx1">
                    <a:lumMod val="85000"/>
                    <a:lumOff val="1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6200000" scaled="0"/>
              <a:tileRect/>
            </a:gradFill>
            <a:ln>
              <a:solidFill>
                <a:schemeClr val="bg1">
                  <a:lumMod val="65000"/>
                </a:schemeClr>
              </a:solidFill>
            </a:ln>
            <a:effectLst>
              <a:innerShdw blurRad="34925" dist="25400" dir="13500000">
                <a:srgbClr val="000000">
                  <a:alpha val="50000"/>
                </a:srgbClr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dirty="0">
                <a:latin typeface="Tahoma"/>
                <a:cs typeface="Tahoma"/>
              </a:endParaRPr>
            </a:p>
          </p:txBody>
        </p:sp>
        <p:sp>
          <p:nvSpPr>
            <p:cNvPr id="41" name="5-Point Star 40"/>
            <p:cNvSpPr/>
            <p:nvPr/>
          </p:nvSpPr>
          <p:spPr>
            <a:xfrm>
              <a:off x="5982487" y="4856790"/>
              <a:ext cx="164314" cy="164314"/>
            </a:xfrm>
            <a:prstGeom prst="star5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>
              <a:innerShdw blurRad="63500" dist="25400" dir="13500000">
                <a:prstClr val="black">
                  <a:alpha val="50000"/>
                </a:prstClr>
              </a:inn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4" name="Group 43"/>
          <p:cNvGrpSpPr/>
          <p:nvPr/>
        </p:nvGrpSpPr>
        <p:grpSpPr>
          <a:xfrm rot="10800000">
            <a:off x="-16934" y="2493435"/>
            <a:ext cx="304800" cy="719666"/>
            <a:chOff x="8741833" y="2595034"/>
            <a:chExt cx="304800" cy="719666"/>
          </a:xfrm>
        </p:grpSpPr>
        <p:sp>
          <p:nvSpPr>
            <p:cNvPr id="45" name="Round Same Side Corner Rectangle 44"/>
            <p:cNvSpPr/>
            <p:nvPr/>
          </p:nvSpPr>
          <p:spPr>
            <a:xfrm rot="16200000">
              <a:off x="8534400" y="2802467"/>
              <a:ext cx="719666" cy="304800"/>
            </a:xfrm>
            <a:prstGeom prst="round2SameRect">
              <a:avLst/>
            </a:prstGeom>
            <a:solidFill>
              <a:schemeClr val="tx1">
                <a:alpha val="43000"/>
              </a:schemeClr>
            </a:solidFill>
            <a:ln w="635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3200">
                <a:latin typeface="Redressed"/>
                <a:cs typeface="Redressed"/>
              </a:endParaRPr>
            </a:p>
          </p:txBody>
        </p:sp>
        <p:sp>
          <p:nvSpPr>
            <p:cNvPr id="46" name="Chevron 45"/>
            <p:cNvSpPr/>
            <p:nvPr/>
          </p:nvSpPr>
          <p:spPr>
            <a:xfrm>
              <a:off x="8845129" y="2853266"/>
              <a:ext cx="148143" cy="211543"/>
            </a:xfrm>
            <a:prstGeom prst="chevron">
              <a:avLst>
                <a:gd name="adj" fmla="val 55986"/>
              </a:avLst>
            </a:prstGeom>
            <a:solidFill>
              <a:schemeClr val="bg1">
                <a:lumMod val="85000"/>
              </a:schemeClr>
            </a:solidFill>
            <a:ln w="19050" cmpd="sng">
              <a:solidFill>
                <a:schemeClr val="tx1">
                  <a:lumMod val="65000"/>
                  <a:lumOff val="3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47" name="Rounded Rectangle 46"/>
          <p:cNvSpPr/>
          <p:nvPr/>
        </p:nvSpPr>
        <p:spPr>
          <a:xfrm>
            <a:off x="7462570" y="2743827"/>
            <a:ext cx="1004097" cy="309508"/>
          </a:xfrm>
          <a:prstGeom prst="roundRect">
            <a:avLst>
              <a:gd name="adj" fmla="val 22728"/>
            </a:avLst>
          </a:prstGeom>
          <a:solidFill>
            <a:srgbClr val="FF6600"/>
          </a:solidFill>
          <a:ln>
            <a:solidFill>
              <a:schemeClr val="bg1">
                <a:lumMod val="65000"/>
              </a:schemeClr>
            </a:solidFill>
          </a:ln>
          <a:effectLst>
            <a:innerShdw blurRad="34925" dist="25400" dir="13500000">
              <a:srgbClr val="000000">
                <a:alpha val="50000"/>
              </a:srgb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dirty="0" smtClean="0">
                <a:solidFill>
                  <a:srgbClr val="FFFFFF"/>
                </a:solidFill>
                <a:latin typeface="Arial"/>
                <a:cs typeface="Arial"/>
              </a:rPr>
              <a:t>I BUILT THIS!</a:t>
            </a:r>
            <a:endParaRPr lang="en-US" sz="700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4038600" y="4580467"/>
            <a:ext cx="1464733" cy="254000"/>
          </a:xfrm>
          <a:prstGeom prst="roundRect">
            <a:avLst/>
          </a:prstGeom>
          <a:solidFill>
            <a:schemeClr val="tx1">
              <a:lumMod val="50000"/>
              <a:lumOff val="50000"/>
              <a:alpha val="48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/>
          <p:cNvGrpSpPr/>
          <p:nvPr/>
        </p:nvGrpSpPr>
        <p:grpSpPr>
          <a:xfrm>
            <a:off x="3544540" y="4327504"/>
            <a:ext cx="530915" cy="549299"/>
            <a:chOff x="3459870" y="4225900"/>
            <a:chExt cx="530915" cy="549299"/>
          </a:xfrm>
        </p:grpSpPr>
        <p:sp>
          <p:nvSpPr>
            <p:cNvPr id="4" name="Rounded Rectangular Callout 3"/>
            <p:cNvSpPr/>
            <p:nvPr/>
          </p:nvSpPr>
          <p:spPr>
            <a:xfrm rot="16200000">
              <a:off x="3456263" y="4248198"/>
              <a:ext cx="549299" cy="504703"/>
            </a:xfrm>
            <a:prstGeom prst="wedgeRoundRectCallout">
              <a:avLst/>
            </a:prstGeom>
            <a:solidFill>
              <a:srgbClr val="E7E9E9"/>
            </a:solidFill>
            <a:ln w="38100" cap="flat" cmpd="sng">
              <a:solidFill>
                <a:schemeClr val="tx1">
                  <a:lumMod val="95000"/>
                  <a:lumOff val="5000"/>
                  <a:alpha val="67000"/>
                </a:schemeClr>
              </a:solidFill>
              <a:miter lim="800000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465787" y="4248376"/>
              <a:ext cx="519092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>
                  <a:solidFill>
                    <a:srgbClr val="56CD80"/>
                  </a:solidFill>
                  <a:latin typeface="Arial"/>
                  <a:cs typeface="Arial"/>
                </a:rPr>
                <a:t>I HAVE</a:t>
              </a:r>
              <a:endParaRPr lang="en-US" sz="800" b="1" dirty="0">
                <a:solidFill>
                  <a:srgbClr val="56CD80"/>
                </a:solidFill>
                <a:latin typeface="Arial"/>
                <a:cs typeface="Arial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3459870" y="4510847"/>
              <a:ext cx="530915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800" b="1" dirty="0" smtClean="0">
                  <a:solidFill>
                    <a:srgbClr val="56CD80"/>
                  </a:solidFill>
                  <a:latin typeface="Arial"/>
                  <a:cs typeface="Arial"/>
                </a:rPr>
                <a:t>I NEED</a:t>
              </a:r>
              <a:endParaRPr lang="en-US" sz="800" b="1" dirty="0">
                <a:solidFill>
                  <a:srgbClr val="56CD80"/>
                </a:solidFill>
                <a:latin typeface="Arial"/>
                <a:cs typeface="Arial"/>
              </a:endParaRPr>
            </a:p>
          </p:txBody>
        </p:sp>
        <p:cxnSp>
          <p:nvCxnSpPr>
            <p:cNvPr id="18" name="Straight Connector 17"/>
            <p:cNvCxnSpPr/>
            <p:nvPr/>
          </p:nvCxnSpPr>
          <p:spPr>
            <a:xfrm flipV="1">
              <a:off x="3554764" y="4500549"/>
              <a:ext cx="347958" cy="1"/>
            </a:xfrm>
            <a:prstGeom prst="line">
              <a:avLst/>
            </a:prstGeom>
            <a:ln w="9525" cmpd="sng"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TextBox 49"/>
          <p:cNvSpPr txBox="1"/>
          <p:nvPr/>
        </p:nvSpPr>
        <p:spPr>
          <a:xfrm>
            <a:off x="7652176" y="677333"/>
            <a:ext cx="5588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b="1" dirty="0" smtClean="0">
                <a:solidFill>
                  <a:srgbClr val="FFFFFF"/>
                </a:solidFill>
                <a:latin typeface="Arial"/>
                <a:cs typeface="Arial"/>
              </a:rPr>
              <a:t>LOGIN</a:t>
            </a:r>
            <a:endParaRPr lang="en-US" sz="700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312885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1541</TotalTime>
  <Words>182</Words>
  <Application>Microsoft Macintosh PowerPoint</Application>
  <PresentationFormat>On-screen Show (16:10)</PresentationFormat>
  <Paragraphs>49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Gian Carlo</dc:creator>
  <cp:lastModifiedBy>Gian Carlo</cp:lastModifiedBy>
  <cp:revision>39</cp:revision>
  <dcterms:created xsi:type="dcterms:W3CDTF">2011-11-19T05:59:26Z</dcterms:created>
  <dcterms:modified xsi:type="dcterms:W3CDTF">2011-11-21T19:01:47Z</dcterms:modified>
</cp:coreProperties>
</file>