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6"/>
  </p:notesMasterIdLst>
  <p:sldIdLst>
    <p:sldId id="358" r:id="rId2"/>
    <p:sldId id="379" r:id="rId3"/>
    <p:sldId id="381" r:id="rId4"/>
    <p:sldId id="380" r:id="rId5"/>
    <p:sldId id="382" r:id="rId6"/>
    <p:sldId id="383" r:id="rId7"/>
    <p:sldId id="384" r:id="rId8"/>
    <p:sldId id="397" r:id="rId9"/>
    <p:sldId id="398" r:id="rId10"/>
    <p:sldId id="399" r:id="rId11"/>
    <p:sldId id="396" r:id="rId12"/>
    <p:sldId id="385" r:id="rId13"/>
    <p:sldId id="386" r:id="rId14"/>
    <p:sldId id="387" r:id="rId15"/>
    <p:sldId id="388" r:id="rId16"/>
    <p:sldId id="389" r:id="rId17"/>
    <p:sldId id="391" r:id="rId18"/>
    <p:sldId id="392" r:id="rId19"/>
    <p:sldId id="393" r:id="rId20"/>
    <p:sldId id="395" r:id="rId21"/>
    <p:sldId id="394" r:id="rId22"/>
    <p:sldId id="400" r:id="rId23"/>
    <p:sldId id="377" r:id="rId24"/>
    <p:sldId id="37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167" autoAdjust="0"/>
  </p:normalViewPr>
  <p:slideViewPr>
    <p:cSldViewPr>
      <p:cViewPr varScale="1">
        <p:scale>
          <a:sx n="57" d="100"/>
          <a:sy n="57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2DD2D-CE48-432A-B750-FE638311F72D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52E04-8F68-435C-880A-7C7B12D9B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How many of you</a:t>
            </a:r>
            <a:r>
              <a:rPr lang="en-US" baseline="0" dirty="0" smtClean="0"/>
              <a:t> like writing JavaScript as much as you do your primary language?</a:t>
            </a:r>
          </a:p>
          <a:p>
            <a:pPr>
              <a:buFontTx/>
              <a:buChar char="-"/>
            </a:pPr>
            <a:r>
              <a:rPr lang="en-US" baseline="0" dirty="0" smtClean="0"/>
              <a:t>Why don’t you like it as much?</a:t>
            </a:r>
          </a:p>
          <a:p>
            <a:pPr>
              <a:buFontTx/>
              <a:buChar char="-"/>
            </a:pPr>
            <a:r>
              <a:rPr lang="en-US" baseline="0" dirty="0" smtClean="0"/>
              <a:t>How many of you write tests for your JavaScript?  </a:t>
            </a:r>
          </a:p>
          <a:p>
            <a:pPr>
              <a:buFontTx/>
              <a:buChar char="-"/>
            </a:pPr>
            <a:r>
              <a:rPr lang="en-US" baseline="0" dirty="0" smtClean="0"/>
              <a:t>- What kinds of things are you testing? (logic code, injecting HTML, DOM interactions, </a:t>
            </a:r>
            <a:r>
              <a:rPr lang="en-US" baseline="0" dirty="0" err="1" smtClean="0"/>
              <a:t>ajax</a:t>
            </a:r>
            <a:r>
              <a:rPr lang="en-US" baseline="0" dirty="0" smtClean="0"/>
              <a:t>, etc.)</a:t>
            </a:r>
          </a:p>
          <a:p>
            <a:pPr>
              <a:buFontTx/>
              <a:buChar char="-"/>
            </a:pPr>
            <a:r>
              <a:rPr lang="en-US" baseline="0" dirty="0" smtClean="0"/>
              <a:t>How many of you have written JavaScript with OO objects?</a:t>
            </a:r>
          </a:p>
          <a:p>
            <a:pPr>
              <a:buFontTx/>
              <a:buChar char="-"/>
            </a:pPr>
            <a:r>
              <a:rPr lang="en-US" baseline="0" dirty="0" smtClean="0"/>
              <a:t>-Why/why not?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an interface between JavaScript</a:t>
            </a:r>
            <a:r>
              <a:rPr lang="en-US" baseline="0" dirty="0" smtClean="0"/>
              <a:t> and the server (AJAX), but what is the interface between the JavaScript and the DOM?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</a:t>
            </a:r>
            <a:r>
              <a:rPr lang="en-US" baseline="0" dirty="0" smtClean="0"/>
              <a:t> JavaScript tends to have the JavaScript very tightly coupled to the DOM.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 we</a:t>
            </a:r>
            <a:r>
              <a:rPr lang="en-US" baseline="0" dirty="0" smtClean="0"/>
              <a:t> separate JavaScript and the DOM?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can we write JavaScript code</a:t>
            </a:r>
            <a:r>
              <a:rPr lang="en-US" baseline="0" dirty="0" smtClean="0"/>
              <a:t> that will run against the real DOM in production and against a fake DOM in our tests?</a:t>
            </a:r>
          </a:p>
          <a:p>
            <a:r>
              <a:rPr lang="en-US" baseline="0" dirty="0" smtClean="0"/>
              <a:t>What things do we typically do with the DOM in JavaScript?</a:t>
            </a:r>
          </a:p>
          <a:p>
            <a:pPr>
              <a:buFontTx/>
              <a:buChar char="-"/>
            </a:pPr>
            <a:r>
              <a:rPr lang="en-US" baseline="0" dirty="0" smtClean="0"/>
              <a:t>Find elements</a:t>
            </a:r>
          </a:p>
          <a:p>
            <a:pPr>
              <a:buFontTx/>
              <a:buChar char="-"/>
            </a:pPr>
            <a:r>
              <a:rPr lang="en-US" baseline="0" dirty="0" smtClean="0"/>
              <a:t>Get/set text</a:t>
            </a:r>
          </a:p>
          <a:p>
            <a:pPr>
              <a:buFontTx/>
              <a:buChar char="-"/>
            </a:pPr>
            <a:r>
              <a:rPr lang="en-US" baseline="0" dirty="0" smtClean="0"/>
              <a:t>Enable/disable elements</a:t>
            </a:r>
          </a:p>
          <a:p>
            <a:pPr>
              <a:buFontTx/>
              <a:buChar char="-"/>
            </a:pPr>
            <a:r>
              <a:rPr lang="en-US" baseline="0" dirty="0" smtClean="0"/>
              <a:t>Show/hide elements</a:t>
            </a:r>
          </a:p>
          <a:p>
            <a:pPr>
              <a:buFontTx/>
              <a:buChar char="-"/>
            </a:pPr>
            <a:r>
              <a:rPr lang="en-US" baseline="0" dirty="0" smtClean="0"/>
              <a:t>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abstraction layer between your JavaScript and jQuery/the DOM</a:t>
            </a:r>
          </a:p>
          <a:p>
            <a:r>
              <a:rPr lang="en-US" dirty="0" smtClean="0"/>
              <a:t>Convention over configuration</a:t>
            </a:r>
          </a:p>
          <a:p>
            <a:r>
              <a:rPr lang="en-US" dirty="0" smtClean="0"/>
              <a:t>Makes testing first easier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Link DOM</a:t>
            </a:r>
            <a:r>
              <a:rPr lang="en-US" baseline="0" dirty="0" smtClean="0"/>
              <a:t> elements to the registered properties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Browser</a:t>
            </a:r>
            <a:r>
              <a:rPr lang="en-US" baseline="0" dirty="0" smtClean="0"/>
              <a:t> inconsistencies (e.g. </a:t>
            </a:r>
            <a:r>
              <a:rPr lang="en-US" baseline="0" dirty="0" err="1" smtClean="0"/>
              <a:t>document.getElementById</a:t>
            </a:r>
            <a:r>
              <a:rPr lang="en-US" baseline="0" dirty="0" smtClean="0"/>
              <a:t>(), </a:t>
            </a:r>
            <a:r>
              <a:rPr lang="en-US" baseline="0" dirty="0" err="1" smtClean="0"/>
              <a:t>document.all</a:t>
            </a:r>
            <a:r>
              <a:rPr lang="en-US" baseline="0" dirty="0" smtClean="0"/>
              <a:t>)</a:t>
            </a:r>
            <a:endParaRPr lang="en-US" dirty="0" smtClean="0"/>
          </a:p>
          <a:p>
            <a:r>
              <a:rPr lang="en-US" dirty="0" smtClean="0"/>
              <a:t>- We</a:t>
            </a:r>
            <a:r>
              <a:rPr lang="en-US" baseline="0" dirty="0" smtClean="0"/>
              <a:t> used to not have jQuery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Many more single-page client-side rich applications written in JavaScript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You use these and think they are awesome (Gmail, Google Maps, Outlook Web Access newer versions)</a:t>
            </a:r>
          </a:p>
          <a:p>
            <a:pPr>
              <a:buFontTx/>
              <a:buChar char="-"/>
            </a:pPr>
            <a:r>
              <a:rPr lang="en-US" baseline="0" dirty="0" smtClean="0"/>
              <a:t>HTML5 will allow you to do things that you couldn’t do before in the browser (store data locally, richer graphics, etc.)</a:t>
            </a:r>
          </a:p>
          <a:p>
            <a:pPr>
              <a:buFontTx/>
              <a:buChar char="-"/>
            </a:pPr>
            <a:r>
              <a:rPr lang="en-US" baseline="0" dirty="0" smtClean="0"/>
              <a:t>Mobile websites – you don’t need to build apps for 4 mobile platforms</a:t>
            </a:r>
          </a:p>
          <a:p>
            <a:pPr>
              <a:buFontTx/>
              <a:buChar char="-"/>
            </a:pPr>
            <a:r>
              <a:rPr lang="en-US" baseline="0" dirty="0" smtClean="0"/>
              <a:t>If you had to do one of these, how would you do it?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-What problems do we have</a:t>
            </a:r>
            <a:r>
              <a:rPr lang="en-US" baseline="0" dirty="0" smtClean="0"/>
              <a:t> when we write JavaScript like this?</a:t>
            </a:r>
          </a:p>
          <a:p>
            <a:pPr>
              <a:buFontTx/>
              <a:buChar char="-"/>
            </a:pPr>
            <a:r>
              <a:rPr lang="en-US" baseline="0" dirty="0" smtClean="0"/>
              <a:t>-Hard to read</a:t>
            </a:r>
          </a:p>
          <a:p>
            <a:pPr>
              <a:buFontTx/>
              <a:buChar char="-"/>
            </a:pPr>
            <a:r>
              <a:rPr lang="en-US" baseline="0" dirty="0" smtClean="0"/>
              <a:t>-Breaks when you change DOM attributes (id, class, etc</a:t>
            </a:r>
            <a:r>
              <a:rPr lang="en-US" baseline="0" dirty="0" smtClean="0"/>
              <a:t>.)</a:t>
            </a:r>
          </a:p>
          <a:p>
            <a:pPr>
              <a:buFontTx/>
              <a:buChar char="-"/>
            </a:pPr>
            <a:r>
              <a:rPr lang="en-US" baseline="0" dirty="0" smtClean="0"/>
              <a:t>Maybe you move the mess into a separate file, in which case it’s still a mess (you just don’t have to look at it as much)</a:t>
            </a:r>
            <a:endParaRPr lang="en-US" baseline="0" dirty="0" smtClean="0"/>
          </a:p>
          <a:p>
            <a:pPr>
              <a:buFontTx/>
              <a:buChar char="-"/>
            </a:pPr>
            <a:r>
              <a:rPr lang="en-US" dirty="0" smtClean="0"/>
              <a:t>You can do this for</a:t>
            </a:r>
            <a:r>
              <a:rPr lang="en-US" baseline="0" dirty="0" smtClean="0"/>
              <a:t> simple JavaScript and get away with it, of course (as long as you don’t want to test it with a JavaScript test)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problems would you have if</a:t>
            </a:r>
            <a:r>
              <a:rPr lang="en-US" baseline="0" dirty="0" smtClean="0"/>
              <a:t> you wanted to write tests for this code?</a:t>
            </a:r>
          </a:p>
          <a:p>
            <a:r>
              <a:rPr lang="en-US" b="1" baseline="0" dirty="0" smtClean="0"/>
              <a:t>-You would have to have the DOM for the selector to work!</a:t>
            </a:r>
          </a:p>
          <a:p>
            <a:r>
              <a:rPr lang="en-US" baseline="0" dirty="0" smtClean="0"/>
              <a:t>-You have to know specifics about what your DOM is going to look like (to some extent)</a:t>
            </a:r>
          </a:p>
          <a:p>
            <a:r>
              <a:rPr lang="en-US" baseline="0" dirty="0" smtClean="0"/>
              <a:t>-We might not be able to use an ID selector because we might need to have something else use the id property (e.g. 3</a:t>
            </a:r>
            <a:r>
              <a:rPr lang="en-US" baseline="30000" dirty="0" smtClean="0"/>
              <a:t>rd</a:t>
            </a:r>
            <a:r>
              <a:rPr lang="en-US" baseline="0" dirty="0" smtClean="0"/>
              <a:t> party controls, old WebForms)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need to do something about this: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-These tools are</a:t>
            </a:r>
            <a:r>
              <a:rPr lang="en-US" baseline="0" dirty="0" smtClean="0"/>
              <a:t> good for end-to-end testing</a:t>
            </a:r>
          </a:p>
          <a:p>
            <a:r>
              <a:rPr lang="en-US" baseline="0" dirty="0" smtClean="0"/>
              <a:t>-They won’t help you design your JavaScript</a:t>
            </a:r>
          </a:p>
          <a:p>
            <a:r>
              <a:rPr lang="en-US" baseline="0" dirty="0" smtClean="0"/>
              <a:t>-Sometimes it’s easier to test scenarios by testing JavaScript (same reason you write unit tests in server-side code vs. using the browser tools)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need a better way.  I want</a:t>
            </a:r>
            <a:r>
              <a:rPr lang="en-US" baseline="0" dirty="0" smtClean="0"/>
              <a:t> to be able to write my tests first, before I even know what my HTML page looks like.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-Reads like RSpec</a:t>
            </a:r>
          </a:p>
          <a:p>
            <a:r>
              <a:rPr lang="en-US" dirty="0" smtClean="0"/>
              <a:t>-Ruby gem</a:t>
            </a:r>
          </a:p>
          <a:p>
            <a:r>
              <a:rPr lang="en-US" dirty="0" smtClean="0"/>
              <a:t>-Community involvement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52E04-8F68-435C-880A-7C7B12D9BA2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C3F416CD-67A3-4CF0-A210-F6AF31AC147F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5/5/2011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5/5/2011</a:t>
            </a:fld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pPr algn="r" eaLnBrk="1" latinLnBrk="0" hangingPunct="1"/>
            <a:endParaRPr kumimoji="0" lang="en-US" sz="800" dirty="0">
              <a:solidFill>
                <a:schemeClr val="accent2"/>
              </a:solidFill>
            </a:endParaRPr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Testable, Object Oriented JavaScript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Jon Kruger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Jasmine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unit test?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Tests a small unit of functionality</a:t>
            </a:r>
          </a:p>
          <a:p>
            <a:r>
              <a:rPr lang="en-US" dirty="0" smtClean="0"/>
              <a:t>Must run fast</a:t>
            </a:r>
          </a:p>
          <a:p>
            <a:r>
              <a:rPr lang="en-US" dirty="0" smtClean="0"/>
              <a:t>Isolate external dependencies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to 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deal with the DOM</a:t>
            </a:r>
          </a:p>
          <a:p>
            <a:r>
              <a:rPr lang="en-US" dirty="0" smtClean="0"/>
              <a:t>How do we deal with AJAX calls</a:t>
            </a:r>
          </a:p>
          <a:p>
            <a:r>
              <a:rPr lang="en-US" dirty="0" smtClean="0"/>
              <a:t>How do we run the tests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JavaScript Architecture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1828800"/>
            <a:ext cx="5410200" cy="70788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DOM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2667000"/>
            <a:ext cx="5410200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JavaScript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4343400"/>
            <a:ext cx="5410200" cy="70788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Server</a:t>
            </a:r>
            <a:endParaRPr lang="en-US" sz="4000" b="1" dirty="0"/>
          </a:p>
        </p:txBody>
      </p:sp>
      <p:cxnSp>
        <p:nvCxnSpPr>
          <p:cNvPr id="9" name="Straight Arrow Connector 8"/>
          <p:cNvCxnSpPr>
            <a:stCxn id="6" idx="2"/>
            <a:endCxn id="7" idx="0"/>
          </p:cNvCxnSpPr>
          <p:nvPr/>
        </p:nvCxnSpPr>
        <p:spPr>
          <a:xfrm rot="5400000">
            <a:off x="4125843" y="3859143"/>
            <a:ext cx="968514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00600" y="3637002"/>
            <a:ext cx="10449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AJAX</a:t>
            </a:r>
            <a:endParaRPr 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JavaScript Architecture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2416314"/>
            <a:ext cx="5410200" cy="707886"/>
          </a:xfrm>
          <a:prstGeom prst="rect">
            <a:avLst/>
          </a:prstGeom>
          <a:gradFill>
            <a:gsLst>
              <a:gs pos="0">
                <a:srgbClr val="FFFF00">
                  <a:alpha val="51000"/>
                </a:srgbClr>
              </a:gs>
              <a:gs pos="100000">
                <a:srgbClr val="FFFF00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JavaScript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4038600"/>
            <a:ext cx="5410200" cy="70788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Server</a:t>
            </a:r>
            <a:endParaRPr lang="en-US" sz="4000" b="1" dirty="0"/>
          </a:p>
        </p:txBody>
      </p:sp>
      <p:cxnSp>
        <p:nvCxnSpPr>
          <p:cNvPr id="9" name="Straight Arrow Connector 8"/>
          <p:cNvCxnSpPr>
            <a:stCxn id="6" idx="2"/>
            <a:endCxn id="7" idx="0"/>
          </p:cNvCxnSpPr>
          <p:nvPr/>
        </p:nvCxnSpPr>
        <p:spPr>
          <a:xfrm rot="5400000">
            <a:off x="4152900" y="3581400"/>
            <a:ext cx="914400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00600" y="3352800"/>
            <a:ext cx="10449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AJAX</a:t>
            </a:r>
            <a:endParaRPr lang="en-US" sz="3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1828800"/>
            <a:ext cx="5410200" cy="707886"/>
          </a:xfrm>
          <a:prstGeom prst="rect">
            <a:avLst/>
          </a:prstGeom>
          <a:gradFill>
            <a:gsLst>
              <a:gs pos="70000">
                <a:srgbClr val="92D050"/>
              </a:gs>
              <a:gs pos="100000">
                <a:srgbClr val="92D050">
                  <a:alpha val="33000"/>
                </a:srgb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DOM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JavaScript Architecture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1828800"/>
            <a:ext cx="5410200" cy="70788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DOM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3559314"/>
            <a:ext cx="5410200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JavaScript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5235714"/>
            <a:ext cx="5410200" cy="70788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Server</a:t>
            </a:r>
            <a:endParaRPr lang="en-US" sz="4000" b="1" dirty="0"/>
          </a:p>
        </p:txBody>
      </p:sp>
      <p:cxnSp>
        <p:nvCxnSpPr>
          <p:cNvPr id="9" name="Straight Arrow Connector 8"/>
          <p:cNvCxnSpPr>
            <a:stCxn id="6" idx="2"/>
            <a:endCxn id="7" idx="0"/>
          </p:cNvCxnSpPr>
          <p:nvPr/>
        </p:nvCxnSpPr>
        <p:spPr>
          <a:xfrm rot="5400000">
            <a:off x="4125843" y="4751457"/>
            <a:ext cx="968514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00600" y="4529316"/>
            <a:ext cx="10449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AJAX</a:t>
            </a:r>
            <a:endParaRPr lang="en-US" sz="3000" b="1" dirty="0"/>
          </a:p>
        </p:txBody>
      </p:sp>
      <p:cxnSp>
        <p:nvCxnSpPr>
          <p:cNvPr id="8" name="Straight Arrow Connector 7"/>
          <p:cNvCxnSpPr>
            <a:stCxn id="5" idx="2"/>
            <a:endCxn id="6" idx="0"/>
          </p:cNvCxnSpPr>
          <p:nvPr/>
        </p:nvCxnSpPr>
        <p:spPr>
          <a:xfrm rot="5400000">
            <a:off x="4098786" y="3048000"/>
            <a:ext cx="1022628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00600" y="2819400"/>
            <a:ext cx="11384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???????</a:t>
            </a:r>
            <a:endParaRPr 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JavaScript Architecture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1828800"/>
            <a:ext cx="2667000" cy="70788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DOM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3559314"/>
            <a:ext cx="5410200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JavaScript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5235714"/>
            <a:ext cx="5410200" cy="70788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Server</a:t>
            </a:r>
            <a:endParaRPr lang="en-US" sz="4000" b="1" dirty="0"/>
          </a:p>
        </p:txBody>
      </p:sp>
      <p:cxnSp>
        <p:nvCxnSpPr>
          <p:cNvPr id="9" name="Straight Arrow Connector 8"/>
          <p:cNvCxnSpPr>
            <a:stCxn id="6" idx="2"/>
            <a:endCxn id="7" idx="0"/>
          </p:cNvCxnSpPr>
          <p:nvPr/>
        </p:nvCxnSpPr>
        <p:spPr>
          <a:xfrm rot="5400000">
            <a:off x="4125843" y="4751457"/>
            <a:ext cx="968514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00600" y="4529316"/>
            <a:ext cx="10449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AJAX</a:t>
            </a:r>
            <a:endParaRPr lang="en-US" sz="3000" b="1" dirty="0"/>
          </a:p>
        </p:txBody>
      </p:sp>
      <p:cxnSp>
        <p:nvCxnSpPr>
          <p:cNvPr id="8" name="Straight Arrow Connector 7"/>
          <p:cNvCxnSpPr/>
          <p:nvPr/>
        </p:nvCxnSpPr>
        <p:spPr>
          <a:xfrm rot="16320000" flipH="1">
            <a:off x="2726548" y="3028573"/>
            <a:ext cx="1065365" cy="3810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114800" y="2743200"/>
            <a:ext cx="11384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???????</a:t>
            </a:r>
            <a:endParaRPr lang="en-US" sz="3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48200" y="1828800"/>
            <a:ext cx="2667000" cy="70788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Fake DOM</a:t>
            </a:r>
            <a:endParaRPr lang="en-US" sz="4000" b="1" dirty="0"/>
          </a:p>
        </p:txBody>
      </p:sp>
      <p:cxnSp>
        <p:nvCxnSpPr>
          <p:cNvPr id="17" name="Straight Arrow Connector 16"/>
          <p:cNvCxnSpPr/>
          <p:nvPr/>
        </p:nvCxnSpPr>
        <p:spPr>
          <a:xfrm rot="16320000" flipH="1">
            <a:off x="5524747" y="3028573"/>
            <a:ext cx="1065365" cy="3810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JSView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en-US" b="1" dirty="0" smtClean="0"/>
              <a:t>http://github.com/jonkruger/jsview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Live TDD Action!!!!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FTW!!!!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837"/>
            <a:ext cx="8229600" cy="2163763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function Client(element, view)</a:t>
            </a: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  if (view == null)</a:t>
            </a: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    view = new </a:t>
            </a:r>
            <a:r>
              <a:rPr lang="en-US" sz="1900" b="1" dirty="0" err="1" smtClean="0">
                <a:latin typeface="Courier New" pitchFamily="49" charset="0"/>
                <a:cs typeface="Courier New" pitchFamily="49" charset="0"/>
              </a:rPr>
              <a:t>jQueryView</a:t>
            </a: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("Client", element);</a:t>
            </a:r>
          </a:p>
          <a:p>
            <a:pPr>
              <a:buNone/>
            </a:pPr>
            <a:endParaRPr lang="en-US" sz="19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900" b="1" dirty="0" err="1" smtClean="0">
                <a:latin typeface="Courier New" pitchFamily="49" charset="0"/>
                <a:cs typeface="Courier New" pitchFamily="49" charset="0"/>
              </a:rPr>
              <a:t>registerObjectProperties</a:t>
            </a: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(this, view, ['Username']); </a:t>
            </a: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sz="19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65176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Client class now has the following methods: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3108960"/>
          <a:ext cx="807720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getUsername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setUsername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showUsername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hideUsername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clickUsername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pressKeyInUsername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keyDownInUsername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enableUsername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disableUsername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whenUsernameChanges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whenUsernameClicked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whenUsernameIsClicked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whenUsernameGainsFocus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whenUsernameLosesFocus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whenKeyIsPressedInUsername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whenKeyDownInUsername</a:t>
                      </a:r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837"/>
            <a:ext cx="8229600" cy="2163763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function Client(element, view)</a:t>
            </a: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  if (view == null)</a:t>
            </a: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    view = new </a:t>
            </a:r>
            <a:r>
              <a:rPr lang="en-US" sz="1900" b="1" dirty="0" err="1" smtClean="0">
                <a:latin typeface="Courier New" pitchFamily="49" charset="0"/>
                <a:cs typeface="Courier New" pitchFamily="49" charset="0"/>
              </a:rPr>
              <a:t>jQueryView</a:t>
            </a: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("Client", element);</a:t>
            </a:r>
          </a:p>
          <a:p>
            <a:pPr>
              <a:buNone/>
            </a:pPr>
            <a:endParaRPr lang="en-US" sz="19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900" b="1" dirty="0" err="1" smtClean="0">
                <a:latin typeface="Courier New" pitchFamily="49" charset="0"/>
                <a:cs typeface="Courier New" pitchFamily="49" charset="0"/>
              </a:rPr>
              <a:t>registerObjectProperties</a:t>
            </a: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(this, view, ['</a:t>
            </a:r>
            <a:r>
              <a:rPr lang="en-US" sz="1900" b="1" dirty="0" err="1" smtClean="0">
                <a:latin typeface="Courier New" pitchFamily="49" charset="0"/>
                <a:cs typeface="Courier New" pitchFamily="49" charset="0"/>
              </a:rPr>
              <a:t>SendButton</a:t>
            </a: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']); </a:t>
            </a: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sz="19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6670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Client class now has the following methods:</a:t>
            </a:r>
            <a:endParaRPr lang="en-US" sz="20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3108960"/>
          <a:ext cx="8077200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showSendButton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hideSendButton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clickSendButton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enableSendButton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disableSendButton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whenSendButtonClicked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whenSendButtonIsClicked</a:t>
                      </a:r>
                      <a:endParaRPr lang="en-US" sz="2000" dirty="0" smtClean="0"/>
                    </a:p>
                    <a:p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837"/>
            <a:ext cx="8229600" cy="2163763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function Client(element, view)</a:t>
            </a: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  if (view == null)</a:t>
            </a: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    view = new </a:t>
            </a:r>
            <a:r>
              <a:rPr lang="en-US" sz="1900" b="1" dirty="0" err="1" smtClean="0">
                <a:latin typeface="Courier New" pitchFamily="49" charset="0"/>
                <a:cs typeface="Courier New" pitchFamily="49" charset="0"/>
              </a:rPr>
              <a:t>jQueryView</a:t>
            </a: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("Client", element);</a:t>
            </a:r>
          </a:p>
          <a:p>
            <a:pPr>
              <a:buNone/>
            </a:pPr>
            <a:endParaRPr lang="en-US" sz="19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900" b="1" dirty="0" err="1" smtClean="0">
                <a:latin typeface="Courier New" pitchFamily="49" charset="0"/>
                <a:cs typeface="Courier New" pitchFamily="49" charset="0"/>
              </a:rPr>
              <a:t>registerList</a:t>
            </a: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(this, view, ['Tweets']); </a:t>
            </a:r>
          </a:p>
          <a:p>
            <a:pPr>
              <a:buNone/>
            </a:pPr>
            <a:r>
              <a:rPr lang="en-US" sz="19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sz="19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6670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Client class now has the following methods:</a:t>
            </a:r>
            <a:endParaRPr lang="en-US" sz="2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3400" y="3108960"/>
          <a:ext cx="80772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appendToTweets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prependToTweets</a:t>
                      </a:r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getTweets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837"/>
            <a:ext cx="8229600" cy="6126163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&lt;html&gt;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&lt;head&gt;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&lt;script language="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javascript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$(document).ready(function()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entryForm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= new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EntryForm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($("#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EntryForm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"));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});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&lt;/script&gt;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&lt;/head&gt;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&lt;body&gt;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&lt;div id="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EntryForm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First Name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:&lt;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/&gt; 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&lt;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input type="text"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class="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EntryForm-FirstName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/&gt;&lt;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/&gt;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&lt;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/&gt;</a:t>
            </a:r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Last Name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:&lt;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br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/&gt;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&lt;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input type="text"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class="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EntryForm-LastName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/&gt;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&lt;/div&gt;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&lt;/body&gt;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&lt;/html&gt;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6400800"/>
          </a:xfrm>
        </p:spPr>
        <p:txBody>
          <a:bodyPr anchor="ctr"/>
          <a:lstStyle/>
          <a:p>
            <a:r>
              <a:rPr lang="en-US" sz="30000" dirty="0" smtClean="0"/>
              <a:t>?</a:t>
            </a:r>
            <a:endParaRPr lang="en-US" sz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Slides, links, code, contact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3600" dirty="0" smtClean="0"/>
              <a:t>Slides: </a:t>
            </a:r>
            <a:r>
              <a:rPr lang="en-US" sz="3600" b="1" dirty="0" smtClean="0"/>
              <a:t>http</a:t>
            </a:r>
            <a:r>
              <a:rPr lang="en-US" sz="3600" b="1" dirty="0" smtClean="0"/>
              <a:t>://jonkruger.com/blog</a:t>
            </a:r>
          </a:p>
          <a:p>
            <a:pPr algn="ctr">
              <a:buNone/>
            </a:pPr>
            <a:r>
              <a:rPr lang="en-US" sz="3600" dirty="0" err="1" smtClean="0"/>
              <a:t>JSView</a:t>
            </a:r>
            <a:r>
              <a:rPr lang="en-US" sz="3600" dirty="0" smtClean="0"/>
              <a:t>: </a:t>
            </a:r>
            <a:r>
              <a:rPr lang="en-US" sz="3600" b="1" dirty="0" smtClean="0"/>
              <a:t>http</a:t>
            </a:r>
            <a:r>
              <a:rPr lang="en-US" sz="3600" b="1" dirty="0" smtClean="0"/>
              <a:t>://</a:t>
            </a:r>
            <a:r>
              <a:rPr lang="en-US" sz="3600" b="1" dirty="0" smtClean="0"/>
              <a:t>github.com/jonkruger/jsview</a:t>
            </a:r>
          </a:p>
          <a:p>
            <a:pPr algn="ctr">
              <a:buNone/>
            </a:pPr>
            <a:r>
              <a:rPr lang="en-US" sz="3600" dirty="0" smtClean="0"/>
              <a:t>Jasmine:</a:t>
            </a:r>
            <a:r>
              <a:rPr lang="en-US" sz="3600" b="1" dirty="0" smtClean="0"/>
              <a:t> http://pivotal.github.com/jasmine</a:t>
            </a:r>
            <a:endParaRPr lang="en-US" sz="3600" b="1" dirty="0" smtClean="0"/>
          </a:p>
          <a:p>
            <a:pPr algn="ctr">
              <a:buNone/>
            </a:pPr>
            <a:endParaRPr lang="en-US" sz="3600" b="1" dirty="0" smtClean="0"/>
          </a:p>
          <a:p>
            <a:pPr algn="ctr">
              <a:buNone/>
            </a:pPr>
            <a:r>
              <a:rPr lang="en-US" sz="3600" dirty="0" smtClean="0"/>
              <a:t>mail:</a:t>
            </a:r>
            <a:r>
              <a:rPr lang="en-US" sz="3600" b="1" dirty="0" smtClean="0"/>
              <a:t> jon@jonkruger.com</a:t>
            </a:r>
          </a:p>
          <a:p>
            <a:pPr algn="ctr">
              <a:buNone/>
            </a:pPr>
            <a:r>
              <a:rPr lang="en-US" sz="3600" dirty="0" smtClean="0"/>
              <a:t>Twitter:</a:t>
            </a:r>
            <a:r>
              <a:rPr lang="en-US" sz="3600" b="1" dirty="0" smtClean="0"/>
              <a:t> @</a:t>
            </a:r>
            <a:r>
              <a:rPr lang="en-US" sz="3600" b="1" dirty="0" err="1" smtClean="0"/>
              <a:t>JonKruger</a:t>
            </a:r>
            <a:endParaRPr lang="en-US" sz="3600" b="1" dirty="0" smtClean="0"/>
          </a:p>
          <a:p>
            <a:pPr algn="ctr">
              <a:buNone/>
            </a:pPr>
            <a:r>
              <a:rPr lang="en-US" sz="3600" dirty="0" smtClean="0"/>
              <a:t>Blog:</a:t>
            </a:r>
            <a:r>
              <a:rPr lang="en-US" sz="3600" b="1" dirty="0" smtClean="0"/>
              <a:t> http://jonkruger.com/blog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typical JavaScript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524000"/>
            <a:ext cx="6858000" cy="516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spaghetti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2819400"/>
            <a:ext cx="25146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problem with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3600" b="1" dirty="0" smtClean="0">
                <a:latin typeface="Courier New" pitchFamily="49" charset="0"/>
                <a:cs typeface="Courier New" pitchFamily="49" charset="0"/>
              </a:rPr>
              <a:t>$("#Name").text("</a:t>
            </a:r>
            <a:r>
              <a:rPr lang="en-US" sz="3600" b="1" dirty="0" err="1" smtClean="0">
                <a:latin typeface="Courier New" pitchFamily="49" charset="0"/>
                <a:cs typeface="Courier New" pitchFamily="49" charset="0"/>
              </a:rPr>
              <a:t>jon</a:t>
            </a:r>
            <a:r>
              <a:rPr lang="en-US" sz="3600" b="1" dirty="0" smtClean="0">
                <a:latin typeface="Courier New" pitchFamily="49" charset="0"/>
                <a:cs typeface="Courier New" pitchFamily="49" charset="0"/>
              </a:rPr>
              <a:t>");</a:t>
            </a:r>
            <a:endParaRPr lang="en-US" sz="36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Widely accepted “best practices”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Object oriented programming</a:t>
            </a:r>
          </a:p>
          <a:p>
            <a:r>
              <a:rPr lang="en-US" dirty="0" smtClean="0"/>
              <a:t>Readable code</a:t>
            </a:r>
          </a:p>
          <a:p>
            <a:r>
              <a:rPr lang="en-US" dirty="0" smtClean="0"/>
              <a:t>Small classes/files</a:t>
            </a:r>
          </a:p>
          <a:p>
            <a:r>
              <a:rPr lang="en-US" dirty="0" smtClean="0"/>
              <a:t>Loosely coupled</a:t>
            </a:r>
          </a:p>
          <a:p>
            <a:r>
              <a:rPr lang="en-US" dirty="0" smtClean="0"/>
              <a:t>Unit testing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0000" b="1" dirty="0" smtClean="0">
                <a:solidFill>
                  <a:srgbClr val="FF0000"/>
                </a:solidFill>
                <a:latin typeface="Bradley Hand ITC" pitchFamily="66" charset="0"/>
              </a:rPr>
              <a:t>F</a:t>
            </a:r>
            <a:endParaRPr lang="en-US" sz="20000" b="1" dirty="0">
              <a:solidFill>
                <a:srgbClr val="FF0000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we can test JavaScript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Cucumber, </a:t>
            </a:r>
            <a:r>
              <a:rPr lang="en-US" dirty="0" err="1" smtClean="0"/>
              <a:t>SpecFlow</a:t>
            </a:r>
            <a:r>
              <a:rPr lang="en-US" dirty="0" smtClean="0"/>
              <a:t>, Selenium, </a:t>
            </a:r>
            <a:r>
              <a:rPr lang="en-US" dirty="0" err="1" smtClean="0"/>
              <a:t>Watir</a:t>
            </a:r>
            <a:r>
              <a:rPr lang="en-US" dirty="0" smtClean="0"/>
              <a:t>, etc.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we can test JavaScript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/>
          <a:p>
            <a:r>
              <a:rPr lang="en-US" dirty="0" smtClean="0"/>
              <a:t>Inject HTML in our tests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514600"/>
            <a:ext cx="8305800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describe("Testing by injecting HTML into jQuery", function()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it("should work, but it's kind of a pain", function()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{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element = $('&lt;div&gt;text&lt;/div&gt;');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element.text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("some more text");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expect(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element.text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()).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toEqual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("some more text");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});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});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we can test JavaScript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?????????????????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1358</TotalTime>
  <Words>1066</Words>
  <Application>Microsoft Office PowerPoint</Application>
  <PresentationFormat>On-screen Show (4:3)</PresentationFormat>
  <Paragraphs>204</Paragraphs>
  <Slides>24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Human</vt:lpstr>
      <vt:lpstr>Testable, Object Oriented JavaScript</vt:lpstr>
      <vt:lpstr>History</vt:lpstr>
      <vt:lpstr>The Future</vt:lpstr>
      <vt:lpstr>Your typical JavaScript</vt:lpstr>
      <vt:lpstr>What is the problem with this?</vt:lpstr>
      <vt:lpstr>Widely accepted “best practices”</vt:lpstr>
      <vt:lpstr>Ways we can test JavaScript</vt:lpstr>
      <vt:lpstr>Ways we can test JavaScript</vt:lpstr>
      <vt:lpstr>Ways we can test JavaScript</vt:lpstr>
      <vt:lpstr>Jasmine</vt:lpstr>
      <vt:lpstr>What is a unit test?</vt:lpstr>
      <vt:lpstr>Problems to solve</vt:lpstr>
      <vt:lpstr>Basic JavaScript Architecture</vt:lpstr>
      <vt:lpstr>Basic JavaScript Architecture</vt:lpstr>
      <vt:lpstr>Basic JavaScript Architecture</vt:lpstr>
      <vt:lpstr>Basic JavaScript Architecture</vt:lpstr>
      <vt:lpstr>JSView</vt:lpstr>
      <vt:lpstr>Live TDD Action!!!!</vt:lpstr>
      <vt:lpstr>Slide 19</vt:lpstr>
      <vt:lpstr>Slide 20</vt:lpstr>
      <vt:lpstr>Slide 21</vt:lpstr>
      <vt:lpstr>Slide 22</vt:lpstr>
      <vt:lpstr>?</vt:lpstr>
      <vt:lpstr>Slides, links, code, contact info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 Software Design Principles</dc:title>
  <dc:creator>The Krugers</dc:creator>
  <cp:lastModifiedBy>Jon</cp:lastModifiedBy>
  <cp:revision>163</cp:revision>
  <dcterms:created xsi:type="dcterms:W3CDTF">2009-08-30T02:22:17Z</dcterms:created>
  <dcterms:modified xsi:type="dcterms:W3CDTF">2011-05-06T01:01:36Z</dcterms:modified>
</cp:coreProperties>
</file>