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62" r:id="rId9"/>
    <p:sldId id="263" r:id="rId10"/>
    <p:sldId id="264" r:id="rId11"/>
    <p:sldId id="267" r:id="rId12"/>
    <p:sldId id="268" r:id="rId13"/>
    <p:sldId id="266" r:id="rId14"/>
    <p:sldId id="265" r:id="rId15"/>
    <p:sldId id="272" r:id="rId16"/>
    <p:sldId id="271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0592" autoAdjust="0"/>
  </p:normalViewPr>
  <p:slideViewPr>
    <p:cSldViewPr>
      <p:cViewPr varScale="1">
        <p:scale>
          <a:sx n="56" d="100"/>
          <a:sy n="56" d="100"/>
        </p:scale>
        <p:origin x="-20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9FEBB6-D7E7-4B07-884D-E97C7D8AC6FF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1311E034-0411-4879-8FF7-204219162BB2}">
      <dgm:prSet phldrT="[Text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dirty="0" smtClean="0"/>
            <a:t>Hypermedia</a:t>
          </a:r>
          <a:endParaRPr lang="en-CA" dirty="0"/>
        </a:p>
      </dgm:t>
    </dgm:pt>
    <dgm:pt modelId="{2790440C-70AA-42FD-AF3F-E5396EC55EE9}" type="parTrans" cxnId="{2F763C9F-8E83-4E31-8039-75A9507E40A8}">
      <dgm:prSet/>
      <dgm:spPr/>
      <dgm:t>
        <a:bodyPr/>
        <a:lstStyle/>
        <a:p>
          <a:endParaRPr lang="en-CA"/>
        </a:p>
      </dgm:t>
    </dgm:pt>
    <dgm:pt modelId="{B0865DF8-AB8B-4028-B110-D1D773815A58}" type="sibTrans" cxnId="{2F763C9F-8E83-4E31-8039-75A9507E40A8}">
      <dgm:prSet/>
      <dgm:spPr/>
      <dgm:t>
        <a:bodyPr/>
        <a:lstStyle/>
        <a:p>
          <a:endParaRPr lang="en-CA"/>
        </a:p>
      </dgm:t>
    </dgm:pt>
    <dgm:pt modelId="{E6845CCC-0300-4361-93E4-1162E8986349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dirty="0" smtClean="0"/>
            <a:t>HTTP</a:t>
          </a:r>
          <a:endParaRPr lang="en-CA" dirty="0"/>
        </a:p>
      </dgm:t>
    </dgm:pt>
    <dgm:pt modelId="{479ACFBF-4D04-4072-82FA-8CCEF0F2831C}" type="parTrans" cxnId="{4E9E8F6D-DE37-409F-8777-6C349F2CF524}">
      <dgm:prSet/>
      <dgm:spPr/>
      <dgm:t>
        <a:bodyPr/>
        <a:lstStyle/>
        <a:p>
          <a:endParaRPr lang="en-CA"/>
        </a:p>
      </dgm:t>
    </dgm:pt>
    <dgm:pt modelId="{9CD54ED2-A5D6-42F6-B68B-D8FA95A3E605}" type="sibTrans" cxnId="{4E9E8F6D-DE37-409F-8777-6C349F2CF524}">
      <dgm:prSet/>
      <dgm:spPr/>
      <dgm:t>
        <a:bodyPr/>
        <a:lstStyle/>
        <a:p>
          <a:endParaRPr lang="en-CA"/>
        </a:p>
      </dgm:t>
    </dgm:pt>
    <dgm:pt modelId="{CDE0FE97-B9BD-4096-9816-E3FC73E89C77}">
      <dgm:prSet phldrT="[Text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CCCC00"/>
        </a:solidFill>
      </dgm:spPr>
      <dgm:t>
        <a:bodyPr/>
        <a:lstStyle/>
        <a:p>
          <a:r>
            <a:rPr lang="pl-PL" dirty="0" smtClean="0"/>
            <a:t>URI</a:t>
          </a:r>
          <a:endParaRPr lang="en-CA" dirty="0"/>
        </a:p>
      </dgm:t>
    </dgm:pt>
    <dgm:pt modelId="{0FF9C53B-72AC-4372-8059-E74D3F4FA842}" type="parTrans" cxnId="{5803AFB5-3E0F-4B57-9229-24E3AD16C2F0}">
      <dgm:prSet/>
      <dgm:spPr/>
      <dgm:t>
        <a:bodyPr/>
        <a:lstStyle/>
        <a:p>
          <a:endParaRPr lang="en-CA"/>
        </a:p>
      </dgm:t>
    </dgm:pt>
    <dgm:pt modelId="{96B2DFE8-4A9D-470A-8060-5B93F5580314}" type="sibTrans" cxnId="{5803AFB5-3E0F-4B57-9229-24E3AD16C2F0}">
      <dgm:prSet/>
      <dgm:spPr/>
      <dgm:t>
        <a:bodyPr/>
        <a:lstStyle/>
        <a:p>
          <a:endParaRPr lang="en-CA"/>
        </a:p>
      </dgm:t>
    </dgm:pt>
    <dgm:pt modelId="{F09A8B38-A4EA-4A56-85E6-96DC674621D1}" type="pres">
      <dgm:prSet presAssocID="{E49FEBB6-D7E7-4B07-884D-E97C7D8AC6FF}" presName="compositeShape" presStyleCnt="0">
        <dgm:presLayoutVars>
          <dgm:dir/>
          <dgm:resizeHandles/>
        </dgm:presLayoutVars>
      </dgm:prSet>
      <dgm:spPr/>
    </dgm:pt>
    <dgm:pt modelId="{217B84A9-DA1A-4E92-BFD8-45B4F2F6971F}" type="pres">
      <dgm:prSet presAssocID="{E49FEBB6-D7E7-4B07-884D-E97C7D8AC6FF}" presName="pyramid" presStyleLbl="node1" presStyleIdx="0" presStyleCnt="1"/>
      <dgm:spPr/>
    </dgm:pt>
    <dgm:pt modelId="{6C284ECE-A079-43F2-B84E-800B86E54BA9}" type="pres">
      <dgm:prSet presAssocID="{E49FEBB6-D7E7-4B07-884D-E97C7D8AC6FF}" presName="theList" presStyleCnt="0"/>
      <dgm:spPr/>
    </dgm:pt>
    <dgm:pt modelId="{94C89D46-98A3-48BD-8087-9A543D686CB3}" type="pres">
      <dgm:prSet presAssocID="{1311E034-0411-4879-8FF7-204219162BB2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BBEC221-9794-480E-A99F-66EB957F1AF6}" type="pres">
      <dgm:prSet presAssocID="{1311E034-0411-4879-8FF7-204219162BB2}" presName="aSpace" presStyleCnt="0"/>
      <dgm:spPr/>
    </dgm:pt>
    <dgm:pt modelId="{7A398B42-77EF-48C1-82CA-F4E0808B084E}" type="pres">
      <dgm:prSet presAssocID="{E6845CCC-0300-4361-93E4-1162E8986349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89D9D98-7C5B-4DC7-94AD-7DDDDDFC36D9}" type="pres">
      <dgm:prSet presAssocID="{E6845CCC-0300-4361-93E4-1162E8986349}" presName="aSpace" presStyleCnt="0"/>
      <dgm:spPr/>
    </dgm:pt>
    <dgm:pt modelId="{BDD20D0A-490A-47EF-A482-D36EE1F2B94E}" type="pres">
      <dgm:prSet presAssocID="{CDE0FE97-B9BD-4096-9816-E3FC73E89C77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6224126-5D99-471E-BC72-FC0D203F0CD6}" type="pres">
      <dgm:prSet presAssocID="{CDE0FE97-B9BD-4096-9816-E3FC73E89C77}" presName="aSpace" presStyleCnt="0"/>
      <dgm:spPr/>
    </dgm:pt>
  </dgm:ptLst>
  <dgm:cxnLst>
    <dgm:cxn modelId="{DA2490BC-45B7-4BA2-8FAA-BF4A178A48ED}" type="presOf" srcId="{1311E034-0411-4879-8FF7-204219162BB2}" destId="{94C89D46-98A3-48BD-8087-9A543D686CB3}" srcOrd="0" destOrd="0" presId="urn:microsoft.com/office/officeart/2005/8/layout/pyramid2"/>
    <dgm:cxn modelId="{67531A3A-0905-4DEC-81D4-9E426AF0AFFF}" type="presOf" srcId="{CDE0FE97-B9BD-4096-9816-E3FC73E89C77}" destId="{BDD20D0A-490A-47EF-A482-D36EE1F2B94E}" srcOrd="0" destOrd="0" presId="urn:microsoft.com/office/officeart/2005/8/layout/pyramid2"/>
    <dgm:cxn modelId="{4E9E8F6D-DE37-409F-8777-6C349F2CF524}" srcId="{E49FEBB6-D7E7-4B07-884D-E97C7D8AC6FF}" destId="{E6845CCC-0300-4361-93E4-1162E8986349}" srcOrd="1" destOrd="0" parTransId="{479ACFBF-4D04-4072-82FA-8CCEF0F2831C}" sibTransId="{9CD54ED2-A5D6-42F6-B68B-D8FA95A3E605}"/>
    <dgm:cxn modelId="{2F763C9F-8E83-4E31-8039-75A9507E40A8}" srcId="{E49FEBB6-D7E7-4B07-884D-E97C7D8AC6FF}" destId="{1311E034-0411-4879-8FF7-204219162BB2}" srcOrd="0" destOrd="0" parTransId="{2790440C-70AA-42FD-AF3F-E5396EC55EE9}" sibTransId="{B0865DF8-AB8B-4028-B110-D1D773815A58}"/>
    <dgm:cxn modelId="{A2AAAF23-E350-43DE-8460-998743F4BCEB}" type="presOf" srcId="{E6845CCC-0300-4361-93E4-1162E8986349}" destId="{7A398B42-77EF-48C1-82CA-F4E0808B084E}" srcOrd="0" destOrd="0" presId="urn:microsoft.com/office/officeart/2005/8/layout/pyramid2"/>
    <dgm:cxn modelId="{5803AFB5-3E0F-4B57-9229-24E3AD16C2F0}" srcId="{E49FEBB6-D7E7-4B07-884D-E97C7D8AC6FF}" destId="{CDE0FE97-B9BD-4096-9816-E3FC73E89C77}" srcOrd="2" destOrd="0" parTransId="{0FF9C53B-72AC-4372-8059-E74D3F4FA842}" sibTransId="{96B2DFE8-4A9D-470A-8060-5B93F5580314}"/>
    <dgm:cxn modelId="{8FBAF711-83E5-4DAC-AD4F-F5361F44B8D8}" type="presOf" srcId="{E49FEBB6-D7E7-4B07-884D-E97C7D8AC6FF}" destId="{F09A8B38-A4EA-4A56-85E6-96DC674621D1}" srcOrd="0" destOrd="0" presId="urn:microsoft.com/office/officeart/2005/8/layout/pyramid2"/>
    <dgm:cxn modelId="{C76D3DD9-8150-4571-906E-A74BE32EC58A}" type="presParOf" srcId="{F09A8B38-A4EA-4A56-85E6-96DC674621D1}" destId="{217B84A9-DA1A-4E92-BFD8-45B4F2F6971F}" srcOrd="0" destOrd="0" presId="urn:microsoft.com/office/officeart/2005/8/layout/pyramid2"/>
    <dgm:cxn modelId="{09E72E3E-2F37-4BB5-8070-5920E3C9D585}" type="presParOf" srcId="{F09A8B38-A4EA-4A56-85E6-96DC674621D1}" destId="{6C284ECE-A079-43F2-B84E-800B86E54BA9}" srcOrd="1" destOrd="0" presId="urn:microsoft.com/office/officeart/2005/8/layout/pyramid2"/>
    <dgm:cxn modelId="{EEEA70F4-5580-42D6-A25D-2A690C94007E}" type="presParOf" srcId="{6C284ECE-A079-43F2-B84E-800B86E54BA9}" destId="{94C89D46-98A3-48BD-8087-9A543D686CB3}" srcOrd="0" destOrd="0" presId="urn:microsoft.com/office/officeart/2005/8/layout/pyramid2"/>
    <dgm:cxn modelId="{0F6D9D49-41CB-4FAB-B4F9-D2C0BAD4DF00}" type="presParOf" srcId="{6C284ECE-A079-43F2-B84E-800B86E54BA9}" destId="{2BBEC221-9794-480E-A99F-66EB957F1AF6}" srcOrd="1" destOrd="0" presId="urn:microsoft.com/office/officeart/2005/8/layout/pyramid2"/>
    <dgm:cxn modelId="{C33AC01E-FD5D-44A4-ACA1-EE8FA3125B6B}" type="presParOf" srcId="{6C284ECE-A079-43F2-B84E-800B86E54BA9}" destId="{7A398B42-77EF-48C1-82CA-F4E0808B084E}" srcOrd="2" destOrd="0" presId="urn:microsoft.com/office/officeart/2005/8/layout/pyramid2"/>
    <dgm:cxn modelId="{96901850-F857-4ADA-9266-770A6109507C}" type="presParOf" srcId="{6C284ECE-A079-43F2-B84E-800B86E54BA9}" destId="{A89D9D98-7C5B-4DC7-94AD-7DDDDDFC36D9}" srcOrd="3" destOrd="0" presId="urn:microsoft.com/office/officeart/2005/8/layout/pyramid2"/>
    <dgm:cxn modelId="{63A35D1A-7FEC-4E26-80D0-C17BF865C473}" type="presParOf" srcId="{6C284ECE-A079-43F2-B84E-800B86E54BA9}" destId="{BDD20D0A-490A-47EF-A482-D36EE1F2B94E}" srcOrd="4" destOrd="0" presId="urn:microsoft.com/office/officeart/2005/8/layout/pyramid2"/>
    <dgm:cxn modelId="{066799EA-9ECB-47D0-AEE0-5C702305D40C}" type="presParOf" srcId="{6C284ECE-A079-43F2-B84E-800B86E54BA9}" destId="{76224126-5D99-471E-BC72-FC0D203F0CD6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7B84A9-DA1A-4E92-BFD8-45B4F2F6971F}">
      <dsp:nvSpPr>
        <dsp:cNvPr id="0" name=""/>
        <dsp:cNvSpPr/>
      </dsp:nvSpPr>
      <dsp:spPr>
        <a:xfrm>
          <a:off x="1261110" y="0"/>
          <a:ext cx="5029199" cy="5029199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C89D46-98A3-48BD-8087-9A543D686CB3}">
      <dsp:nvSpPr>
        <dsp:cNvPr id="0" name=""/>
        <dsp:cNvSpPr/>
      </dsp:nvSpPr>
      <dsp:spPr>
        <a:xfrm>
          <a:off x="3775710" y="505621"/>
          <a:ext cx="3268980" cy="1190505"/>
        </a:xfrm>
        <a:prstGeom prst="round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100" kern="1200" dirty="0" smtClean="0"/>
            <a:t>Hypermedia</a:t>
          </a:r>
          <a:endParaRPr lang="en-CA" sz="4100" kern="1200" dirty="0"/>
        </a:p>
      </dsp:txBody>
      <dsp:txXfrm>
        <a:off x="3833826" y="563737"/>
        <a:ext cx="3152748" cy="1074273"/>
      </dsp:txXfrm>
    </dsp:sp>
    <dsp:sp modelId="{7A398B42-77EF-48C1-82CA-F4E0808B084E}">
      <dsp:nvSpPr>
        <dsp:cNvPr id="0" name=""/>
        <dsp:cNvSpPr/>
      </dsp:nvSpPr>
      <dsp:spPr>
        <a:xfrm>
          <a:off x="3775710" y="1844940"/>
          <a:ext cx="3268980" cy="1190505"/>
        </a:xfrm>
        <a:prstGeom prst="roundRec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100" kern="1200" dirty="0" smtClean="0"/>
            <a:t>HTTP</a:t>
          </a:r>
          <a:endParaRPr lang="en-CA" sz="4100" kern="1200" dirty="0"/>
        </a:p>
      </dsp:txBody>
      <dsp:txXfrm>
        <a:off x="3833826" y="1903056"/>
        <a:ext cx="3152748" cy="1074273"/>
      </dsp:txXfrm>
    </dsp:sp>
    <dsp:sp modelId="{BDD20D0A-490A-47EF-A482-D36EE1F2B94E}">
      <dsp:nvSpPr>
        <dsp:cNvPr id="0" name=""/>
        <dsp:cNvSpPr/>
      </dsp:nvSpPr>
      <dsp:spPr>
        <a:xfrm>
          <a:off x="3775710" y="3184259"/>
          <a:ext cx="3268980" cy="1190505"/>
        </a:xfrm>
        <a:prstGeom prst="roundRect">
          <a:avLst/>
        </a:prstGeom>
        <a:solidFill>
          <a:srgbClr val="CCCC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100" kern="1200" dirty="0" smtClean="0"/>
            <a:t>URI</a:t>
          </a:r>
          <a:endParaRPr lang="en-CA" sz="4100" kern="1200" dirty="0"/>
        </a:p>
      </dsp:txBody>
      <dsp:txXfrm>
        <a:off x="3833826" y="3242375"/>
        <a:ext cx="3152748" cy="10742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A75DD-9324-44FD-B664-511CA8D85F41}" type="datetimeFigureOut">
              <a:rPr lang="en-CA" smtClean="0"/>
              <a:t>23/03/2011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D16605-C025-4A2E-A114-30AEAB8406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01832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Client - server</a:t>
            </a:r>
          </a:p>
          <a:p>
            <a:r>
              <a:rPr lang="en-CA" dirty="0" smtClean="0"/>
              <a:t>Stateless</a:t>
            </a:r>
          </a:p>
          <a:p>
            <a:r>
              <a:rPr lang="en-CA" dirty="0" smtClean="0"/>
              <a:t>Cacheable</a:t>
            </a:r>
          </a:p>
          <a:p>
            <a:r>
              <a:rPr lang="en-CA" dirty="0" smtClean="0"/>
              <a:t>Layered</a:t>
            </a:r>
          </a:p>
          <a:p>
            <a:r>
              <a:rPr lang="en-CA" dirty="0" smtClean="0"/>
              <a:t>Uniform interface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16605-C025-4A2E-A114-30AEAB840602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5310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Headers</a:t>
            </a:r>
          </a:p>
          <a:p>
            <a:r>
              <a:rPr lang="pl-PL" dirty="0" smtClean="0"/>
              <a:t>Intermediaries</a:t>
            </a:r>
          </a:p>
          <a:p>
            <a:endParaRPr lang="pl-PL" dirty="0" smtClean="0"/>
          </a:p>
          <a:p>
            <a:r>
              <a:rPr lang="pl-PL" dirty="0" smtClean="0"/>
              <a:t>WSDL</a:t>
            </a:r>
          </a:p>
          <a:p>
            <a:r>
              <a:rPr lang="pl-PL" dirty="0" smtClean="0"/>
              <a:t>End</a:t>
            </a:r>
            <a:r>
              <a:rPr lang="pl-PL" baseline="0" dirty="0" smtClean="0"/>
              <a:t> to end security</a:t>
            </a:r>
          </a:p>
          <a:p>
            <a:r>
              <a:rPr lang="pl-PL" baseline="0" dirty="0" smtClean="0"/>
              <a:t>Auth</a:t>
            </a:r>
          </a:p>
          <a:p>
            <a:r>
              <a:rPr lang="pl-PL" baseline="0" dirty="0" smtClean="0"/>
              <a:t>Transactions</a:t>
            </a:r>
          </a:p>
          <a:p>
            <a:r>
              <a:rPr lang="pl-PL" baseline="0" dirty="0" smtClean="0"/>
              <a:t>Reliability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16605-C025-4A2E-A114-30AEAB840602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1828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site.restbucks.net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5400" b="1" dirty="0" smtClean="0"/>
              <a:t>WCF Web APIs</a:t>
            </a:r>
            <a:endParaRPr lang="en-CA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4000" dirty="0" smtClean="0">
                <a:solidFill>
                  <a:srgbClr val="0070C0"/>
                </a:solidFill>
              </a:rPr>
              <a:t>REST in the shade of WCF</a:t>
            </a:r>
            <a:endParaRPr lang="en-CA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14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603990318"/>
              </p:ext>
            </p:extLst>
          </p:nvPr>
        </p:nvGraphicFramePr>
        <p:xfrm>
          <a:off x="419100" y="914400"/>
          <a:ext cx="83058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535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845893" y="905853"/>
            <a:ext cx="1828800" cy="1295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Order</a:t>
            </a:r>
          </a:p>
          <a:p>
            <a:pPr algn="ctr"/>
            <a:r>
              <a:rPr lang="pl-PL" dirty="0"/>
              <a:t>Resource</a:t>
            </a:r>
            <a:endParaRPr lang="en-CA" dirty="0"/>
          </a:p>
        </p:txBody>
      </p:sp>
      <p:sp>
        <p:nvSpPr>
          <p:cNvPr id="5" name="Rounded Rectangle 4"/>
          <p:cNvSpPr/>
          <p:nvPr/>
        </p:nvSpPr>
        <p:spPr>
          <a:xfrm>
            <a:off x="5029200" y="1324953"/>
            <a:ext cx="2286000" cy="4572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/order/{orderId}</a:t>
            </a:r>
            <a:endParaRPr lang="en-CA" dirty="0"/>
          </a:p>
        </p:txBody>
      </p:sp>
      <p:sp>
        <p:nvSpPr>
          <p:cNvPr id="7" name="Rounded Rectangle 6"/>
          <p:cNvSpPr/>
          <p:nvPr/>
        </p:nvSpPr>
        <p:spPr>
          <a:xfrm>
            <a:off x="6858000" y="2667000"/>
            <a:ext cx="1828800" cy="1295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Receipt</a:t>
            </a:r>
          </a:p>
          <a:p>
            <a:pPr algn="ctr"/>
            <a:r>
              <a:rPr lang="pl-PL" dirty="0"/>
              <a:t>Resource</a:t>
            </a:r>
            <a:endParaRPr lang="en-CA" dirty="0"/>
          </a:p>
        </p:txBody>
      </p:sp>
      <p:sp>
        <p:nvSpPr>
          <p:cNvPr id="8" name="Rounded Rectangle 7"/>
          <p:cNvSpPr/>
          <p:nvPr/>
        </p:nvSpPr>
        <p:spPr>
          <a:xfrm>
            <a:off x="5029200" y="3086100"/>
            <a:ext cx="2286000" cy="4572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/receipt/{orderId}</a:t>
            </a:r>
            <a:endParaRPr lang="en-CA" dirty="0"/>
          </a:p>
        </p:txBody>
      </p:sp>
      <p:sp>
        <p:nvSpPr>
          <p:cNvPr id="9" name="Rounded Rectangle 8"/>
          <p:cNvSpPr/>
          <p:nvPr/>
        </p:nvSpPr>
        <p:spPr>
          <a:xfrm>
            <a:off x="6858000" y="4495800"/>
            <a:ext cx="1828800" cy="1295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Payment</a:t>
            </a:r>
          </a:p>
          <a:p>
            <a:pPr algn="ctr"/>
            <a:r>
              <a:rPr lang="pl-PL" dirty="0"/>
              <a:t>Resource</a:t>
            </a:r>
            <a:endParaRPr lang="en-CA" dirty="0"/>
          </a:p>
        </p:txBody>
      </p:sp>
      <p:sp>
        <p:nvSpPr>
          <p:cNvPr id="6" name="Rounded Rectangle 5"/>
          <p:cNvSpPr/>
          <p:nvPr/>
        </p:nvSpPr>
        <p:spPr>
          <a:xfrm>
            <a:off x="5029200" y="4955493"/>
            <a:ext cx="2286000" cy="4572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/payment/{orderId}</a:t>
            </a:r>
            <a:endParaRPr lang="en-CA" dirty="0"/>
          </a:p>
        </p:txBody>
      </p:sp>
      <p:sp>
        <p:nvSpPr>
          <p:cNvPr id="10" name="Rounded Rectangle 9"/>
          <p:cNvSpPr/>
          <p:nvPr/>
        </p:nvSpPr>
        <p:spPr>
          <a:xfrm>
            <a:off x="533400" y="457200"/>
            <a:ext cx="1524000" cy="5943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3200" dirty="0" smtClean="0"/>
              <a:t>Client</a:t>
            </a:r>
            <a:endParaRPr lang="en-CA" sz="3200" dirty="0"/>
          </a:p>
        </p:txBody>
      </p:sp>
      <p:sp>
        <p:nvSpPr>
          <p:cNvPr id="11" name="Rounded Rectangle 10"/>
          <p:cNvSpPr/>
          <p:nvPr/>
        </p:nvSpPr>
        <p:spPr>
          <a:xfrm>
            <a:off x="1600200" y="1330293"/>
            <a:ext cx="2286000" cy="4572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/order/{orderId}</a:t>
            </a:r>
            <a:endParaRPr lang="en-CA" dirty="0"/>
          </a:p>
        </p:txBody>
      </p:sp>
      <p:sp>
        <p:nvSpPr>
          <p:cNvPr id="12" name="Rounded Rectangle 11"/>
          <p:cNvSpPr/>
          <p:nvPr/>
        </p:nvSpPr>
        <p:spPr>
          <a:xfrm>
            <a:off x="1600200" y="3086100"/>
            <a:ext cx="2286000" cy="4572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/receipt/{orderId}</a:t>
            </a:r>
            <a:endParaRPr lang="en-CA" dirty="0"/>
          </a:p>
        </p:txBody>
      </p:sp>
      <p:sp>
        <p:nvSpPr>
          <p:cNvPr id="13" name="Rounded Rectangle 12"/>
          <p:cNvSpPr/>
          <p:nvPr/>
        </p:nvSpPr>
        <p:spPr>
          <a:xfrm>
            <a:off x="1600200" y="4955493"/>
            <a:ext cx="2286000" cy="4572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/payment/{orderId}</a:t>
            </a:r>
            <a:endParaRPr lang="en-CA" dirty="0"/>
          </a:p>
        </p:txBody>
      </p:sp>
      <p:sp>
        <p:nvSpPr>
          <p:cNvPr id="14" name="Left-Right Arrow 13"/>
          <p:cNvSpPr/>
          <p:nvPr/>
        </p:nvSpPr>
        <p:spPr>
          <a:xfrm>
            <a:off x="3886200" y="1383169"/>
            <a:ext cx="1143000" cy="351447"/>
          </a:xfrm>
          <a:prstGeom prst="left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Left-Right Arrow 14"/>
          <p:cNvSpPr/>
          <p:nvPr/>
        </p:nvSpPr>
        <p:spPr>
          <a:xfrm>
            <a:off x="3886200" y="3138976"/>
            <a:ext cx="1143000" cy="351447"/>
          </a:xfrm>
          <a:prstGeom prst="left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Left-Right Arrow 15"/>
          <p:cNvSpPr/>
          <p:nvPr/>
        </p:nvSpPr>
        <p:spPr>
          <a:xfrm>
            <a:off x="3901155" y="5008369"/>
            <a:ext cx="1143000" cy="351447"/>
          </a:xfrm>
          <a:prstGeom prst="left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323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845893" y="905853"/>
            <a:ext cx="1828800" cy="1295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Order</a:t>
            </a:r>
          </a:p>
          <a:p>
            <a:pPr algn="ctr"/>
            <a:r>
              <a:rPr lang="pl-PL" dirty="0"/>
              <a:t>Resource</a:t>
            </a:r>
            <a:endParaRPr lang="en-CA" dirty="0"/>
          </a:p>
        </p:txBody>
      </p:sp>
      <p:sp>
        <p:nvSpPr>
          <p:cNvPr id="5" name="Rounded Rectangle 4"/>
          <p:cNvSpPr/>
          <p:nvPr/>
        </p:nvSpPr>
        <p:spPr>
          <a:xfrm>
            <a:off x="5029200" y="1324953"/>
            <a:ext cx="2286000" cy="4572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/order/{orderId}</a:t>
            </a:r>
            <a:endParaRPr lang="en-CA" dirty="0"/>
          </a:p>
        </p:txBody>
      </p:sp>
      <p:sp>
        <p:nvSpPr>
          <p:cNvPr id="7" name="Rounded Rectangle 6"/>
          <p:cNvSpPr/>
          <p:nvPr/>
        </p:nvSpPr>
        <p:spPr>
          <a:xfrm>
            <a:off x="4102693" y="2781300"/>
            <a:ext cx="1828800" cy="1295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Payment</a:t>
            </a:r>
          </a:p>
          <a:p>
            <a:pPr algn="ctr"/>
            <a:r>
              <a:rPr lang="pl-PL" dirty="0" smtClean="0"/>
              <a:t>Resource</a:t>
            </a:r>
            <a:endParaRPr lang="en-CA" dirty="0"/>
          </a:p>
        </p:txBody>
      </p:sp>
      <p:sp>
        <p:nvSpPr>
          <p:cNvPr id="8" name="Rounded Rectangle 7"/>
          <p:cNvSpPr/>
          <p:nvPr/>
        </p:nvSpPr>
        <p:spPr>
          <a:xfrm>
            <a:off x="5474293" y="3200400"/>
            <a:ext cx="2286000" cy="4572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/payment/{orderId}</a:t>
            </a:r>
            <a:endParaRPr lang="en-CA" dirty="0"/>
          </a:p>
        </p:txBody>
      </p:sp>
      <p:sp>
        <p:nvSpPr>
          <p:cNvPr id="9" name="Rounded Rectangle 8"/>
          <p:cNvSpPr/>
          <p:nvPr/>
        </p:nvSpPr>
        <p:spPr>
          <a:xfrm>
            <a:off x="6845893" y="4610100"/>
            <a:ext cx="1828800" cy="1295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Receipt</a:t>
            </a:r>
          </a:p>
          <a:p>
            <a:pPr algn="ctr"/>
            <a:r>
              <a:rPr lang="pl-PL" dirty="0"/>
              <a:t>Resource</a:t>
            </a:r>
            <a:endParaRPr lang="en-CA" dirty="0"/>
          </a:p>
        </p:txBody>
      </p:sp>
      <p:sp>
        <p:nvSpPr>
          <p:cNvPr id="6" name="Rounded Rectangle 5"/>
          <p:cNvSpPr/>
          <p:nvPr/>
        </p:nvSpPr>
        <p:spPr>
          <a:xfrm>
            <a:off x="5029200" y="5029200"/>
            <a:ext cx="2286000" cy="4572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/receipt/{orderId}</a:t>
            </a:r>
            <a:endParaRPr lang="en-CA" dirty="0"/>
          </a:p>
        </p:txBody>
      </p:sp>
      <p:sp>
        <p:nvSpPr>
          <p:cNvPr id="10" name="Rounded Rectangle 9"/>
          <p:cNvSpPr/>
          <p:nvPr/>
        </p:nvSpPr>
        <p:spPr>
          <a:xfrm>
            <a:off x="533400" y="457200"/>
            <a:ext cx="1524000" cy="5943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3200" dirty="0" smtClean="0"/>
              <a:t>Client</a:t>
            </a:r>
            <a:endParaRPr lang="en-CA" sz="3200" dirty="0"/>
          </a:p>
        </p:txBody>
      </p:sp>
      <p:sp>
        <p:nvSpPr>
          <p:cNvPr id="11" name="Rounded Rectangle 10"/>
          <p:cNvSpPr/>
          <p:nvPr/>
        </p:nvSpPr>
        <p:spPr>
          <a:xfrm>
            <a:off x="1600200" y="1330293"/>
            <a:ext cx="2286000" cy="4572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/order/{orderId}</a:t>
            </a:r>
            <a:endParaRPr lang="en-CA" dirty="0"/>
          </a:p>
        </p:txBody>
      </p:sp>
      <p:sp>
        <p:nvSpPr>
          <p:cNvPr id="14" name="Left-Right Arrow 13"/>
          <p:cNvSpPr/>
          <p:nvPr/>
        </p:nvSpPr>
        <p:spPr>
          <a:xfrm>
            <a:off x="3886200" y="1383169"/>
            <a:ext cx="1143000" cy="351447"/>
          </a:xfrm>
          <a:prstGeom prst="left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Bent-Up Arrow 16"/>
          <p:cNvSpPr/>
          <p:nvPr/>
        </p:nvSpPr>
        <p:spPr>
          <a:xfrm rot="5400000" flipV="1">
            <a:off x="7410627" y="2550920"/>
            <a:ext cx="1342048" cy="642716"/>
          </a:xfrm>
          <a:prstGeom prst="bentUpArrow">
            <a:avLst>
              <a:gd name="adj1" fmla="val 24006"/>
              <a:gd name="adj2" fmla="val 25000"/>
              <a:gd name="adj3" fmla="val 25000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Bent-Up Arrow 17"/>
          <p:cNvSpPr/>
          <p:nvPr/>
        </p:nvSpPr>
        <p:spPr>
          <a:xfrm rot="16200000" flipH="1" flipV="1">
            <a:off x="4036818" y="4426366"/>
            <a:ext cx="1342048" cy="642716"/>
          </a:xfrm>
          <a:prstGeom prst="bentUpArrow">
            <a:avLst>
              <a:gd name="adj1" fmla="val 24006"/>
              <a:gd name="adj2" fmla="val 25000"/>
              <a:gd name="adj3" fmla="val 25000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Rounded Rectangular Callout 2"/>
          <p:cNvSpPr/>
          <p:nvPr/>
        </p:nvSpPr>
        <p:spPr>
          <a:xfrm>
            <a:off x="6832362" y="2407778"/>
            <a:ext cx="1371600" cy="533400"/>
          </a:xfrm>
          <a:prstGeom prst="wedgeRoundRectCallout">
            <a:avLst>
              <a:gd name="adj1" fmla="val 57049"/>
              <a:gd name="adj2" fmla="val 81726"/>
              <a:gd name="adj3" fmla="val 16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order</a:t>
            </a:r>
            <a:endParaRPr lang="en-CA" dirty="0"/>
          </a:p>
        </p:txBody>
      </p:sp>
      <p:sp>
        <p:nvSpPr>
          <p:cNvPr id="15" name="Rounded Rectangular Callout 14"/>
          <p:cNvSpPr/>
          <p:nvPr/>
        </p:nvSpPr>
        <p:spPr>
          <a:xfrm>
            <a:off x="2971800" y="4343400"/>
            <a:ext cx="1371600" cy="533400"/>
          </a:xfrm>
          <a:prstGeom prst="wedgeRoundRectCallout">
            <a:avLst>
              <a:gd name="adj1" fmla="val 57049"/>
              <a:gd name="adj2" fmla="val 81726"/>
              <a:gd name="adj3" fmla="val 16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receipt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4016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Arrow 10"/>
          <p:cNvSpPr/>
          <p:nvPr/>
        </p:nvSpPr>
        <p:spPr>
          <a:xfrm rot="10800000">
            <a:off x="2057398" y="1585242"/>
            <a:ext cx="685802" cy="53624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ight Arrow 12"/>
          <p:cNvSpPr/>
          <p:nvPr/>
        </p:nvSpPr>
        <p:spPr>
          <a:xfrm rot="10800000">
            <a:off x="6476999" y="1585240"/>
            <a:ext cx="609598" cy="53624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ounded Rectangle 3"/>
          <p:cNvSpPr/>
          <p:nvPr/>
        </p:nvSpPr>
        <p:spPr>
          <a:xfrm>
            <a:off x="533400" y="457200"/>
            <a:ext cx="1524000" cy="5943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3200" dirty="0" smtClean="0"/>
              <a:t>Client</a:t>
            </a:r>
            <a:endParaRPr lang="en-CA" sz="3200" dirty="0"/>
          </a:p>
        </p:txBody>
      </p:sp>
      <p:sp>
        <p:nvSpPr>
          <p:cNvPr id="6" name="Rounded Rectangle 5"/>
          <p:cNvSpPr/>
          <p:nvPr/>
        </p:nvSpPr>
        <p:spPr>
          <a:xfrm>
            <a:off x="7086600" y="457200"/>
            <a:ext cx="1524000" cy="5943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3200" dirty="0" smtClean="0"/>
              <a:t>Service</a:t>
            </a:r>
            <a:endParaRPr lang="en-CA" sz="3200" dirty="0"/>
          </a:p>
        </p:txBody>
      </p:sp>
      <p:sp>
        <p:nvSpPr>
          <p:cNvPr id="8" name="Rounded Rectangle 7"/>
          <p:cNvSpPr/>
          <p:nvPr/>
        </p:nvSpPr>
        <p:spPr>
          <a:xfrm>
            <a:off x="2743200" y="457200"/>
            <a:ext cx="3733800" cy="32766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pl-PL" sz="1600" i="1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200 OK</a:t>
            </a:r>
          </a:p>
          <a:p>
            <a:r>
              <a:rPr lang="pl-PL" sz="1600" i="1" dirty="0" smtClean="0">
                <a:latin typeface="Consolas" pitchFamily="49" charset="0"/>
                <a:cs typeface="Consolas" pitchFamily="49" charset="0"/>
              </a:rPr>
              <a:t>ContentType: </a:t>
            </a:r>
            <a:r>
              <a:rPr lang="pl-PL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application/vnd.restbucks+xml</a:t>
            </a:r>
            <a:r>
              <a:rPr lang="en-CA" sz="1600" i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CA" sz="1600" i="1" dirty="0" err="1">
                <a:latin typeface="Consolas" pitchFamily="49" charset="0"/>
                <a:cs typeface="Consolas" pitchFamily="49" charset="0"/>
              </a:rPr>
              <a:t>xmlns</a:t>
            </a:r>
            <a:r>
              <a:rPr lang="en-CA" sz="1600" i="1" dirty="0">
                <a:latin typeface="Consolas" pitchFamily="49" charset="0"/>
                <a:cs typeface="Consolas" pitchFamily="49" charset="0"/>
              </a:rPr>
              <a:t>="http://schemas.restbucks.net/order</a:t>
            </a:r>
            <a:r>
              <a:rPr lang="en-CA" sz="1600" i="1" dirty="0" smtClean="0">
                <a:latin typeface="Consolas" pitchFamily="49" charset="0"/>
                <a:cs typeface="Consolas" pitchFamily="49" charset="0"/>
              </a:rPr>
              <a:t>"&gt;</a:t>
            </a:r>
            <a:endParaRPr lang="pl-PL" sz="1600" i="1" dirty="0" smtClean="0">
              <a:latin typeface="Consolas" pitchFamily="49" charset="0"/>
              <a:cs typeface="Consolas" pitchFamily="49" charset="0"/>
            </a:endParaRPr>
          </a:p>
          <a:p>
            <a:r>
              <a:rPr lang="pl-PL" sz="1600" i="1" dirty="0" smtClean="0">
                <a:latin typeface="Consolas" pitchFamily="49" charset="0"/>
                <a:cs typeface="Consolas" pitchFamily="49" charset="0"/>
              </a:rPr>
              <a:t>&lt;drink&gt;Latte&lt;/drink&gt;</a:t>
            </a:r>
          </a:p>
          <a:p>
            <a:r>
              <a:rPr lang="pl-PL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&lt;link href=„payment/1234” rel=„http://relations.restbucks.net/payment”/&gt;</a:t>
            </a:r>
            <a:endParaRPr lang="pl-PL" sz="1600" b="1" i="1" dirty="0">
              <a:solidFill>
                <a:schemeClr val="tx1">
                  <a:lumMod val="95000"/>
                  <a:lumOff val="5000"/>
                </a:schemeClr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pl-PL" sz="1600" i="1" dirty="0" smtClean="0">
                <a:latin typeface="Consolas" pitchFamily="49" charset="0"/>
                <a:cs typeface="Consolas" pitchFamily="49" charset="0"/>
              </a:rPr>
              <a:t>&lt;/order&gt;</a:t>
            </a:r>
            <a:endParaRPr lang="en-CA" sz="1600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2057400" y="4926650"/>
            <a:ext cx="685800" cy="53624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ight Arrow 13"/>
          <p:cNvSpPr/>
          <p:nvPr/>
        </p:nvSpPr>
        <p:spPr>
          <a:xfrm>
            <a:off x="6477000" y="4926650"/>
            <a:ext cx="609600" cy="53624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ounded Rectangle 14"/>
          <p:cNvSpPr/>
          <p:nvPr/>
        </p:nvSpPr>
        <p:spPr>
          <a:xfrm>
            <a:off x="2743200" y="3810000"/>
            <a:ext cx="3733800" cy="276955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rtlCol="0" anchor="t"/>
          <a:lstStyle/>
          <a:p>
            <a:r>
              <a:rPr lang="pl-PL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PUT /payment/1234</a:t>
            </a:r>
            <a:r>
              <a:rPr lang="en-CA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CA" sz="1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HTTP/1.1</a:t>
            </a:r>
          </a:p>
          <a:p>
            <a:r>
              <a:rPr lang="en-CA" sz="1600" i="1" dirty="0">
                <a:latin typeface="Consolas" pitchFamily="49" charset="0"/>
                <a:cs typeface="Consolas" pitchFamily="49" charset="0"/>
              </a:rPr>
              <a:t>Host: restbucks.net</a:t>
            </a:r>
          </a:p>
          <a:p>
            <a:r>
              <a:rPr lang="en-CA" sz="1600" i="1" dirty="0">
                <a:latin typeface="Consolas" pitchFamily="49" charset="0"/>
                <a:cs typeface="Consolas" pitchFamily="49" charset="0"/>
              </a:rPr>
              <a:t>Content-Type: application/xml</a:t>
            </a:r>
          </a:p>
          <a:p>
            <a:r>
              <a:rPr lang="en-CA" sz="1600" i="1" dirty="0">
                <a:latin typeface="Consolas" pitchFamily="49" charset="0"/>
                <a:cs typeface="Consolas" pitchFamily="49" charset="0"/>
              </a:rPr>
              <a:t>Content-Length: 216</a:t>
            </a:r>
          </a:p>
          <a:p>
            <a:r>
              <a:rPr lang="en-CA" sz="1600" i="1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pl-PL" sz="1600" i="1" dirty="0" smtClean="0">
                <a:latin typeface="Consolas" pitchFamily="49" charset="0"/>
                <a:cs typeface="Consolas" pitchFamily="49" charset="0"/>
              </a:rPr>
              <a:t>payment</a:t>
            </a:r>
            <a:r>
              <a:rPr lang="en-CA" sz="1600" i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CA" sz="1600" i="1" dirty="0" err="1">
                <a:latin typeface="Consolas" pitchFamily="49" charset="0"/>
                <a:cs typeface="Consolas" pitchFamily="49" charset="0"/>
              </a:rPr>
              <a:t>xmlns</a:t>
            </a:r>
            <a:r>
              <a:rPr lang="en-CA" sz="1600" i="1" dirty="0">
                <a:latin typeface="Consolas" pitchFamily="49" charset="0"/>
                <a:cs typeface="Consolas" pitchFamily="49" charset="0"/>
              </a:rPr>
              <a:t>="http://schemas.restbucks.net/order"&gt;</a:t>
            </a:r>
          </a:p>
          <a:p>
            <a:r>
              <a:rPr lang="en-CA" sz="1600" i="1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pl-PL" sz="1600" i="1" dirty="0" smtClean="0">
                <a:latin typeface="Consolas" pitchFamily="49" charset="0"/>
                <a:cs typeface="Consolas" pitchFamily="49" charset="0"/>
              </a:rPr>
              <a:t>cardNumber</a:t>
            </a:r>
            <a:r>
              <a:rPr lang="en-CA" sz="1600" i="1" dirty="0" smtClean="0">
                <a:latin typeface="Consolas" pitchFamily="49" charset="0"/>
                <a:cs typeface="Consolas" pitchFamily="49" charset="0"/>
              </a:rPr>
              <a:t>&gt;</a:t>
            </a:r>
            <a:r>
              <a:rPr lang="pl-PL" sz="1600" i="1" dirty="0" smtClean="0">
                <a:latin typeface="Consolas" pitchFamily="49" charset="0"/>
                <a:cs typeface="Consolas" pitchFamily="49" charset="0"/>
              </a:rPr>
              <a:t>...&lt;/cardNumber&gt;</a:t>
            </a:r>
            <a:endParaRPr lang="en-CA" sz="1600" i="1" dirty="0">
              <a:latin typeface="Consolas" pitchFamily="49" charset="0"/>
              <a:cs typeface="Consolas" pitchFamily="49" charset="0"/>
            </a:endParaRPr>
          </a:p>
          <a:p>
            <a:r>
              <a:rPr lang="en-CA" sz="1600" i="1" dirty="0">
                <a:latin typeface="Consolas" pitchFamily="49" charset="0"/>
                <a:cs typeface="Consolas" pitchFamily="49" charset="0"/>
              </a:rPr>
              <a:t>&lt;/order&gt;</a:t>
            </a:r>
          </a:p>
        </p:txBody>
      </p:sp>
    </p:spTree>
    <p:extLst>
      <p:ext uri="{BB962C8B-B14F-4D97-AF65-F5344CB8AC3E}">
        <p14:creationId xmlns:p14="http://schemas.microsoft.com/office/powerpoint/2010/main" val="181785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609600" y="4419600"/>
            <a:ext cx="7467600" cy="1981200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t"/>
          <a:lstStyle/>
          <a:p>
            <a:pPr algn="ctr"/>
            <a:r>
              <a:rPr lang="pl-PL" b="1" dirty="0" smtClean="0"/>
              <a:t>Infrastructure</a:t>
            </a:r>
            <a:endParaRPr lang="en-CA" b="1" dirty="0"/>
          </a:p>
        </p:txBody>
      </p:sp>
      <p:sp>
        <p:nvSpPr>
          <p:cNvPr id="15" name="Freeform 14"/>
          <p:cNvSpPr/>
          <p:nvPr/>
        </p:nvSpPr>
        <p:spPr>
          <a:xfrm>
            <a:off x="1336662" y="5738335"/>
            <a:ext cx="6470674" cy="470813"/>
          </a:xfrm>
          <a:custGeom>
            <a:avLst/>
            <a:gdLst>
              <a:gd name="connsiteX0" fmla="*/ 0 w 6470674"/>
              <a:gd name="connsiteY0" fmla="*/ 58396 h 583964"/>
              <a:gd name="connsiteX1" fmla="*/ 58396 w 6470674"/>
              <a:gd name="connsiteY1" fmla="*/ 0 h 583964"/>
              <a:gd name="connsiteX2" fmla="*/ 6412278 w 6470674"/>
              <a:gd name="connsiteY2" fmla="*/ 0 h 583964"/>
              <a:gd name="connsiteX3" fmla="*/ 6470674 w 6470674"/>
              <a:gd name="connsiteY3" fmla="*/ 58396 h 583964"/>
              <a:gd name="connsiteX4" fmla="*/ 6470674 w 6470674"/>
              <a:gd name="connsiteY4" fmla="*/ 525568 h 583964"/>
              <a:gd name="connsiteX5" fmla="*/ 6412278 w 6470674"/>
              <a:gd name="connsiteY5" fmla="*/ 583964 h 583964"/>
              <a:gd name="connsiteX6" fmla="*/ 58396 w 6470674"/>
              <a:gd name="connsiteY6" fmla="*/ 583964 h 583964"/>
              <a:gd name="connsiteX7" fmla="*/ 0 w 6470674"/>
              <a:gd name="connsiteY7" fmla="*/ 525568 h 583964"/>
              <a:gd name="connsiteX8" fmla="*/ 0 w 6470674"/>
              <a:gd name="connsiteY8" fmla="*/ 58396 h 58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70674" h="583964">
                <a:moveTo>
                  <a:pt x="0" y="58396"/>
                </a:moveTo>
                <a:cubicBezTo>
                  <a:pt x="0" y="26145"/>
                  <a:pt x="26145" y="0"/>
                  <a:pt x="58396" y="0"/>
                </a:cubicBezTo>
                <a:lnTo>
                  <a:pt x="6412278" y="0"/>
                </a:lnTo>
                <a:cubicBezTo>
                  <a:pt x="6444529" y="0"/>
                  <a:pt x="6470674" y="26145"/>
                  <a:pt x="6470674" y="58396"/>
                </a:cubicBezTo>
                <a:lnTo>
                  <a:pt x="6470674" y="525568"/>
                </a:lnTo>
                <a:cubicBezTo>
                  <a:pt x="6470674" y="557819"/>
                  <a:pt x="6444529" y="583964"/>
                  <a:pt x="6412278" y="583964"/>
                </a:cubicBezTo>
                <a:lnTo>
                  <a:pt x="58396" y="583964"/>
                </a:lnTo>
                <a:cubicBezTo>
                  <a:pt x="26145" y="583964"/>
                  <a:pt x="0" y="557819"/>
                  <a:pt x="0" y="525568"/>
                </a:cubicBezTo>
                <a:lnTo>
                  <a:pt x="0" y="58396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354" tIns="112354" rIns="112354" bIns="112354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500" kern="1200" dirty="0" smtClean="0"/>
              <a:t>IIS</a:t>
            </a:r>
            <a:endParaRPr lang="en-CA" sz="2500" kern="1200" dirty="0"/>
          </a:p>
        </p:txBody>
      </p:sp>
      <p:sp>
        <p:nvSpPr>
          <p:cNvPr id="16" name="Freeform 15"/>
          <p:cNvSpPr/>
          <p:nvPr/>
        </p:nvSpPr>
        <p:spPr>
          <a:xfrm>
            <a:off x="1336662" y="5116293"/>
            <a:ext cx="6470674" cy="470813"/>
          </a:xfrm>
          <a:custGeom>
            <a:avLst/>
            <a:gdLst>
              <a:gd name="connsiteX0" fmla="*/ 0 w 6470674"/>
              <a:gd name="connsiteY0" fmla="*/ 58396 h 583964"/>
              <a:gd name="connsiteX1" fmla="*/ 58396 w 6470674"/>
              <a:gd name="connsiteY1" fmla="*/ 0 h 583964"/>
              <a:gd name="connsiteX2" fmla="*/ 6412278 w 6470674"/>
              <a:gd name="connsiteY2" fmla="*/ 0 h 583964"/>
              <a:gd name="connsiteX3" fmla="*/ 6470674 w 6470674"/>
              <a:gd name="connsiteY3" fmla="*/ 58396 h 583964"/>
              <a:gd name="connsiteX4" fmla="*/ 6470674 w 6470674"/>
              <a:gd name="connsiteY4" fmla="*/ 525568 h 583964"/>
              <a:gd name="connsiteX5" fmla="*/ 6412278 w 6470674"/>
              <a:gd name="connsiteY5" fmla="*/ 583964 h 583964"/>
              <a:gd name="connsiteX6" fmla="*/ 58396 w 6470674"/>
              <a:gd name="connsiteY6" fmla="*/ 583964 h 583964"/>
              <a:gd name="connsiteX7" fmla="*/ 0 w 6470674"/>
              <a:gd name="connsiteY7" fmla="*/ 525568 h 583964"/>
              <a:gd name="connsiteX8" fmla="*/ 0 w 6470674"/>
              <a:gd name="connsiteY8" fmla="*/ 58396 h 58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70674" h="583964">
                <a:moveTo>
                  <a:pt x="0" y="58396"/>
                </a:moveTo>
                <a:cubicBezTo>
                  <a:pt x="0" y="26145"/>
                  <a:pt x="26145" y="0"/>
                  <a:pt x="58396" y="0"/>
                </a:cubicBezTo>
                <a:lnTo>
                  <a:pt x="6412278" y="0"/>
                </a:lnTo>
                <a:cubicBezTo>
                  <a:pt x="6444529" y="0"/>
                  <a:pt x="6470674" y="26145"/>
                  <a:pt x="6470674" y="58396"/>
                </a:cubicBezTo>
                <a:lnTo>
                  <a:pt x="6470674" y="525568"/>
                </a:lnTo>
                <a:cubicBezTo>
                  <a:pt x="6470674" y="557819"/>
                  <a:pt x="6444529" y="583964"/>
                  <a:pt x="6412278" y="583964"/>
                </a:cubicBezTo>
                <a:lnTo>
                  <a:pt x="58396" y="583964"/>
                </a:lnTo>
                <a:cubicBezTo>
                  <a:pt x="26145" y="583964"/>
                  <a:pt x="0" y="557819"/>
                  <a:pt x="0" y="525568"/>
                </a:cubicBezTo>
                <a:lnTo>
                  <a:pt x="0" y="583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354" tIns="112354" rIns="112354" bIns="112354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500" kern="1200" dirty="0" smtClean="0"/>
              <a:t>WCF</a:t>
            </a:r>
            <a:endParaRPr lang="en-CA" sz="2500" kern="1200" dirty="0"/>
          </a:p>
        </p:txBody>
      </p:sp>
      <p:sp>
        <p:nvSpPr>
          <p:cNvPr id="17" name="Freeform 16"/>
          <p:cNvSpPr/>
          <p:nvPr/>
        </p:nvSpPr>
        <p:spPr>
          <a:xfrm>
            <a:off x="1336662" y="4494251"/>
            <a:ext cx="6470674" cy="470813"/>
          </a:xfrm>
          <a:custGeom>
            <a:avLst/>
            <a:gdLst>
              <a:gd name="connsiteX0" fmla="*/ 0 w 6470674"/>
              <a:gd name="connsiteY0" fmla="*/ 58396 h 583964"/>
              <a:gd name="connsiteX1" fmla="*/ 58396 w 6470674"/>
              <a:gd name="connsiteY1" fmla="*/ 0 h 583964"/>
              <a:gd name="connsiteX2" fmla="*/ 6412278 w 6470674"/>
              <a:gd name="connsiteY2" fmla="*/ 0 h 583964"/>
              <a:gd name="connsiteX3" fmla="*/ 6470674 w 6470674"/>
              <a:gd name="connsiteY3" fmla="*/ 58396 h 583964"/>
              <a:gd name="connsiteX4" fmla="*/ 6470674 w 6470674"/>
              <a:gd name="connsiteY4" fmla="*/ 525568 h 583964"/>
              <a:gd name="connsiteX5" fmla="*/ 6412278 w 6470674"/>
              <a:gd name="connsiteY5" fmla="*/ 583964 h 583964"/>
              <a:gd name="connsiteX6" fmla="*/ 58396 w 6470674"/>
              <a:gd name="connsiteY6" fmla="*/ 583964 h 583964"/>
              <a:gd name="connsiteX7" fmla="*/ 0 w 6470674"/>
              <a:gd name="connsiteY7" fmla="*/ 525568 h 583964"/>
              <a:gd name="connsiteX8" fmla="*/ 0 w 6470674"/>
              <a:gd name="connsiteY8" fmla="*/ 58396 h 58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70674" h="583964">
                <a:moveTo>
                  <a:pt x="0" y="58396"/>
                </a:moveTo>
                <a:cubicBezTo>
                  <a:pt x="0" y="26145"/>
                  <a:pt x="26145" y="0"/>
                  <a:pt x="58396" y="0"/>
                </a:cubicBezTo>
                <a:lnTo>
                  <a:pt x="6412278" y="0"/>
                </a:lnTo>
                <a:cubicBezTo>
                  <a:pt x="6444529" y="0"/>
                  <a:pt x="6470674" y="26145"/>
                  <a:pt x="6470674" y="58396"/>
                </a:cubicBezTo>
                <a:lnTo>
                  <a:pt x="6470674" y="525568"/>
                </a:lnTo>
                <a:cubicBezTo>
                  <a:pt x="6470674" y="557819"/>
                  <a:pt x="6444529" y="583964"/>
                  <a:pt x="6412278" y="583964"/>
                </a:cubicBezTo>
                <a:lnTo>
                  <a:pt x="58396" y="583964"/>
                </a:lnTo>
                <a:cubicBezTo>
                  <a:pt x="26145" y="583964"/>
                  <a:pt x="0" y="557819"/>
                  <a:pt x="0" y="525568"/>
                </a:cubicBezTo>
                <a:lnTo>
                  <a:pt x="0" y="58396"/>
                </a:lnTo>
                <a:close/>
              </a:path>
            </a:pathLst>
          </a:custGeom>
          <a:solidFill>
            <a:schemeClr val="accent4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354" tIns="112354" rIns="112354" bIns="112354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500" kern="1200" dirty="0" smtClean="0"/>
              <a:t>WCF Web APIs</a:t>
            </a:r>
            <a:endParaRPr lang="en-CA" sz="2500" kern="1200" dirty="0"/>
          </a:p>
        </p:txBody>
      </p:sp>
      <p:sp>
        <p:nvSpPr>
          <p:cNvPr id="18" name="Freeform 17"/>
          <p:cNvSpPr/>
          <p:nvPr/>
        </p:nvSpPr>
        <p:spPr>
          <a:xfrm>
            <a:off x="1336662" y="3872209"/>
            <a:ext cx="6470674" cy="470813"/>
          </a:xfrm>
          <a:custGeom>
            <a:avLst/>
            <a:gdLst>
              <a:gd name="connsiteX0" fmla="*/ 0 w 6470674"/>
              <a:gd name="connsiteY0" fmla="*/ 58396 h 583964"/>
              <a:gd name="connsiteX1" fmla="*/ 58396 w 6470674"/>
              <a:gd name="connsiteY1" fmla="*/ 0 h 583964"/>
              <a:gd name="connsiteX2" fmla="*/ 6412278 w 6470674"/>
              <a:gd name="connsiteY2" fmla="*/ 0 h 583964"/>
              <a:gd name="connsiteX3" fmla="*/ 6470674 w 6470674"/>
              <a:gd name="connsiteY3" fmla="*/ 58396 h 583964"/>
              <a:gd name="connsiteX4" fmla="*/ 6470674 w 6470674"/>
              <a:gd name="connsiteY4" fmla="*/ 525568 h 583964"/>
              <a:gd name="connsiteX5" fmla="*/ 6412278 w 6470674"/>
              <a:gd name="connsiteY5" fmla="*/ 583964 h 583964"/>
              <a:gd name="connsiteX6" fmla="*/ 58396 w 6470674"/>
              <a:gd name="connsiteY6" fmla="*/ 583964 h 583964"/>
              <a:gd name="connsiteX7" fmla="*/ 0 w 6470674"/>
              <a:gd name="connsiteY7" fmla="*/ 525568 h 583964"/>
              <a:gd name="connsiteX8" fmla="*/ 0 w 6470674"/>
              <a:gd name="connsiteY8" fmla="*/ 58396 h 58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70674" h="583964">
                <a:moveTo>
                  <a:pt x="0" y="58396"/>
                </a:moveTo>
                <a:cubicBezTo>
                  <a:pt x="0" y="26145"/>
                  <a:pt x="26145" y="0"/>
                  <a:pt x="58396" y="0"/>
                </a:cubicBezTo>
                <a:lnTo>
                  <a:pt x="6412278" y="0"/>
                </a:lnTo>
                <a:cubicBezTo>
                  <a:pt x="6444529" y="0"/>
                  <a:pt x="6470674" y="26145"/>
                  <a:pt x="6470674" y="58396"/>
                </a:cubicBezTo>
                <a:lnTo>
                  <a:pt x="6470674" y="525568"/>
                </a:lnTo>
                <a:cubicBezTo>
                  <a:pt x="6470674" y="557819"/>
                  <a:pt x="6444529" y="583964"/>
                  <a:pt x="6412278" y="583964"/>
                </a:cubicBezTo>
                <a:lnTo>
                  <a:pt x="58396" y="583964"/>
                </a:lnTo>
                <a:cubicBezTo>
                  <a:pt x="26145" y="583964"/>
                  <a:pt x="0" y="557819"/>
                  <a:pt x="0" y="525568"/>
                </a:cubicBezTo>
                <a:lnTo>
                  <a:pt x="0" y="58396"/>
                </a:lnTo>
                <a:close/>
              </a:path>
            </a:pathLst>
          </a:cu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spcFirstLastPara="0" vert="horz" wrap="square" lIns="112354" tIns="112354" rIns="112354" bIns="112354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500" kern="1200" dirty="0" smtClean="0"/>
              <a:t>Resources</a:t>
            </a:r>
            <a:endParaRPr lang="en-CA" sz="2500" kern="1200" dirty="0"/>
          </a:p>
        </p:txBody>
      </p:sp>
      <p:sp>
        <p:nvSpPr>
          <p:cNvPr id="19" name="Freeform 18"/>
          <p:cNvSpPr/>
          <p:nvPr/>
        </p:nvSpPr>
        <p:spPr>
          <a:xfrm>
            <a:off x="1336662" y="3250167"/>
            <a:ext cx="6470674" cy="470813"/>
          </a:xfrm>
          <a:custGeom>
            <a:avLst/>
            <a:gdLst>
              <a:gd name="connsiteX0" fmla="*/ 0 w 6470674"/>
              <a:gd name="connsiteY0" fmla="*/ 58396 h 583964"/>
              <a:gd name="connsiteX1" fmla="*/ 58396 w 6470674"/>
              <a:gd name="connsiteY1" fmla="*/ 0 h 583964"/>
              <a:gd name="connsiteX2" fmla="*/ 6412278 w 6470674"/>
              <a:gd name="connsiteY2" fmla="*/ 0 h 583964"/>
              <a:gd name="connsiteX3" fmla="*/ 6470674 w 6470674"/>
              <a:gd name="connsiteY3" fmla="*/ 58396 h 583964"/>
              <a:gd name="connsiteX4" fmla="*/ 6470674 w 6470674"/>
              <a:gd name="connsiteY4" fmla="*/ 525568 h 583964"/>
              <a:gd name="connsiteX5" fmla="*/ 6412278 w 6470674"/>
              <a:gd name="connsiteY5" fmla="*/ 583964 h 583964"/>
              <a:gd name="connsiteX6" fmla="*/ 58396 w 6470674"/>
              <a:gd name="connsiteY6" fmla="*/ 583964 h 583964"/>
              <a:gd name="connsiteX7" fmla="*/ 0 w 6470674"/>
              <a:gd name="connsiteY7" fmla="*/ 525568 h 583964"/>
              <a:gd name="connsiteX8" fmla="*/ 0 w 6470674"/>
              <a:gd name="connsiteY8" fmla="*/ 58396 h 58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70674" h="583964">
                <a:moveTo>
                  <a:pt x="0" y="58396"/>
                </a:moveTo>
                <a:cubicBezTo>
                  <a:pt x="0" y="26145"/>
                  <a:pt x="26145" y="0"/>
                  <a:pt x="58396" y="0"/>
                </a:cubicBezTo>
                <a:lnTo>
                  <a:pt x="6412278" y="0"/>
                </a:lnTo>
                <a:cubicBezTo>
                  <a:pt x="6444529" y="0"/>
                  <a:pt x="6470674" y="26145"/>
                  <a:pt x="6470674" y="58396"/>
                </a:cubicBezTo>
                <a:lnTo>
                  <a:pt x="6470674" y="525568"/>
                </a:lnTo>
                <a:cubicBezTo>
                  <a:pt x="6470674" y="557819"/>
                  <a:pt x="6444529" y="583964"/>
                  <a:pt x="6412278" y="583964"/>
                </a:cubicBezTo>
                <a:lnTo>
                  <a:pt x="58396" y="583964"/>
                </a:lnTo>
                <a:cubicBezTo>
                  <a:pt x="26145" y="583964"/>
                  <a:pt x="0" y="557819"/>
                  <a:pt x="0" y="525568"/>
                </a:cubicBezTo>
                <a:lnTo>
                  <a:pt x="0" y="58396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354" tIns="112354" rIns="112354" bIns="112354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500" kern="1200" dirty="0" smtClean="0"/>
              <a:t>Activities</a:t>
            </a:r>
            <a:endParaRPr lang="en-CA" sz="2500" kern="1200" dirty="0"/>
          </a:p>
        </p:txBody>
      </p:sp>
      <p:sp>
        <p:nvSpPr>
          <p:cNvPr id="20" name="Freeform 19"/>
          <p:cNvSpPr/>
          <p:nvPr/>
        </p:nvSpPr>
        <p:spPr>
          <a:xfrm>
            <a:off x="1336662" y="2628125"/>
            <a:ext cx="6470674" cy="470813"/>
          </a:xfrm>
          <a:custGeom>
            <a:avLst/>
            <a:gdLst>
              <a:gd name="connsiteX0" fmla="*/ 0 w 6470674"/>
              <a:gd name="connsiteY0" fmla="*/ 58396 h 583964"/>
              <a:gd name="connsiteX1" fmla="*/ 58396 w 6470674"/>
              <a:gd name="connsiteY1" fmla="*/ 0 h 583964"/>
              <a:gd name="connsiteX2" fmla="*/ 6412278 w 6470674"/>
              <a:gd name="connsiteY2" fmla="*/ 0 h 583964"/>
              <a:gd name="connsiteX3" fmla="*/ 6470674 w 6470674"/>
              <a:gd name="connsiteY3" fmla="*/ 58396 h 583964"/>
              <a:gd name="connsiteX4" fmla="*/ 6470674 w 6470674"/>
              <a:gd name="connsiteY4" fmla="*/ 525568 h 583964"/>
              <a:gd name="connsiteX5" fmla="*/ 6412278 w 6470674"/>
              <a:gd name="connsiteY5" fmla="*/ 583964 h 583964"/>
              <a:gd name="connsiteX6" fmla="*/ 58396 w 6470674"/>
              <a:gd name="connsiteY6" fmla="*/ 583964 h 583964"/>
              <a:gd name="connsiteX7" fmla="*/ 0 w 6470674"/>
              <a:gd name="connsiteY7" fmla="*/ 525568 h 583964"/>
              <a:gd name="connsiteX8" fmla="*/ 0 w 6470674"/>
              <a:gd name="connsiteY8" fmla="*/ 58396 h 58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70674" h="583964">
                <a:moveTo>
                  <a:pt x="0" y="58396"/>
                </a:moveTo>
                <a:cubicBezTo>
                  <a:pt x="0" y="26145"/>
                  <a:pt x="26145" y="0"/>
                  <a:pt x="58396" y="0"/>
                </a:cubicBezTo>
                <a:lnTo>
                  <a:pt x="6412278" y="0"/>
                </a:lnTo>
                <a:cubicBezTo>
                  <a:pt x="6444529" y="0"/>
                  <a:pt x="6470674" y="26145"/>
                  <a:pt x="6470674" y="58396"/>
                </a:cubicBezTo>
                <a:lnTo>
                  <a:pt x="6470674" y="525568"/>
                </a:lnTo>
                <a:cubicBezTo>
                  <a:pt x="6470674" y="557819"/>
                  <a:pt x="6444529" y="583964"/>
                  <a:pt x="6412278" y="583964"/>
                </a:cubicBezTo>
                <a:lnTo>
                  <a:pt x="58396" y="583964"/>
                </a:lnTo>
                <a:cubicBezTo>
                  <a:pt x="26145" y="583964"/>
                  <a:pt x="0" y="557819"/>
                  <a:pt x="0" y="525568"/>
                </a:cubicBezTo>
                <a:lnTo>
                  <a:pt x="0" y="58396"/>
                </a:lnTo>
                <a:close/>
              </a:path>
            </a:pathLst>
          </a:custGeom>
          <a:solidFill>
            <a:schemeClr val="accent5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354" tIns="112354" rIns="112354" bIns="112354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500" kern="1200" dirty="0" smtClean="0"/>
              <a:t>Representations</a:t>
            </a:r>
            <a:endParaRPr lang="en-CA" sz="2500" kern="1200" dirty="0"/>
          </a:p>
        </p:txBody>
      </p:sp>
      <p:sp>
        <p:nvSpPr>
          <p:cNvPr id="21" name="Freeform 20"/>
          <p:cNvSpPr/>
          <p:nvPr/>
        </p:nvSpPr>
        <p:spPr>
          <a:xfrm>
            <a:off x="1336662" y="2006083"/>
            <a:ext cx="6470674" cy="470813"/>
          </a:xfrm>
          <a:custGeom>
            <a:avLst/>
            <a:gdLst>
              <a:gd name="connsiteX0" fmla="*/ 0 w 6470674"/>
              <a:gd name="connsiteY0" fmla="*/ 58396 h 583964"/>
              <a:gd name="connsiteX1" fmla="*/ 58396 w 6470674"/>
              <a:gd name="connsiteY1" fmla="*/ 0 h 583964"/>
              <a:gd name="connsiteX2" fmla="*/ 6412278 w 6470674"/>
              <a:gd name="connsiteY2" fmla="*/ 0 h 583964"/>
              <a:gd name="connsiteX3" fmla="*/ 6470674 w 6470674"/>
              <a:gd name="connsiteY3" fmla="*/ 58396 h 583964"/>
              <a:gd name="connsiteX4" fmla="*/ 6470674 w 6470674"/>
              <a:gd name="connsiteY4" fmla="*/ 525568 h 583964"/>
              <a:gd name="connsiteX5" fmla="*/ 6412278 w 6470674"/>
              <a:gd name="connsiteY5" fmla="*/ 583964 h 583964"/>
              <a:gd name="connsiteX6" fmla="*/ 58396 w 6470674"/>
              <a:gd name="connsiteY6" fmla="*/ 583964 h 583964"/>
              <a:gd name="connsiteX7" fmla="*/ 0 w 6470674"/>
              <a:gd name="connsiteY7" fmla="*/ 525568 h 583964"/>
              <a:gd name="connsiteX8" fmla="*/ 0 w 6470674"/>
              <a:gd name="connsiteY8" fmla="*/ 58396 h 58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70674" h="583964">
                <a:moveTo>
                  <a:pt x="0" y="58396"/>
                </a:moveTo>
                <a:cubicBezTo>
                  <a:pt x="0" y="26145"/>
                  <a:pt x="26145" y="0"/>
                  <a:pt x="58396" y="0"/>
                </a:cubicBezTo>
                <a:lnTo>
                  <a:pt x="6412278" y="0"/>
                </a:lnTo>
                <a:cubicBezTo>
                  <a:pt x="6444529" y="0"/>
                  <a:pt x="6470674" y="26145"/>
                  <a:pt x="6470674" y="58396"/>
                </a:cubicBezTo>
                <a:lnTo>
                  <a:pt x="6470674" y="525568"/>
                </a:lnTo>
                <a:cubicBezTo>
                  <a:pt x="6470674" y="557819"/>
                  <a:pt x="6444529" y="583964"/>
                  <a:pt x="6412278" y="583964"/>
                </a:cubicBezTo>
                <a:lnTo>
                  <a:pt x="58396" y="583964"/>
                </a:lnTo>
                <a:cubicBezTo>
                  <a:pt x="26145" y="583964"/>
                  <a:pt x="0" y="557819"/>
                  <a:pt x="0" y="525568"/>
                </a:cubicBezTo>
                <a:lnTo>
                  <a:pt x="0" y="5839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354" tIns="112354" rIns="112354" bIns="112354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500" kern="1200" dirty="0" smtClean="0"/>
              <a:t>Mappers</a:t>
            </a:r>
            <a:endParaRPr lang="en-CA" sz="2500" kern="1200" dirty="0"/>
          </a:p>
        </p:txBody>
      </p:sp>
      <p:sp>
        <p:nvSpPr>
          <p:cNvPr id="22" name="Freeform 21"/>
          <p:cNvSpPr/>
          <p:nvPr/>
        </p:nvSpPr>
        <p:spPr>
          <a:xfrm>
            <a:off x="1336662" y="1384041"/>
            <a:ext cx="6470674" cy="470813"/>
          </a:xfrm>
          <a:custGeom>
            <a:avLst/>
            <a:gdLst>
              <a:gd name="connsiteX0" fmla="*/ 0 w 6470674"/>
              <a:gd name="connsiteY0" fmla="*/ 58396 h 583964"/>
              <a:gd name="connsiteX1" fmla="*/ 58396 w 6470674"/>
              <a:gd name="connsiteY1" fmla="*/ 0 h 583964"/>
              <a:gd name="connsiteX2" fmla="*/ 6412278 w 6470674"/>
              <a:gd name="connsiteY2" fmla="*/ 0 h 583964"/>
              <a:gd name="connsiteX3" fmla="*/ 6470674 w 6470674"/>
              <a:gd name="connsiteY3" fmla="*/ 58396 h 583964"/>
              <a:gd name="connsiteX4" fmla="*/ 6470674 w 6470674"/>
              <a:gd name="connsiteY4" fmla="*/ 525568 h 583964"/>
              <a:gd name="connsiteX5" fmla="*/ 6412278 w 6470674"/>
              <a:gd name="connsiteY5" fmla="*/ 583964 h 583964"/>
              <a:gd name="connsiteX6" fmla="*/ 58396 w 6470674"/>
              <a:gd name="connsiteY6" fmla="*/ 583964 h 583964"/>
              <a:gd name="connsiteX7" fmla="*/ 0 w 6470674"/>
              <a:gd name="connsiteY7" fmla="*/ 525568 h 583964"/>
              <a:gd name="connsiteX8" fmla="*/ 0 w 6470674"/>
              <a:gd name="connsiteY8" fmla="*/ 58396 h 58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70674" h="583964">
                <a:moveTo>
                  <a:pt x="0" y="58396"/>
                </a:moveTo>
                <a:cubicBezTo>
                  <a:pt x="0" y="26145"/>
                  <a:pt x="26145" y="0"/>
                  <a:pt x="58396" y="0"/>
                </a:cubicBezTo>
                <a:lnTo>
                  <a:pt x="6412278" y="0"/>
                </a:lnTo>
                <a:cubicBezTo>
                  <a:pt x="6444529" y="0"/>
                  <a:pt x="6470674" y="26145"/>
                  <a:pt x="6470674" y="58396"/>
                </a:cubicBezTo>
                <a:lnTo>
                  <a:pt x="6470674" y="525568"/>
                </a:lnTo>
                <a:cubicBezTo>
                  <a:pt x="6470674" y="557819"/>
                  <a:pt x="6444529" y="583964"/>
                  <a:pt x="6412278" y="583964"/>
                </a:cubicBezTo>
                <a:lnTo>
                  <a:pt x="58396" y="583964"/>
                </a:lnTo>
                <a:cubicBezTo>
                  <a:pt x="26145" y="583964"/>
                  <a:pt x="0" y="557819"/>
                  <a:pt x="0" y="525568"/>
                </a:cubicBezTo>
                <a:lnTo>
                  <a:pt x="0" y="58396"/>
                </a:ln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spcFirstLastPara="0" vert="horz" wrap="square" lIns="112354" tIns="112354" rIns="112354" bIns="112354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500" kern="1200" dirty="0" smtClean="0"/>
              <a:t>Domain objects</a:t>
            </a:r>
            <a:endParaRPr lang="en-CA" sz="2500" kern="1200" dirty="0"/>
          </a:p>
        </p:txBody>
      </p:sp>
      <p:sp>
        <p:nvSpPr>
          <p:cNvPr id="23" name="Freeform 22"/>
          <p:cNvSpPr/>
          <p:nvPr/>
        </p:nvSpPr>
        <p:spPr>
          <a:xfrm>
            <a:off x="1336662" y="761999"/>
            <a:ext cx="6470674" cy="470813"/>
          </a:xfrm>
          <a:custGeom>
            <a:avLst/>
            <a:gdLst>
              <a:gd name="connsiteX0" fmla="*/ 0 w 6470674"/>
              <a:gd name="connsiteY0" fmla="*/ 58396 h 583964"/>
              <a:gd name="connsiteX1" fmla="*/ 58396 w 6470674"/>
              <a:gd name="connsiteY1" fmla="*/ 0 h 583964"/>
              <a:gd name="connsiteX2" fmla="*/ 6412278 w 6470674"/>
              <a:gd name="connsiteY2" fmla="*/ 0 h 583964"/>
              <a:gd name="connsiteX3" fmla="*/ 6470674 w 6470674"/>
              <a:gd name="connsiteY3" fmla="*/ 58396 h 583964"/>
              <a:gd name="connsiteX4" fmla="*/ 6470674 w 6470674"/>
              <a:gd name="connsiteY4" fmla="*/ 525568 h 583964"/>
              <a:gd name="connsiteX5" fmla="*/ 6412278 w 6470674"/>
              <a:gd name="connsiteY5" fmla="*/ 583964 h 583964"/>
              <a:gd name="connsiteX6" fmla="*/ 58396 w 6470674"/>
              <a:gd name="connsiteY6" fmla="*/ 583964 h 583964"/>
              <a:gd name="connsiteX7" fmla="*/ 0 w 6470674"/>
              <a:gd name="connsiteY7" fmla="*/ 525568 h 583964"/>
              <a:gd name="connsiteX8" fmla="*/ 0 w 6470674"/>
              <a:gd name="connsiteY8" fmla="*/ 58396 h 58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70674" h="583964">
                <a:moveTo>
                  <a:pt x="0" y="58396"/>
                </a:moveTo>
                <a:cubicBezTo>
                  <a:pt x="0" y="26145"/>
                  <a:pt x="26145" y="0"/>
                  <a:pt x="58396" y="0"/>
                </a:cubicBezTo>
                <a:lnTo>
                  <a:pt x="6412278" y="0"/>
                </a:lnTo>
                <a:cubicBezTo>
                  <a:pt x="6444529" y="0"/>
                  <a:pt x="6470674" y="26145"/>
                  <a:pt x="6470674" y="58396"/>
                </a:cubicBezTo>
                <a:lnTo>
                  <a:pt x="6470674" y="525568"/>
                </a:lnTo>
                <a:cubicBezTo>
                  <a:pt x="6470674" y="557819"/>
                  <a:pt x="6444529" y="583964"/>
                  <a:pt x="6412278" y="583964"/>
                </a:cubicBezTo>
                <a:lnTo>
                  <a:pt x="58396" y="583964"/>
                </a:lnTo>
                <a:cubicBezTo>
                  <a:pt x="26145" y="583964"/>
                  <a:pt x="0" y="557819"/>
                  <a:pt x="0" y="525568"/>
                </a:cubicBezTo>
                <a:lnTo>
                  <a:pt x="0" y="58396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2354" tIns="112354" rIns="112354" bIns="112354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2500" kern="1200" dirty="0" smtClean="0"/>
              <a:t>Repositories</a:t>
            </a:r>
            <a:endParaRPr lang="en-CA" sz="2500" kern="1200" dirty="0"/>
          </a:p>
        </p:txBody>
      </p:sp>
      <p:sp>
        <p:nvSpPr>
          <p:cNvPr id="13" name="U-Turn Arrow 12"/>
          <p:cNvSpPr/>
          <p:nvPr/>
        </p:nvSpPr>
        <p:spPr>
          <a:xfrm>
            <a:off x="2514600" y="457200"/>
            <a:ext cx="4191000" cy="6248400"/>
          </a:xfrm>
          <a:prstGeom prst="uturnArrow">
            <a:avLst>
              <a:gd name="adj1" fmla="val 5256"/>
              <a:gd name="adj2" fmla="val 5967"/>
              <a:gd name="adj3" fmla="val 7696"/>
              <a:gd name="adj4" fmla="val 11685"/>
              <a:gd name="adj5" fmla="val 10000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53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500" y="2321005"/>
            <a:ext cx="5715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800" dirty="0" smtClean="0"/>
              <a:t>&lt;meta&gt;</a:t>
            </a:r>
            <a:endParaRPr lang="en-CA" sz="13800" dirty="0"/>
          </a:p>
        </p:txBody>
      </p:sp>
    </p:spTree>
    <p:extLst>
      <p:ext uri="{BB962C8B-B14F-4D97-AF65-F5344CB8AC3E}">
        <p14:creationId xmlns:p14="http://schemas.microsoft.com/office/powerpoint/2010/main" val="131507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65901"/>
            <a:ext cx="3581401" cy="3581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64820">
            <a:off x="5281150" y="2359581"/>
            <a:ext cx="3740938" cy="213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733800" y="2497976"/>
            <a:ext cx="1676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500" b="1" dirty="0" smtClean="0"/>
              <a:t>vs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318206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1851645"/>
            <a:ext cx="35052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9900" b="1" dirty="0" smtClean="0"/>
              <a:t>Q</a:t>
            </a:r>
            <a:endParaRPr lang="en-CA" sz="199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550493" y="1851645"/>
            <a:ext cx="167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9900" b="1" dirty="0" smtClean="0"/>
              <a:t>A</a:t>
            </a:r>
            <a:endParaRPr lang="en-CA" sz="199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191000" y="2644170"/>
            <a:ext cx="114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600" b="1" dirty="0" smtClean="0"/>
              <a:t>&amp;</a:t>
            </a:r>
            <a:endParaRPr lang="en-CA" sz="19900" b="1" dirty="0"/>
          </a:p>
        </p:txBody>
      </p:sp>
    </p:spTree>
    <p:extLst>
      <p:ext uri="{BB962C8B-B14F-4D97-AF65-F5344CB8AC3E}">
        <p14:creationId xmlns:p14="http://schemas.microsoft.com/office/powerpoint/2010/main" val="531355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Agenda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Co to jest REST?</a:t>
            </a:r>
          </a:p>
          <a:p>
            <a:r>
              <a:rPr lang="pl-PL" dirty="0" smtClean="0"/>
              <a:t>Powrtórka z HTTP</a:t>
            </a:r>
          </a:p>
          <a:p>
            <a:r>
              <a:rPr lang="pl-PL" dirty="0" smtClean="0"/>
              <a:t>Architektura WCF Web APIs</a:t>
            </a:r>
          </a:p>
          <a:p>
            <a:r>
              <a:rPr lang="pl-PL" dirty="0" smtClean="0"/>
              <a:t>POST, GET, href, PUT, DELETE</a:t>
            </a:r>
          </a:p>
          <a:p>
            <a:r>
              <a:rPr lang="pl-PL" dirty="0" smtClean="0"/>
              <a:t>Przykładowa architektura aplikacji RESTowej</a:t>
            </a:r>
          </a:p>
          <a:p>
            <a:r>
              <a:rPr lang="pl-PL" dirty="0" smtClean="0"/>
              <a:t>Meta-dane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2362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REST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pl-PL" b="1" spc="350" dirty="0" smtClean="0"/>
              <a:t>Client - server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pl-PL" b="1" spc="350" dirty="0" smtClean="0"/>
              <a:t>Stateless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pl-PL" b="1" spc="350" dirty="0" smtClean="0"/>
              <a:t>Cacheable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pl-PL" b="1" spc="350" dirty="0" smtClean="0"/>
              <a:t>Layered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pl-PL" b="1" spc="350" dirty="0" smtClean="0"/>
              <a:t>Uniform interface</a:t>
            </a:r>
            <a:endParaRPr lang="en-CA" b="1" spc="350" dirty="0"/>
          </a:p>
        </p:txBody>
      </p:sp>
    </p:spTree>
    <p:extLst>
      <p:ext uri="{BB962C8B-B14F-4D97-AF65-F5344CB8AC3E}">
        <p14:creationId xmlns:p14="http://schemas.microsoft.com/office/powerpoint/2010/main" val="362522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4800"/>
            <a:ext cx="5638800" cy="42572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416682"/>
            <a:ext cx="6019800" cy="45449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2777" y="1125913"/>
            <a:ext cx="28567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000" b="1" dirty="0"/>
              <a:t>GET /</a:t>
            </a:r>
            <a:r>
              <a:rPr lang="en-CA" sz="2000" b="1" dirty="0" smtClean="0"/>
              <a:t>index.html</a:t>
            </a:r>
            <a:endParaRPr lang="pl-PL" sz="2000" b="1" dirty="0" smtClean="0"/>
          </a:p>
          <a:p>
            <a:pPr>
              <a:lnSpc>
                <a:spcPct val="150000"/>
              </a:lnSpc>
            </a:pPr>
            <a:r>
              <a:rPr lang="en-CA" sz="2000" b="1" dirty="0" smtClean="0"/>
              <a:t>Host</a:t>
            </a:r>
            <a:r>
              <a:rPr lang="en-CA" sz="2000" b="1" dirty="0"/>
              <a:t>: www.example.com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05200" y="3010968"/>
            <a:ext cx="5181600" cy="3276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000" b="1" dirty="0"/>
              <a:t>HTTP/1.1 200 </a:t>
            </a:r>
            <a:r>
              <a:rPr lang="en-CA" sz="2000" b="1" dirty="0" smtClean="0"/>
              <a:t>OK</a:t>
            </a:r>
            <a:endParaRPr lang="pl-PL" sz="2000" b="1" dirty="0" smtClean="0"/>
          </a:p>
          <a:p>
            <a:pPr>
              <a:lnSpc>
                <a:spcPct val="150000"/>
              </a:lnSpc>
            </a:pPr>
            <a:r>
              <a:rPr lang="en-CA" sz="2000" b="1" dirty="0" smtClean="0"/>
              <a:t>Date</a:t>
            </a:r>
            <a:r>
              <a:rPr lang="en-CA" sz="2000" b="1" dirty="0"/>
              <a:t>: Mon, 23 May 2005 22:38:34 </a:t>
            </a:r>
            <a:r>
              <a:rPr lang="en-CA" sz="2000" b="1" dirty="0" smtClean="0"/>
              <a:t>GMT</a:t>
            </a:r>
            <a:endParaRPr lang="pl-PL" sz="2000" b="1" dirty="0" smtClean="0"/>
          </a:p>
          <a:p>
            <a:pPr>
              <a:lnSpc>
                <a:spcPct val="150000"/>
              </a:lnSpc>
            </a:pPr>
            <a:r>
              <a:rPr lang="en-CA" sz="2000" b="1" dirty="0" smtClean="0"/>
              <a:t>Server</a:t>
            </a:r>
            <a:r>
              <a:rPr lang="en-CA" sz="2000" b="1" dirty="0"/>
              <a:t>: </a:t>
            </a:r>
            <a:r>
              <a:rPr lang="en-CA" sz="2000" b="1" dirty="0" smtClean="0"/>
              <a:t>Apache/1.3.3.7</a:t>
            </a:r>
            <a:endParaRPr lang="pl-PL" sz="2000" b="1" dirty="0" smtClean="0"/>
          </a:p>
          <a:p>
            <a:pPr>
              <a:lnSpc>
                <a:spcPct val="150000"/>
              </a:lnSpc>
            </a:pPr>
            <a:r>
              <a:rPr lang="en-CA" sz="2000" b="1" dirty="0" smtClean="0"/>
              <a:t>Last-Modified</a:t>
            </a:r>
            <a:r>
              <a:rPr lang="en-CA" sz="2000" b="1" dirty="0"/>
              <a:t>: Wed, 08 Jan 2003 23:11:55 </a:t>
            </a:r>
            <a:r>
              <a:rPr lang="en-CA" sz="2000" b="1" dirty="0" smtClean="0"/>
              <a:t>GMT</a:t>
            </a:r>
            <a:endParaRPr lang="pl-PL" sz="2000" b="1" dirty="0" smtClean="0"/>
          </a:p>
          <a:p>
            <a:pPr>
              <a:lnSpc>
                <a:spcPct val="150000"/>
              </a:lnSpc>
            </a:pPr>
            <a:r>
              <a:rPr lang="en-CA" sz="2000" b="1" dirty="0" err="1" smtClean="0"/>
              <a:t>Etag</a:t>
            </a:r>
            <a:r>
              <a:rPr lang="en-CA" sz="2000" b="1" dirty="0"/>
              <a:t>: </a:t>
            </a:r>
            <a:r>
              <a:rPr lang="pl-PL" sz="2000" b="1" dirty="0" smtClean="0"/>
              <a:t>„</a:t>
            </a:r>
            <a:r>
              <a:rPr lang="en-CA" sz="2000" b="1" dirty="0" smtClean="0"/>
              <a:t>3f80f-1b6-3e1cb03b</a:t>
            </a:r>
            <a:r>
              <a:rPr lang="pl-PL" sz="2000" b="1" dirty="0" smtClean="0"/>
              <a:t>”</a:t>
            </a:r>
          </a:p>
          <a:p>
            <a:pPr>
              <a:lnSpc>
                <a:spcPct val="150000"/>
              </a:lnSpc>
            </a:pPr>
            <a:r>
              <a:rPr lang="en-CA" sz="2000" b="1" dirty="0" smtClean="0"/>
              <a:t>Content-Length</a:t>
            </a:r>
            <a:r>
              <a:rPr lang="en-CA" sz="2000" b="1" dirty="0"/>
              <a:t>: </a:t>
            </a:r>
            <a:r>
              <a:rPr lang="en-CA" sz="2000" b="1" dirty="0" smtClean="0"/>
              <a:t>438</a:t>
            </a:r>
            <a:endParaRPr lang="pl-PL" sz="2000" b="1" dirty="0" smtClean="0"/>
          </a:p>
          <a:p>
            <a:pPr>
              <a:lnSpc>
                <a:spcPct val="150000"/>
              </a:lnSpc>
            </a:pPr>
            <a:r>
              <a:rPr lang="en-CA" sz="2000" b="1" dirty="0" smtClean="0"/>
              <a:t>Content-Type</a:t>
            </a:r>
            <a:r>
              <a:rPr lang="en-CA" sz="2000" b="1" dirty="0"/>
              <a:t>: text/html; charset=UTF-8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86305" y="2514600"/>
            <a:ext cx="22193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000" b="1" dirty="0" smtClean="0">
                <a:ln w="19050">
                  <a:solidFill>
                    <a:schemeClr val="tx1"/>
                  </a:solidFill>
                </a:ln>
                <a:solidFill>
                  <a:schemeClr val="accent3"/>
                </a:solidFill>
              </a:rPr>
              <a:t>Response</a:t>
            </a:r>
            <a:endParaRPr lang="en-CA" sz="4000" b="1" dirty="0">
              <a:ln w="19050">
                <a:solidFill>
                  <a:schemeClr val="tx1"/>
                </a:solidFill>
              </a:ln>
              <a:solidFill>
                <a:schemeClr val="accent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34136" y="408057"/>
            <a:ext cx="19106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4000" b="1" dirty="0" smtClean="0">
                <a:ln w="19050">
                  <a:solidFill>
                    <a:schemeClr val="tx1"/>
                  </a:solidFill>
                </a:ln>
                <a:solidFill>
                  <a:schemeClr val="accent3"/>
                </a:solidFill>
              </a:rPr>
              <a:t>Request</a:t>
            </a:r>
            <a:endParaRPr lang="en-CA" sz="4000" b="1" dirty="0">
              <a:ln w="19050">
                <a:solidFill>
                  <a:schemeClr val="tx1"/>
                </a:solidFill>
              </a:ln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05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2601837" y="914400"/>
            <a:ext cx="6394748" cy="457199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WCF Web APIs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211438" y="2968951"/>
            <a:ext cx="1143000" cy="21229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3200" dirty="0" smtClean="0"/>
              <a:t>Processor #1</a:t>
            </a:r>
            <a:endParaRPr lang="en-CA" sz="3200" dirty="0"/>
          </a:p>
        </p:txBody>
      </p:sp>
      <p:sp>
        <p:nvSpPr>
          <p:cNvPr id="9" name="Rounded Rectangle 8"/>
          <p:cNvSpPr/>
          <p:nvPr/>
        </p:nvSpPr>
        <p:spPr>
          <a:xfrm>
            <a:off x="849238" y="2046717"/>
            <a:ext cx="1143000" cy="3037318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3200" dirty="0" smtClean="0"/>
              <a:t>WCF</a:t>
            </a:r>
            <a:endParaRPr lang="en-CA" sz="3200" dirty="0"/>
          </a:p>
        </p:txBody>
      </p:sp>
      <p:sp>
        <p:nvSpPr>
          <p:cNvPr id="10" name="Rounded Rectangle 9"/>
          <p:cNvSpPr/>
          <p:nvPr/>
        </p:nvSpPr>
        <p:spPr>
          <a:xfrm>
            <a:off x="4583038" y="2050990"/>
            <a:ext cx="1143000" cy="206096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3200" dirty="0" smtClean="0"/>
              <a:t>Processor #2</a:t>
            </a:r>
            <a:endParaRPr lang="en-CA" sz="3200" dirty="0"/>
          </a:p>
        </p:txBody>
      </p:sp>
      <p:sp>
        <p:nvSpPr>
          <p:cNvPr id="12" name="Rounded Rectangle 11"/>
          <p:cNvSpPr/>
          <p:nvPr/>
        </p:nvSpPr>
        <p:spPr>
          <a:xfrm>
            <a:off x="6945238" y="2073779"/>
            <a:ext cx="1898947" cy="303731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pl-PL" sz="3200" dirty="0" smtClean="0"/>
              <a:t>Resource (POCO)</a:t>
            </a:r>
            <a:endParaRPr lang="en-CA" sz="3200" dirty="0"/>
          </a:p>
        </p:txBody>
      </p:sp>
      <p:sp>
        <p:nvSpPr>
          <p:cNvPr id="13" name="Right Arrow 12"/>
          <p:cNvSpPr/>
          <p:nvPr/>
        </p:nvSpPr>
        <p:spPr>
          <a:xfrm>
            <a:off x="1992238" y="2283150"/>
            <a:ext cx="2590800" cy="53624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ight Arrow 13"/>
          <p:cNvSpPr/>
          <p:nvPr/>
        </p:nvSpPr>
        <p:spPr>
          <a:xfrm>
            <a:off x="5726038" y="2283150"/>
            <a:ext cx="1219200" cy="53624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ight Arrow 14"/>
          <p:cNvSpPr/>
          <p:nvPr/>
        </p:nvSpPr>
        <p:spPr>
          <a:xfrm rot="10800000">
            <a:off x="4354436" y="4419598"/>
            <a:ext cx="2590801" cy="53624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ight Arrow 15"/>
          <p:cNvSpPr/>
          <p:nvPr/>
        </p:nvSpPr>
        <p:spPr>
          <a:xfrm rot="10800000">
            <a:off x="1992236" y="4419599"/>
            <a:ext cx="1219201" cy="53624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ight Arrow 16"/>
          <p:cNvSpPr/>
          <p:nvPr/>
        </p:nvSpPr>
        <p:spPr>
          <a:xfrm rot="10800000">
            <a:off x="157385" y="4423162"/>
            <a:ext cx="691853" cy="53624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ight Arrow 17"/>
          <p:cNvSpPr/>
          <p:nvPr/>
        </p:nvSpPr>
        <p:spPr>
          <a:xfrm>
            <a:off x="157386" y="2283150"/>
            <a:ext cx="691852" cy="53624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401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2209800"/>
            <a:ext cx="1325879" cy="2286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216921"/>
            <a:ext cx="1552319" cy="2286000"/>
          </a:xfrm>
          <a:prstGeom prst="rect">
            <a:avLst/>
          </a:prstGeom>
        </p:spPr>
      </p:pic>
      <p:sp>
        <p:nvSpPr>
          <p:cNvPr id="4" name="Cloud Callout 3"/>
          <p:cNvSpPr/>
          <p:nvPr/>
        </p:nvSpPr>
        <p:spPr>
          <a:xfrm>
            <a:off x="1916394" y="609600"/>
            <a:ext cx="2590800" cy="1447800"/>
          </a:xfrm>
          <a:prstGeom prst="cloudCallout">
            <a:avLst>
              <a:gd name="adj1" fmla="val -30069"/>
              <a:gd name="adj2" fmla="val 66632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Latte, large, </a:t>
            </a:r>
          </a:p>
          <a:p>
            <a:pPr algn="ctr"/>
            <a:r>
              <a:rPr lang="pl-PL" b="1" dirty="0" smtClean="0"/>
              <a:t>to go</a:t>
            </a:r>
            <a:endParaRPr lang="en-CA" b="1" dirty="0"/>
          </a:p>
        </p:txBody>
      </p:sp>
      <p:sp>
        <p:nvSpPr>
          <p:cNvPr id="5" name="Cloud Callout 4"/>
          <p:cNvSpPr/>
          <p:nvPr/>
        </p:nvSpPr>
        <p:spPr>
          <a:xfrm>
            <a:off x="2570860" y="2420596"/>
            <a:ext cx="1924940" cy="1069649"/>
          </a:xfrm>
          <a:prstGeom prst="cloudCallout">
            <a:avLst>
              <a:gd name="adj1" fmla="val -59457"/>
              <a:gd name="adj2" fmla="val 38532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Here’s $5</a:t>
            </a:r>
            <a:endParaRPr lang="en-CA" b="1" dirty="0"/>
          </a:p>
        </p:txBody>
      </p:sp>
      <p:sp>
        <p:nvSpPr>
          <p:cNvPr id="6" name="Cloud Callout 5"/>
          <p:cNvSpPr/>
          <p:nvPr/>
        </p:nvSpPr>
        <p:spPr>
          <a:xfrm flipH="1">
            <a:off x="4777811" y="1066800"/>
            <a:ext cx="2209800" cy="1295400"/>
          </a:xfrm>
          <a:prstGeom prst="cloudCallout">
            <a:avLst>
              <a:gd name="adj1" fmla="val -32821"/>
              <a:gd name="adj2" fmla="val 59861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Order 123</a:t>
            </a:r>
            <a:endParaRPr lang="en-CA" b="1" dirty="0"/>
          </a:p>
        </p:txBody>
      </p:sp>
      <p:sp>
        <p:nvSpPr>
          <p:cNvPr id="7" name="Cloud Callout 6"/>
          <p:cNvSpPr/>
          <p:nvPr/>
        </p:nvSpPr>
        <p:spPr>
          <a:xfrm flipH="1">
            <a:off x="4652473" y="2929783"/>
            <a:ext cx="1824527" cy="1062706"/>
          </a:xfrm>
          <a:prstGeom prst="cloudCallout">
            <a:avLst>
              <a:gd name="adj1" fmla="val -64861"/>
              <a:gd name="adj2" fmla="val 2188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Here’s the receipt</a:t>
            </a:r>
            <a:endParaRPr lang="en-CA" b="1" dirty="0"/>
          </a:p>
        </p:txBody>
      </p:sp>
      <p:sp>
        <p:nvSpPr>
          <p:cNvPr id="8" name="Cloud Callout 7"/>
          <p:cNvSpPr/>
          <p:nvPr/>
        </p:nvSpPr>
        <p:spPr>
          <a:xfrm>
            <a:off x="2582254" y="3733800"/>
            <a:ext cx="1924940" cy="1069649"/>
          </a:xfrm>
          <a:prstGeom prst="cloudCallout">
            <a:avLst>
              <a:gd name="adj1" fmla="val -50577"/>
              <a:gd name="adj2" fmla="val -47753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Status of order 123?</a:t>
            </a:r>
            <a:endParaRPr lang="en-CA" b="1" dirty="0"/>
          </a:p>
        </p:txBody>
      </p:sp>
      <p:sp>
        <p:nvSpPr>
          <p:cNvPr id="9" name="Cloud Callout 8"/>
          <p:cNvSpPr/>
          <p:nvPr/>
        </p:nvSpPr>
        <p:spPr>
          <a:xfrm flipH="1">
            <a:off x="4774961" y="4114800"/>
            <a:ext cx="1824527" cy="1062706"/>
          </a:xfrm>
          <a:prstGeom prst="cloudCallout">
            <a:avLst>
              <a:gd name="adj1" fmla="val -55962"/>
              <a:gd name="adj2" fmla="val -33195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Still preparing</a:t>
            </a:r>
            <a:endParaRPr lang="en-CA" b="1" dirty="0"/>
          </a:p>
        </p:txBody>
      </p:sp>
      <p:sp>
        <p:nvSpPr>
          <p:cNvPr id="10" name="Cloud Callout 9"/>
          <p:cNvSpPr/>
          <p:nvPr/>
        </p:nvSpPr>
        <p:spPr>
          <a:xfrm flipH="1">
            <a:off x="4931636" y="5334000"/>
            <a:ext cx="1824527" cy="1062706"/>
          </a:xfrm>
          <a:prstGeom prst="cloudCallout">
            <a:avLst>
              <a:gd name="adj1" fmla="val -46594"/>
              <a:gd name="adj2" fmla="val -66165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Ready</a:t>
            </a:r>
            <a:endParaRPr lang="en-CA" b="1" dirty="0"/>
          </a:p>
        </p:txBody>
      </p:sp>
      <p:sp>
        <p:nvSpPr>
          <p:cNvPr id="11" name="Cloud Callout 10"/>
          <p:cNvSpPr/>
          <p:nvPr/>
        </p:nvSpPr>
        <p:spPr>
          <a:xfrm>
            <a:off x="2438400" y="4804161"/>
            <a:ext cx="1924940" cy="1069649"/>
          </a:xfrm>
          <a:prstGeom prst="cloudCallout">
            <a:avLst>
              <a:gd name="adj1" fmla="val -59456"/>
              <a:gd name="adj2" fmla="val -6533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Status of order 123?</a:t>
            </a:r>
            <a:endParaRPr lang="en-CA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5638800"/>
            <a:ext cx="1361797" cy="1085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921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Arrow 8"/>
          <p:cNvSpPr/>
          <p:nvPr/>
        </p:nvSpPr>
        <p:spPr>
          <a:xfrm>
            <a:off x="2057400" y="1699900"/>
            <a:ext cx="914400" cy="53624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ight Arrow 9"/>
          <p:cNvSpPr/>
          <p:nvPr/>
        </p:nvSpPr>
        <p:spPr>
          <a:xfrm>
            <a:off x="6019800" y="1699900"/>
            <a:ext cx="1066800" cy="53624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ight Arrow 10"/>
          <p:cNvSpPr/>
          <p:nvPr/>
        </p:nvSpPr>
        <p:spPr>
          <a:xfrm rot="10800000">
            <a:off x="2057400" y="4736503"/>
            <a:ext cx="957841" cy="53624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ight Arrow 12"/>
          <p:cNvSpPr/>
          <p:nvPr/>
        </p:nvSpPr>
        <p:spPr>
          <a:xfrm rot="10800000">
            <a:off x="6063240" y="4736502"/>
            <a:ext cx="1023360" cy="53624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ounded Rectangle 3"/>
          <p:cNvSpPr/>
          <p:nvPr/>
        </p:nvSpPr>
        <p:spPr>
          <a:xfrm>
            <a:off x="533400" y="457200"/>
            <a:ext cx="1524000" cy="5943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3200" dirty="0" smtClean="0"/>
              <a:t>Client</a:t>
            </a:r>
            <a:endParaRPr lang="en-CA" sz="3200" dirty="0"/>
          </a:p>
        </p:txBody>
      </p:sp>
      <p:sp>
        <p:nvSpPr>
          <p:cNvPr id="6" name="Rounded Rectangle 5"/>
          <p:cNvSpPr/>
          <p:nvPr/>
        </p:nvSpPr>
        <p:spPr>
          <a:xfrm>
            <a:off x="7086600" y="457200"/>
            <a:ext cx="1524000" cy="5943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3200" dirty="0" smtClean="0"/>
              <a:t>Service</a:t>
            </a:r>
            <a:endParaRPr lang="en-CA" sz="3200" dirty="0"/>
          </a:p>
        </p:txBody>
      </p:sp>
      <p:sp>
        <p:nvSpPr>
          <p:cNvPr id="7" name="Rounded Rectangle 6"/>
          <p:cNvSpPr/>
          <p:nvPr/>
        </p:nvSpPr>
        <p:spPr>
          <a:xfrm>
            <a:off x="2971800" y="583250"/>
            <a:ext cx="3048000" cy="276955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rtlCol="0" anchor="t"/>
          <a:lstStyle/>
          <a:p>
            <a:r>
              <a:rPr lang="en-CA" sz="1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POST /order HTTP/1.1</a:t>
            </a:r>
          </a:p>
          <a:p>
            <a:r>
              <a:rPr lang="en-CA" sz="1600" i="1" dirty="0">
                <a:latin typeface="Consolas" pitchFamily="49" charset="0"/>
                <a:cs typeface="Consolas" pitchFamily="49" charset="0"/>
              </a:rPr>
              <a:t>Host: restbucks.net</a:t>
            </a:r>
          </a:p>
          <a:p>
            <a:r>
              <a:rPr lang="en-CA" sz="1600" i="1" dirty="0">
                <a:latin typeface="Consolas" pitchFamily="49" charset="0"/>
                <a:cs typeface="Consolas" pitchFamily="49" charset="0"/>
              </a:rPr>
              <a:t>Content-Type: application/xml</a:t>
            </a:r>
          </a:p>
          <a:p>
            <a:r>
              <a:rPr lang="en-CA" sz="1600" i="1" dirty="0">
                <a:latin typeface="Consolas" pitchFamily="49" charset="0"/>
                <a:cs typeface="Consolas" pitchFamily="49" charset="0"/>
              </a:rPr>
              <a:t>Content-Length: 216</a:t>
            </a:r>
          </a:p>
          <a:p>
            <a:r>
              <a:rPr lang="en-CA" sz="1600" i="1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en-CA" sz="1600" i="1" dirty="0">
                <a:latin typeface="Consolas" pitchFamily="49" charset="0"/>
                <a:cs typeface="Consolas" pitchFamily="49" charset="0"/>
              </a:rPr>
              <a:t>order </a:t>
            </a:r>
            <a:r>
              <a:rPr lang="en-CA" sz="1600" i="1" dirty="0" err="1">
                <a:latin typeface="Consolas" pitchFamily="49" charset="0"/>
                <a:cs typeface="Consolas" pitchFamily="49" charset="0"/>
              </a:rPr>
              <a:t>xmlns</a:t>
            </a:r>
            <a:r>
              <a:rPr lang="en-CA" sz="1600" i="1" dirty="0">
                <a:latin typeface="Consolas" pitchFamily="49" charset="0"/>
                <a:cs typeface="Consolas" pitchFamily="49" charset="0"/>
              </a:rPr>
              <a:t>="http://schemas.restbucks.net/order"&gt;</a:t>
            </a:r>
          </a:p>
          <a:p>
            <a:r>
              <a:rPr lang="en-CA" sz="1600" i="1" dirty="0">
                <a:latin typeface="Consolas" pitchFamily="49" charset="0"/>
                <a:cs typeface="Consolas" pitchFamily="49" charset="0"/>
              </a:rPr>
              <a:t>&lt;drink&gt;latte&lt;/drink&gt;</a:t>
            </a:r>
          </a:p>
          <a:p>
            <a:r>
              <a:rPr lang="en-CA" sz="1600" i="1" dirty="0">
                <a:latin typeface="Consolas" pitchFamily="49" charset="0"/>
                <a:cs typeface="Consolas" pitchFamily="49" charset="0"/>
              </a:rPr>
              <a:t>&lt;/order&gt;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015241" y="3608460"/>
            <a:ext cx="3048000" cy="279234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rtlCol="0" anchor="t"/>
          <a:lstStyle/>
          <a:p>
            <a:r>
              <a:rPr lang="pl-PL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201 Created</a:t>
            </a:r>
          </a:p>
          <a:p>
            <a:r>
              <a:rPr lang="pl-PL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Location: http://restbucks.net/order/1234</a:t>
            </a:r>
          </a:p>
          <a:p>
            <a:r>
              <a:rPr lang="pl-PL" sz="1600" i="1" dirty="0" smtClean="0">
                <a:latin typeface="Consolas" pitchFamily="49" charset="0"/>
                <a:cs typeface="Consolas" pitchFamily="49" charset="0"/>
              </a:rPr>
              <a:t>ContentType: application/xml</a:t>
            </a:r>
            <a:endParaRPr lang="en-CA" sz="1600" i="1" dirty="0">
              <a:latin typeface="Consolas" pitchFamily="49" charset="0"/>
              <a:cs typeface="Consolas" pitchFamily="49" charset="0"/>
            </a:endParaRPr>
          </a:p>
          <a:p>
            <a:r>
              <a:rPr lang="en-CA" sz="1600" i="1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en-CA" sz="1600" i="1" dirty="0">
                <a:latin typeface="Consolas" pitchFamily="49" charset="0"/>
                <a:cs typeface="Consolas" pitchFamily="49" charset="0"/>
              </a:rPr>
              <a:t>order </a:t>
            </a:r>
            <a:r>
              <a:rPr lang="en-CA" sz="1600" i="1" dirty="0" err="1">
                <a:latin typeface="Consolas" pitchFamily="49" charset="0"/>
                <a:cs typeface="Consolas" pitchFamily="49" charset="0"/>
              </a:rPr>
              <a:t>xmlns</a:t>
            </a:r>
            <a:r>
              <a:rPr lang="en-CA" sz="1600" i="1" dirty="0">
                <a:latin typeface="Consolas" pitchFamily="49" charset="0"/>
                <a:cs typeface="Consolas" pitchFamily="49" charset="0"/>
              </a:rPr>
              <a:t>="http://schemas.restbucks.net/order</a:t>
            </a:r>
            <a:r>
              <a:rPr lang="en-CA" sz="1600" i="1" dirty="0" smtClean="0">
                <a:latin typeface="Consolas" pitchFamily="49" charset="0"/>
                <a:cs typeface="Consolas" pitchFamily="49" charset="0"/>
              </a:rPr>
              <a:t>"&gt;</a:t>
            </a:r>
            <a:endParaRPr lang="pl-PL" sz="1600" i="1" dirty="0">
              <a:latin typeface="Consolas" pitchFamily="49" charset="0"/>
              <a:cs typeface="Consolas" pitchFamily="49" charset="0"/>
            </a:endParaRPr>
          </a:p>
          <a:p>
            <a:r>
              <a:rPr lang="pl-PL" sz="1600" i="1" dirty="0" smtClean="0">
                <a:latin typeface="Consolas" pitchFamily="49" charset="0"/>
                <a:cs typeface="Consolas" pitchFamily="49" charset="0"/>
              </a:rPr>
              <a:t>...</a:t>
            </a:r>
            <a:endParaRPr lang="en-CA" sz="1600" i="1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24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Arrow 8"/>
          <p:cNvSpPr/>
          <p:nvPr/>
        </p:nvSpPr>
        <p:spPr>
          <a:xfrm>
            <a:off x="2057398" y="1699900"/>
            <a:ext cx="981343" cy="53624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ight Arrow 9"/>
          <p:cNvSpPr/>
          <p:nvPr/>
        </p:nvSpPr>
        <p:spPr>
          <a:xfrm>
            <a:off x="6086741" y="1699900"/>
            <a:ext cx="999859" cy="53624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ight Arrow 10"/>
          <p:cNvSpPr/>
          <p:nvPr/>
        </p:nvSpPr>
        <p:spPr>
          <a:xfrm rot="10800000">
            <a:off x="2057400" y="4736503"/>
            <a:ext cx="957841" cy="53624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ight Arrow 12"/>
          <p:cNvSpPr/>
          <p:nvPr/>
        </p:nvSpPr>
        <p:spPr>
          <a:xfrm rot="10800000">
            <a:off x="6063240" y="4736502"/>
            <a:ext cx="1023361" cy="536249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Rounded Rectangle 3"/>
          <p:cNvSpPr/>
          <p:nvPr/>
        </p:nvSpPr>
        <p:spPr>
          <a:xfrm>
            <a:off x="533400" y="457200"/>
            <a:ext cx="1524000" cy="5943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3200" dirty="0" smtClean="0"/>
              <a:t>Client</a:t>
            </a:r>
            <a:endParaRPr lang="en-CA" sz="3200" dirty="0"/>
          </a:p>
        </p:txBody>
      </p:sp>
      <p:sp>
        <p:nvSpPr>
          <p:cNvPr id="6" name="Rounded Rectangle 5"/>
          <p:cNvSpPr/>
          <p:nvPr/>
        </p:nvSpPr>
        <p:spPr>
          <a:xfrm>
            <a:off x="7086600" y="457200"/>
            <a:ext cx="1524000" cy="59436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l-PL" sz="3200" dirty="0" smtClean="0"/>
              <a:t>Service</a:t>
            </a:r>
            <a:endParaRPr lang="en-CA" sz="3200" dirty="0"/>
          </a:p>
        </p:txBody>
      </p:sp>
      <p:sp>
        <p:nvSpPr>
          <p:cNvPr id="7" name="Rounded Rectangle 6"/>
          <p:cNvSpPr/>
          <p:nvPr/>
        </p:nvSpPr>
        <p:spPr>
          <a:xfrm>
            <a:off x="3038742" y="1497649"/>
            <a:ext cx="3048000" cy="94075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pl-PL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GET</a:t>
            </a:r>
            <a:r>
              <a:rPr lang="en-CA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CA" sz="1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/</a:t>
            </a:r>
            <a:r>
              <a:rPr lang="en-CA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order</a:t>
            </a:r>
            <a:r>
              <a:rPr lang="pl-PL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/1234</a:t>
            </a:r>
            <a:r>
              <a:rPr lang="en-CA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CA" sz="1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HTTP/1.1</a:t>
            </a:r>
          </a:p>
          <a:p>
            <a:r>
              <a:rPr lang="en-CA" sz="1600" i="1" dirty="0">
                <a:latin typeface="Consolas" pitchFamily="49" charset="0"/>
                <a:cs typeface="Consolas" pitchFamily="49" charset="0"/>
              </a:rPr>
              <a:t>Host: </a:t>
            </a:r>
            <a:r>
              <a:rPr lang="en-CA" sz="1600" i="1" dirty="0" smtClean="0">
                <a:latin typeface="Consolas" pitchFamily="49" charset="0"/>
                <a:cs typeface="Consolas" pitchFamily="49" charset="0"/>
              </a:rPr>
              <a:t>restbucks.net</a:t>
            </a:r>
            <a:endParaRPr lang="en-CA" sz="1600" i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015241" y="3608460"/>
            <a:ext cx="3048000" cy="279234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pl-PL" sz="1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200 OK</a:t>
            </a:r>
          </a:p>
          <a:p>
            <a:r>
              <a:rPr lang="pl-PL" sz="1600" i="1" dirty="0" smtClean="0">
                <a:latin typeface="Consolas" pitchFamily="49" charset="0"/>
                <a:cs typeface="Consolas" pitchFamily="49" charset="0"/>
              </a:rPr>
              <a:t>ContentType: application/xml</a:t>
            </a:r>
            <a:endParaRPr lang="en-CA" sz="1600" i="1" dirty="0">
              <a:latin typeface="Consolas" pitchFamily="49" charset="0"/>
              <a:cs typeface="Consolas" pitchFamily="49" charset="0"/>
            </a:endParaRPr>
          </a:p>
          <a:p>
            <a:r>
              <a:rPr lang="en-CA" sz="1600" i="1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en-CA" sz="1600" i="1" dirty="0">
                <a:latin typeface="Consolas" pitchFamily="49" charset="0"/>
                <a:cs typeface="Consolas" pitchFamily="49" charset="0"/>
              </a:rPr>
              <a:t>order </a:t>
            </a:r>
            <a:r>
              <a:rPr lang="en-CA" sz="1600" i="1" dirty="0" err="1">
                <a:latin typeface="Consolas" pitchFamily="49" charset="0"/>
                <a:cs typeface="Consolas" pitchFamily="49" charset="0"/>
              </a:rPr>
              <a:t>xmlns</a:t>
            </a:r>
            <a:r>
              <a:rPr lang="en-CA" sz="1600" i="1" dirty="0">
                <a:latin typeface="Consolas" pitchFamily="49" charset="0"/>
                <a:cs typeface="Consolas" pitchFamily="49" charset="0"/>
              </a:rPr>
              <a:t>="http://schemas.restbucks.net/order</a:t>
            </a:r>
            <a:r>
              <a:rPr lang="en-CA" sz="1600" i="1" dirty="0" smtClean="0">
                <a:latin typeface="Consolas" pitchFamily="49" charset="0"/>
                <a:cs typeface="Consolas" pitchFamily="49" charset="0"/>
              </a:rPr>
              <a:t>"&gt;</a:t>
            </a:r>
            <a:endParaRPr lang="pl-PL" sz="1600" i="1" dirty="0" smtClean="0">
              <a:latin typeface="Consolas" pitchFamily="49" charset="0"/>
              <a:cs typeface="Consolas" pitchFamily="49" charset="0"/>
            </a:endParaRPr>
          </a:p>
          <a:p>
            <a:r>
              <a:rPr lang="pl-PL" sz="1600" i="1" dirty="0" smtClean="0">
                <a:latin typeface="Consolas" pitchFamily="49" charset="0"/>
                <a:cs typeface="Consolas" pitchFamily="49" charset="0"/>
              </a:rPr>
              <a:t>&lt;drink&gt;Latte&lt;/drink&gt;</a:t>
            </a:r>
            <a:endParaRPr lang="pl-PL" sz="1600" i="1" dirty="0">
              <a:latin typeface="Consolas" pitchFamily="49" charset="0"/>
              <a:cs typeface="Consolas" pitchFamily="49" charset="0"/>
            </a:endParaRPr>
          </a:p>
          <a:p>
            <a:r>
              <a:rPr lang="pl-PL" sz="1600" i="1" dirty="0" smtClean="0">
                <a:latin typeface="Consolas" pitchFamily="49" charset="0"/>
                <a:cs typeface="Consolas" pitchFamily="49" charset="0"/>
              </a:rPr>
              <a:t>...</a:t>
            </a:r>
            <a:endParaRPr lang="en-CA" sz="1600" i="1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96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9400" y="2514600"/>
            <a:ext cx="3581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0" dirty="0">
                <a:hlinkClick r:id="rId2"/>
              </a:rPr>
              <a:t>c</a:t>
            </a:r>
            <a:r>
              <a:rPr lang="pl-PL" sz="8000" dirty="0" smtClean="0">
                <a:hlinkClick r:id="rId2"/>
              </a:rPr>
              <a:t>lick me</a:t>
            </a:r>
            <a:endParaRPr lang="en-CA" sz="8000" dirty="0"/>
          </a:p>
        </p:txBody>
      </p:sp>
    </p:spTree>
    <p:extLst>
      <p:ext uri="{BB962C8B-B14F-4D97-AF65-F5344CB8AC3E}">
        <p14:creationId xmlns:p14="http://schemas.microsoft.com/office/powerpoint/2010/main" val="398502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1470</TotalTime>
  <Words>384</Words>
  <Application>Microsoft Office PowerPoint</Application>
  <PresentationFormat>On-screen Show (4:3)</PresentationFormat>
  <Paragraphs>137</Paragraphs>
  <Slides>17</Slides>
  <Notes>2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WCF Web APIs</vt:lpstr>
      <vt:lpstr>Agenda</vt:lpstr>
      <vt:lpstr>REST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Szymon Pobiega</dc:creator>
  <cp:lastModifiedBy>Szymon Pobiega</cp:lastModifiedBy>
  <cp:revision>40</cp:revision>
  <dcterms:created xsi:type="dcterms:W3CDTF">2006-08-16T00:00:00Z</dcterms:created>
  <dcterms:modified xsi:type="dcterms:W3CDTF">2011-03-23T16:32:43Z</dcterms:modified>
</cp:coreProperties>
</file>