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2"/>
  </p:notesMasterIdLst>
  <p:handoutMasterIdLst>
    <p:handoutMasterId r:id="rId43"/>
  </p:handoutMasterIdLst>
  <p:sldIdLst>
    <p:sldId id="256" r:id="rId2"/>
    <p:sldId id="263" r:id="rId3"/>
    <p:sldId id="261" r:id="rId4"/>
    <p:sldId id="270" r:id="rId5"/>
    <p:sldId id="274" r:id="rId6"/>
    <p:sldId id="275" r:id="rId7"/>
    <p:sldId id="277" r:id="rId8"/>
    <p:sldId id="276" r:id="rId9"/>
    <p:sldId id="278" r:id="rId10"/>
    <p:sldId id="279" r:id="rId11"/>
    <p:sldId id="280" r:id="rId12"/>
    <p:sldId id="281" r:id="rId13"/>
    <p:sldId id="282" r:id="rId14"/>
    <p:sldId id="286" r:id="rId15"/>
    <p:sldId id="288" r:id="rId16"/>
    <p:sldId id="289" r:id="rId17"/>
    <p:sldId id="283" r:id="rId18"/>
    <p:sldId id="290" r:id="rId19"/>
    <p:sldId id="291" r:id="rId20"/>
    <p:sldId id="294" r:id="rId21"/>
    <p:sldId id="295" r:id="rId22"/>
    <p:sldId id="297" r:id="rId23"/>
    <p:sldId id="298" r:id="rId24"/>
    <p:sldId id="309" r:id="rId25"/>
    <p:sldId id="310" r:id="rId26"/>
    <p:sldId id="316" r:id="rId27"/>
    <p:sldId id="299" r:id="rId28"/>
    <p:sldId id="300" r:id="rId29"/>
    <p:sldId id="301" r:id="rId30"/>
    <p:sldId id="302" r:id="rId31"/>
    <p:sldId id="303" r:id="rId32"/>
    <p:sldId id="304" r:id="rId33"/>
    <p:sldId id="305" r:id="rId34"/>
    <p:sldId id="306" r:id="rId35"/>
    <p:sldId id="307" r:id="rId36"/>
    <p:sldId id="308" r:id="rId37"/>
    <p:sldId id="313" r:id="rId38"/>
    <p:sldId id="311" r:id="rId39"/>
    <p:sldId id="314" r:id="rId40"/>
    <p:sldId id="31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800040"/>
    <a:srgbClr val="FF0080"/>
    <a:srgbClr val="749805"/>
    <a:srgbClr val="2046A5"/>
    <a:srgbClr val="2E2E26"/>
    <a:srgbClr val="D6DD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4" autoAdjust="0"/>
    <p:restoredTop sz="92550" autoAdjust="0"/>
  </p:normalViewPr>
  <p:slideViewPr>
    <p:cSldViewPr snapToGrid="0" snapToObjects="1">
      <p:cViewPr varScale="1">
        <p:scale>
          <a:sx n="150" d="100"/>
          <a:sy n="150" d="100"/>
        </p:scale>
        <p:origin x="-408" y="-96"/>
      </p:cViewPr>
      <p:guideLst>
        <p:guide orient="horz" pos="2160"/>
        <p:guide pos="2880"/>
      </p:guideLst>
    </p:cSldViewPr>
  </p:slideViewPr>
  <p:outlineViewPr>
    <p:cViewPr>
      <p:scale>
        <a:sx n="33" d="100"/>
        <a:sy n="33" d="100"/>
      </p:scale>
      <p:origin x="0" y="15920"/>
    </p:cViewPr>
  </p:outlineViewPr>
  <p:notesTextViewPr>
    <p:cViewPr>
      <p:scale>
        <a:sx n="100" d="100"/>
        <a:sy n="100" d="100"/>
      </p:scale>
      <p:origin x="0" y="0"/>
    </p:cViewPr>
  </p:notesTextViewPr>
  <p:sorterViewPr>
    <p:cViewPr>
      <p:scale>
        <a:sx n="154" d="100"/>
        <a:sy n="154" d="100"/>
      </p:scale>
      <p:origin x="0" y="0"/>
    </p:cViewPr>
  </p:sorterViewPr>
  <p:notesViewPr>
    <p:cSldViewPr snapToGrid="0" snapToObjects="1">
      <p:cViewPr varScale="1">
        <p:scale>
          <a:sx n="112" d="100"/>
          <a:sy n="112" d="100"/>
        </p:scale>
        <p:origin x="-4440"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64DD4A-5331-0541-AB30-BC5B261DF2F8}" type="datetimeFigureOut">
              <a:t>8/24/12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292DD76-5C20-F24B-9061-917AD8132CD2}" type="slidenum">
              <a:t>‹#›</a:t>
            </a:fld>
            <a:endParaRPr lang="en-US"/>
          </a:p>
        </p:txBody>
      </p:sp>
    </p:spTree>
    <p:extLst>
      <p:ext uri="{BB962C8B-B14F-4D97-AF65-F5344CB8AC3E}">
        <p14:creationId xmlns:p14="http://schemas.microsoft.com/office/powerpoint/2010/main" val="23620040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0F0D89-C192-5646-935F-2BA5F24D7A38}" type="datetimeFigureOut">
              <a:t>8/24/12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47886-C566-F74C-A129-914606121C44}" type="slidenum">
              <a:t>‹#›</a:t>
            </a:fld>
            <a:endParaRPr lang="en-US"/>
          </a:p>
        </p:txBody>
      </p:sp>
    </p:spTree>
    <p:extLst>
      <p:ext uri="{BB962C8B-B14F-4D97-AF65-F5344CB8AC3E}">
        <p14:creationId xmlns:p14="http://schemas.microsoft.com/office/powerpoint/2010/main" val="24003602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a:t>
            </a:fld>
            <a:endParaRPr lang="en-US"/>
          </a:p>
        </p:txBody>
      </p:sp>
    </p:spTree>
    <p:extLst>
      <p:ext uri="{BB962C8B-B14F-4D97-AF65-F5344CB8AC3E}">
        <p14:creationId xmlns:p14="http://schemas.microsoft.com/office/powerpoint/2010/main" val="103959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15</a:t>
            </a:fld>
            <a:endParaRPr lang="en-US"/>
          </a:p>
        </p:txBody>
      </p:sp>
    </p:spTree>
    <p:extLst>
      <p:ext uri="{BB962C8B-B14F-4D97-AF65-F5344CB8AC3E}">
        <p14:creationId xmlns:p14="http://schemas.microsoft.com/office/powerpoint/2010/main" val="2934361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 HEAD</a:t>
            </a:r>
          </a:p>
          <a:p>
            <a:r>
              <a:rPr lang="en-US"/>
              <a:t>git checkout </a:t>
            </a:r>
            <a:r>
              <a:rPr lang="en-US" baseline="0"/>
              <a:t>2011_</a:t>
            </a:r>
            <a:r>
              <a:rPr lang="en-US"/>
              <a:t>devLink</a:t>
            </a:r>
          </a:p>
          <a:p>
            <a:endParaRPr lang="en-US"/>
          </a:p>
          <a:p>
            <a:r>
              <a:rPr lang="en-US"/>
              <a:t>============================================</a:t>
            </a:r>
          </a:p>
          <a:p>
            <a:endParaRPr lang="en-US"/>
          </a:p>
          <a:p>
            <a:r>
              <a:rPr lang="en-US"/>
              <a:t>Show ProductBuilderService.h</a:t>
            </a:r>
          </a:p>
          <a:p>
            <a:r>
              <a:rPr lang="en-US"/>
              <a:t>-- delegate declaration</a:t>
            </a:r>
          </a:p>
          <a:p>
            <a:r>
              <a:rPr lang="en-US"/>
              <a:t>--- &lt;NSObject&gt; necessary for conformsToProtocol:</a:t>
            </a:r>
          </a:p>
          <a:p>
            <a:r>
              <a:rPr lang="en-US"/>
              <a:t>--- @class allows typing sender</a:t>
            </a:r>
          </a:p>
          <a:p>
            <a:endParaRPr lang="en-US"/>
          </a:p>
          <a:p>
            <a:r>
              <a:rPr lang="en-US"/>
              <a:t>-- delegate property</a:t>
            </a:r>
          </a:p>
          <a:p>
            <a:r>
              <a:rPr lang="en-US"/>
              <a:t>--- assign vs. retain</a:t>
            </a:r>
          </a:p>
          <a:p>
            <a:endParaRPr lang="en-US"/>
          </a:p>
          <a:p>
            <a:r>
              <a:rPr lang="en-US"/>
              <a:t>Show ProductBuilderService.m</a:t>
            </a:r>
          </a:p>
          <a:p>
            <a:r>
              <a:rPr lang="en-US"/>
              <a:t>-- notify messages, delegate test</a:t>
            </a:r>
          </a:p>
          <a:p>
            <a:endParaRPr lang="en-US"/>
          </a:p>
          <a:p>
            <a:endParaRPr lang="en-US"/>
          </a:p>
          <a:p>
            <a:r>
              <a:rPr lang="en-US"/>
              <a:t>Show CandyStoreAppDelegate.h</a:t>
            </a:r>
          </a:p>
          <a:p>
            <a:r>
              <a:rPr lang="en-US"/>
              <a:t>-- protocol decoration</a:t>
            </a:r>
          </a:p>
          <a:p>
            <a:endParaRPr lang="en-US"/>
          </a:p>
          <a:p>
            <a:r>
              <a:rPr lang="en-US"/>
              <a:t>Show CandyStoreAppDelegate.m</a:t>
            </a:r>
          </a:p>
          <a:p>
            <a:r>
              <a:rPr lang="en-US"/>
              <a:t>-- pragma implementation section</a:t>
            </a:r>
          </a:p>
          <a:p>
            <a:endParaRPr lang="en-US"/>
          </a:p>
          <a:p>
            <a:endParaRPr lang="en-US"/>
          </a:p>
          <a:p>
            <a:r>
              <a:rPr lang="en-US"/>
              <a:t>Show ExchangeAddCreditRemoteService.h</a:t>
            </a:r>
          </a:p>
          <a:p>
            <a:r>
              <a:rPr lang="en-US"/>
              <a:t>-- @optional message</a:t>
            </a:r>
          </a:p>
          <a:p>
            <a:endParaRPr lang="en-US"/>
          </a:p>
          <a:p>
            <a:r>
              <a:rPr lang="en-US"/>
              <a:t>Show ExchangeAddCreditRemoteService.m</a:t>
            </a:r>
          </a:p>
          <a:p>
            <a:r>
              <a:rPr lang="en-US"/>
              <a:t>-- delegate test for optional message</a:t>
            </a:r>
          </a:p>
          <a:p>
            <a:endParaRPr lang="en-US"/>
          </a:p>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16</a:t>
            </a:fld>
            <a:endParaRPr lang="en-US"/>
          </a:p>
        </p:txBody>
      </p:sp>
    </p:spTree>
    <p:extLst>
      <p:ext uri="{BB962C8B-B14F-4D97-AF65-F5344CB8AC3E}">
        <p14:creationId xmlns:p14="http://schemas.microsoft.com/office/powerpoint/2010/main" val="1501528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 HEAD</a:t>
            </a:r>
          </a:p>
          <a:p>
            <a:r>
              <a:rPr lang="en-US"/>
              <a:t>git checkout </a:t>
            </a:r>
            <a:r>
              <a:rPr lang="en-US" baseline="0"/>
              <a:t>2011_</a:t>
            </a:r>
            <a:r>
              <a:rPr lang="en-US"/>
              <a:t>devLink</a:t>
            </a:r>
          </a:p>
          <a:p>
            <a:endParaRPr lang="en-US"/>
          </a:p>
          <a:p>
            <a:r>
              <a:rPr lang="en-US"/>
              <a:t>============================================</a:t>
            </a:r>
          </a:p>
          <a:p>
            <a:endParaRPr lang="en-US"/>
          </a:p>
          <a:p>
            <a:r>
              <a:rPr lang="en-US"/>
              <a:t>Show CandyStoreAppDelegate.m</a:t>
            </a:r>
          </a:p>
          <a:p>
            <a:r>
              <a:rPr lang="en-US"/>
              <a:t>-- application:didFinishLaunchingWithOptions:</a:t>
            </a:r>
          </a:p>
          <a:p>
            <a:endParaRPr lang="en-US"/>
          </a:p>
          <a:p>
            <a:endParaRPr lang="en-US"/>
          </a:p>
          <a:p>
            <a:r>
              <a:rPr lang="en-US"/>
              <a:t>Show ImageLoadingService</a:t>
            </a:r>
          </a:p>
          <a:p>
            <a:r>
              <a:rPr lang="en-US"/>
              <a:t>-- purge</a:t>
            </a:r>
          </a:p>
          <a:p>
            <a:endParaRPr lang="en-US"/>
          </a:p>
          <a:p>
            <a:endParaRPr lang="en-US"/>
          </a:p>
          <a:p>
            <a:r>
              <a:rPr lang="en-US"/>
              <a:t>Show ProductBuilderService.m</a:t>
            </a:r>
          </a:p>
          <a:p>
            <a:r>
              <a:rPr lang="en-US"/>
              <a:t>-- appProductRemoteService:didCompleteRetreiveProducts:</a:t>
            </a:r>
          </a:p>
        </p:txBody>
      </p:sp>
      <p:sp>
        <p:nvSpPr>
          <p:cNvPr id="4" name="Slide Number Placeholder 3"/>
          <p:cNvSpPr>
            <a:spLocks noGrp="1"/>
          </p:cNvSpPr>
          <p:nvPr>
            <p:ph type="sldNum" sz="quarter" idx="10"/>
          </p:nvPr>
        </p:nvSpPr>
        <p:spPr/>
        <p:txBody>
          <a:bodyPr/>
          <a:lstStyle/>
          <a:p>
            <a:fld id="{F0D47886-C566-F74C-A129-914606121C44}" type="slidenum">
              <a:rPr lang="en-US"/>
              <a:t>23</a:t>
            </a:fld>
            <a:endParaRPr lang="en-US"/>
          </a:p>
        </p:txBody>
      </p:sp>
    </p:spTree>
    <p:extLst>
      <p:ext uri="{BB962C8B-B14F-4D97-AF65-F5344CB8AC3E}">
        <p14:creationId xmlns:p14="http://schemas.microsoft.com/office/powerpoint/2010/main" val="1347144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 HEAD</a:t>
            </a:r>
          </a:p>
          <a:p>
            <a:r>
              <a:rPr lang="en-US"/>
              <a:t>git checkout </a:t>
            </a:r>
            <a:r>
              <a:rPr lang="en-US" baseline="0"/>
              <a:t>2011_</a:t>
            </a:r>
            <a:r>
              <a:rPr lang="en-US"/>
              <a:t>devLink</a:t>
            </a:r>
          </a:p>
          <a:p>
            <a:endParaRPr lang="en-US"/>
          </a:p>
          <a:p>
            <a:r>
              <a:rPr lang="en-US"/>
              <a:t>============================================</a:t>
            </a:r>
          </a:p>
          <a:p>
            <a:endParaRPr lang="en-US"/>
          </a:p>
          <a:p>
            <a:r>
              <a:rPr lang="en-US"/>
              <a:t>Show BuyButton.m</a:t>
            </a:r>
          </a:p>
          <a:p>
            <a:r>
              <a:rPr lang="en-US"/>
              <a:t>-- resizeToLeft:</a:t>
            </a:r>
          </a:p>
        </p:txBody>
      </p:sp>
      <p:sp>
        <p:nvSpPr>
          <p:cNvPr id="4" name="Slide Number Placeholder 3"/>
          <p:cNvSpPr>
            <a:spLocks noGrp="1"/>
          </p:cNvSpPr>
          <p:nvPr>
            <p:ph type="sldNum" sz="quarter" idx="10"/>
          </p:nvPr>
        </p:nvSpPr>
        <p:spPr/>
        <p:txBody>
          <a:bodyPr/>
          <a:lstStyle/>
          <a:p>
            <a:fld id="{F0D47886-C566-F74C-A129-914606121C44}" type="slidenum">
              <a:rPr lang="en-US"/>
              <a:t>25</a:t>
            </a:fld>
            <a:endParaRPr lang="en-US"/>
          </a:p>
        </p:txBody>
      </p:sp>
    </p:spTree>
    <p:extLst>
      <p:ext uri="{BB962C8B-B14F-4D97-AF65-F5344CB8AC3E}">
        <p14:creationId xmlns:p14="http://schemas.microsoft.com/office/powerpoint/2010/main" val="596352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 HEAD</a:t>
            </a:r>
          </a:p>
          <a:p>
            <a:r>
              <a:rPr lang="en-US"/>
              <a:t>git checkout </a:t>
            </a:r>
            <a:r>
              <a:rPr lang="en-US" baseline="0"/>
              <a:t>2011_</a:t>
            </a:r>
            <a:r>
              <a:rPr lang="en-US"/>
              <a:t>devLink</a:t>
            </a:r>
          </a:p>
          <a:p>
            <a:endParaRPr lang="en-US"/>
          </a:p>
          <a:p>
            <a:r>
              <a:rPr lang="en-US"/>
              <a:t>============================================</a:t>
            </a:r>
          </a:p>
          <a:p>
            <a:endParaRPr lang="en-US"/>
          </a:p>
          <a:p>
            <a:r>
              <a:rPr lang="en-US"/>
              <a:t>Show CandyStoreAppDelegate.m</a:t>
            </a:r>
          </a:p>
          <a:p>
            <a:r>
              <a:rPr lang="en-US"/>
              <a:t>-- application:didFinishLaunchingWithOptions:</a:t>
            </a:r>
          </a:p>
          <a:p>
            <a:endParaRPr lang="en-US"/>
          </a:p>
          <a:p>
            <a:endParaRPr lang="en-US"/>
          </a:p>
          <a:p>
            <a:r>
              <a:rPr lang="en-US"/>
              <a:t>Show ImageLoadingService</a:t>
            </a:r>
          </a:p>
          <a:p>
            <a:r>
              <a:rPr lang="en-US"/>
              <a:t>-- purge</a:t>
            </a:r>
          </a:p>
          <a:p>
            <a:endParaRPr lang="en-US"/>
          </a:p>
          <a:p>
            <a:endParaRPr lang="en-US"/>
          </a:p>
          <a:p>
            <a:r>
              <a:rPr lang="en-US"/>
              <a:t>Show ProductBuilderService.m</a:t>
            </a:r>
          </a:p>
          <a:p>
            <a:r>
              <a:rPr lang="en-US"/>
              <a:t>-- appProductRemoteService:didCompleteRetreiveProducts:</a:t>
            </a:r>
          </a:p>
        </p:txBody>
      </p:sp>
      <p:sp>
        <p:nvSpPr>
          <p:cNvPr id="4" name="Slide Number Placeholder 3"/>
          <p:cNvSpPr>
            <a:spLocks noGrp="1"/>
          </p:cNvSpPr>
          <p:nvPr>
            <p:ph type="sldNum" sz="quarter" idx="10"/>
          </p:nvPr>
        </p:nvSpPr>
        <p:spPr/>
        <p:txBody>
          <a:bodyPr/>
          <a:lstStyle/>
          <a:p>
            <a:fld id="{F0D47886-C566-F74C-A129-914606121C44}" type="slidenum">
              <a:rPr lang="en-US"/>
              <a:t>26</a:t>
            </a:fld>
            <a:endParaRPr lang="en-US"/>
          </a:p>
        </p:txBody>
      </p:sp>
    </p:spTree>
    <p:extLst>
      <p:ext uri="{BB962C8B-B14F-4D97-AF65-F5344CB8AC3E}">
        <p14:creationId xmlns:p14="http://schemas.microsoft.com/office/powerpoint/2010/main" val="13471446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28</a:t>
            </a:fld>
            <a:endParaRPr lang="en-US"/>
          </a:p>
        </p:txBody>
      </p:sp>
    </p:spTree>
    <p:extLst>
      <p:ext uri="{BB962C8B-B14F-4D97-AF65-F5344CB8AC3E}">
        <p14:creationId xmlns:p14="http://schemas.microsoft.com/office/powerpoint/2010/main" val="29343618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29</a:t>
            </a:fld>
            <a:endParaRPr lang="en-US"/>
          </a:p>
        </p:txBody>
      </p:sp>
    </p:spTree>
    <p:extLst>
      <p:ext uri="{BB962C8B-B14F-4D97-AF65-F5344CB8AC3E}">
        <p14:creationId xmlns:p14="http://schemas.microsoft.com/office/powerpoint/2010/main" val="34198665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 HEAD</a:t>
            </a:r>
          </a:p>
          <a:p>
            <a:r>
              <a:rPr lang="en-US"/>
              <a:t>git checkout </a:t>
            </a:r>
            <a:r>
              <a:rPr lang="en-US" baseline="0"/>
              <a:t>2011_</a:t>
            </a:r>
            <a:r>
              <a:rPr lang="en-US"/>
              <a:t>devLink</a:t>
            </a:r>
          </a:p>
          <a:p>
            <a:endParaRPr lang="en-US"/>
          </a:p>
          <a:p>
            <a:r>
              <a:rPr lang="en-US"/>
              <a:t>============================================</a:t>
            </a:r>
          </a:p>
          <a:p>
            <a:endParaRPr lang="en-US"/>
          </a:p>
          <a:p>
            <a:r>
              <a:rPr lang="en-US"/>
              <a:t>Show HTTPRequestService.m</a:t>
            </a:r>
          </a:p>
          <a:p>
            <a:r>
              <a:rPr lang="en-US"/>
              <a:t>-- newRequestForPOST: (238)</a:t>
            </a:r>
          </a:p>
          <a:p>
            <a:endParaRPr lang="en-US"/>
          </a:p>
          <a:p>
            <a:r>
              <a:rPr lang="en-US"/>
              <a:t>-- show beginRequest: (204)</a:t>
            </a:r>
          </a:p>
          <a:p>
            <a:r>
              <a:rPr lang="en-US"/>
              <a:t>--- NSURLConnection *connection = [[NSURLConnection alloc] initWithRequest:request delegate:self];</a:t>
            </a:r>
          </a:p>
          <a:p>
            <a:endParaRPr lang="en-US"/>
          </a:p>
          <a:p>
            <a:r>
              <a:rPr lang="en-US"/>
              <a:t>-- #pragma mark NSURLConnection delegate (68)</a:t>
            </a:r>
          </a:p>
          <a:p>
            <a:endParaRPr lang="en-US"/>
          </a:p>
          <a:p>
            <a:r>
              <a:rPr lang="en-US"/>
              <a:t>-- NSMutableData (21)</a:t>
            </a:r>
          </a:p>
          <a:p>
            <a:endParaRPr lang="en-US"/>
          </a:p>
          <a:p>
            <a:r>
              <a:rPr lang="en-US"/>
              <a:t>-- finishBuildingResponse (339)</a:t>
            </a:r>
          </a:p>
          <a:p>
            <a:endParaRPr lang="en-US"/>
          </a:p>
          <a:p>
            <a:r>
              <a:rPr lang="en-US"/>
              <a:t>-- topJson: (298)</a:t>
            </a:r>
          </a:p>
          <a:p>
            <a:endParaRPr lang="en-US"/>
          </a:p>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30</a:t>
            </a:fld>
            <a:endParaRPr lang="en-US"/>
          </a:p>
        </p:txBody>
      </p:sp>
    </p:spTree>
    <p:extLst>
      <p:ext uri="{BB962C8B-B14F-4D97-AF65-F5344CB8AC3E}">
        <p14:creationId xmlns:p14="http://schemas.microsoft.com/office/powerpoint/2010/main" val="18696143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33</a:t>
            </a:fld>
            <a:endParaRPr lang="en-US"/>
          </a:p>
        </p:txBody>
      </p:sp>
    </p:spTree>
    <p:extLst>
      <p:ext uri="{BB962C8B-B14F-4D97-AF65-F5344CB8AC3E}">
        <p14:creationId xmlns:p14="http://schemas.microsoft.com/office/powerpoint/2010/main" val="2934361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34</a:t>
            </a:fld>
            <a:endParaRPr lang="en-US"/>
          </a:p>
        </p:txBody>
      </p:sp>
    </p:spTree>
    <p:extLst>
      <p:ext uri="{BB962C8B-B14F-4D97-AF65-F5344CB8AC3E}">
        <p14:creationId xmlns:p14="http://schemas.microsoft.com/office/powerpoint/2010/main" val="2934361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t>2</a:t>
            </a:fld>
            <a:endParaRPr lang="en-US"/>
          </a:p>
        </p:txBody>
      </p:sp>
    </p:spTree>
    <p:extLst>
      <p:ext uri="{BB962C8B-B14F-4D97-AF65-F5344CB8AC3E}">
        <p14:creationId xmlns:p14="http://schemas.microsoft.com/office/powerpoint/2010/main" val="3269307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 HEAD</a:t>
            </a:r>
          </a:p>
          <a:p>
            <a:r>
              <a:rPr lang="en-US"/>
              <a:t>git checkout </a:t>
            </a:r>
            <a:r>
              <a:rPr lang="en-US" baseline="0"/>
              <a:t>2011_</a:t>
            </a:r>
            <a:r>
              <a:rPr lang="en-US"/>
              <a:t>10_CoreData_NEVER_MERGE</a:t>
            </a:r>
          </a:p>
          <a:p>
            <a:endParaRPr lang="en-US"/>
          </a:p>
          <a:p>
            <a:r>
              <a:rPr lang="en-US"/>
              <a:t>============================================</a:t>
            </a:r>
          </a:p>
          <a:p>
            <a:endParaRPr lang="en-US"/>
          </a:p>
          <a:p>
            <a:r>
              <a:rPr lang="en-US"/>
              <a:t>!!! RESET Simulator !!!</a:t>
            </a:r>
          </a:p>
          <a:p>
            <a:r>
              <a:rPr lang="en-US"/>
              <a:t>||| CLEAN BUILD |||</a:t>
            </a:r>
          </a:p>
          <a:p>
            <a:endParaRPr lang="en-US"/>
          </a:p>
          <a:p>
            <a:r>
              <a:rPr lang="en-US"/>
              <a:t>Show ModelCore.h</a:t>
            </a:r>
          </a:p>
          <a:p>
            <a:r>
              <a:rPr lang="en-US"/>
              <a:t>-- managedObjectContext</a:t>
            </a:r>
          </a:p>
          <a:p>
            <a:endParaRPr lang="en-US"/>
          </a:p>
          <a:p>
            <a:r>
              <a:rPr lang="en-US"/>
              <a:t>Show ModelCore.m</a:t>
            </a:r>
          </a:p>
          <a:p>
            <a:r>
              <a:rPr lang="en-US"/>
              <a:t>-- Singleton (as a sort of asside)</a:t>
            </a:r>
          </a:p>
          <a:p>
            <a:r>
              <a:rPr lang="en-US"/>
              <a:t>-- GETTER: managedObjectContext</a:t>
            </a:r>
          </a:p>
          <a:p>
            <a:r>
              <a:rPr lang="en-US"/>
              <a:t>						--&gt; managedObjectModel</a:t>
            </a:r>
          </a:p>
          <a:p>
            <a:r>
              <a:rPr lang="en-US"/>
              <a:t>							--&gt; persistentStoreCoordinator</a:t>
            </a:r>
          </a:p>
          <a:p>
            <a:endParaRPr lang="en-US"/>
          </a:p>
          <a:p>
            <a:endParaRPr lang="en-US"/>
          </a:p>
          <a:p>
            <a:r>
              <a:rPr lang="en-US"/>
              <a:t>Show CandyStore.xcdatamodeld</a:t>
            </a:r>
          </a:p>
          <a:p>
            <a:r>
              <a:rPr lang="en-US"/>
              <a:t>-- delete and regenerate model classes</a:t>
            </a:r>
          </a:p>
          <a:p>
            <a:r>
              <a:rPr lang="en-US"/>
              <a:t>--- show new scalar values!</a:t>
            </a:r>
          </a:p>
          <a:p>
            <a:endParaRPr lang="en-US"/>
          </a:p>
          <a:p>
            <a:endParaRPr lang="en-US"/>
          </a:p>
          <a:p>
            <a:r>
              <a:rPr lang="en-US"/>
              <a:t>Show Product.h</a:t>
            </a:r>
          </a:p>
          <a:p>
            <a:r>
              <a:rPr lang="en-US"/>
              <a:t>Show Product+model.h</a:t>
            </a:r>
          </a:p>
          <a:p>
            <a:r>
              <a:rPr lang="en-US"/>
              <a:t>-- enumeration</a:t>
            </a:r>
          </a:p>
          <a:p>
            <a:endParaRPr lang="en-US"/>
          </a:p>
          <a:p>
            <a:endParaRPr lang="en-US"/>
          </a:p>
          <a:p>
            <a:r>
              <a:rPr lang="en-US"/>
              <a:t>Show FakeStoreKitBuilderService.m</a:t>
            </a:r>
          </a:p>
          <a:p>
            <a:r>
              <a:rPr lang="en-US"/>
              <a:t>-- buildFakeProductDescriptions</a:t>
            </a:r>
          </a:p>
          <a:p>
            <a:r>
              <a:rPr lang="en-US"/>
              <a:t>\--&gt; </a:t>
            </a:r>
          </a:p>
          <a:p>
            <a:endParaRPr lang="en-US"/>
          </a:p>
          <a:p>
            <a:endParaRPr lang="en-US"/>
          </a:p>
          <a:p>
            <a:r>
              <a:rPr lang="en-US"/>
              <a:t>Show CandyJarViewController.m</a:t>
            </a:r>
          </a:p>
          <a:p>
            <a:r>
              <a:rPr lang="en-US"/>
              <a:t>-- fetchedResultsController (26)</a:t>
            </a:r>
          </a:p>
          <a:p>
            <a:r>
              <a:rPr lang="en-US"/>
              <a:t>-- viewDidLoad</a:t>
            </a:r>
          </a:p>
          <a:p>
            <a:r>
              <a:rPr lang="en-US"/>
              <a:t>\--&gt; fetch</a:t>
            </a:r>
          </a:p>
          <a:p>
            <a:endParaRPr lang="en-US"/>
          </a:p>
          <a:p>
            <a:r>
              <a:rPr lang="en-US"/>
              <a:t>-- #pragma mark UITableViewDataSource</a:t>
            </a:r>
          </a:p>
          <a:p>
            <a:r>
              <a:rPr lang="en-US"/>
              <a:t>\--&gt; tableView:cellForRowAtIndexPath:</a:t>
            </a:r>
          </a:p>
          <a:p>
            <a:r>
              <a:rPr lang="en-US"/>
              <a:t>	\--&gt; configureCell:atIndexPath:</a:t>
            </a:r>
          </a:p>
          <a:p>
            <a:r>
              <a:rPr lang="en-US"/>
              <a:t>	-- Product *product = (Product *)[self.fetchedResultsController objectAtIndexPath:indexPath];</a:t>
            </a:r>
          </a:p>
          <a:p>
            <a:endParaRPr lang="en-US"/>
          </a:p>
          <a:p>
            <a:endParaRPr lang="en-US"/>
          </a:p>
          <a:p>
            <a:endParaRPr lang="en-US"/>
          </a:p>
          <a:p>
            <a:r>
              <a:rPr lang="en-US"/>
              <a:t>### Versioning ###</a:t>
            </a:r>
          </a:p>
          <a:p>
            <a:endParaRPr lang="en-US"/>
          </a:p>
          <a:p>
            <a:r>
              <a:rPr lang="en-US"/>
              <a:t>Show CandyStore.xcdatamodeld</a:t>
            </a:r>
          </a:p>
          <a:p>
            <a:r>
              <a:rPr lang="en-US"/>
              <a:t>launch and run the app, kill it</a:t>
            </a:r>
          </a:p>
          <a:p>
            <a:endParaRPr lang="en-US"/>
          </a:p>
          <a:p>
            <a:r>
              <a:rPr lang="en-US"/>
              <a:t>add an attribute to Product (color, string)</a:t>
            </a:r>
          </a:p>
          <a:p>
            <a:r>
              <a:rPr lang="en-US"/>
              <a:t>run it, see crash report</a:t>
            </a:r>
          </a:p>
          <a:p>
            <a:r>
              <a:rPr lang="en-US"/>
              <a:t>remove the attribute, run again</a:t>
            </a:r>
          </a:p>
          <a:p>
            <a:r>
              <a:rPr lang="en-US"/>
              <a:t>add a new model version</a:t>
            </a:r>
          </a:p>
          <a:p>
            <a:r>
              <a:rPr lang="en-US"/>
              <a:t>set the new version to active</a:t>
            </a:r>
          </a:p>
          <a:p>
            <a:r>
              <a:rPr lang="en-US"/>
              <a:t>add the attribute back to the new version</a:t>
            </a:r>
          </a:p>
          <a:p>
            <a:r>
              <a:rPr lang="en-US"/>
              <a:t>run the app</a:t>
            </a:r>
          </a:p>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35</a:t>
            </a:fld>
            <a:endParaRPr lang="en-US"/>
          </a:p>
        </p:txBody>
      </p:sp>
    </p:spTree>
    <p:extLst>
      <p:ext uri="{BB962C8B-B14F-4D97-AF65-F5344CB8AC3E}">
        <p14:creationId xmlns:p14="http://schemas.microsoft.com/office/powerpoint/2010/main" val="3573026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t>39</a:t>
            </a:fld>
            <a:endParaRPr lang="en-US"/>
          </a:p>
        </p:txBody>
      </p:sp>
    </p:spTree>
    <p:extLst>
      <p:ext uri="{BB962C8B-B14F-4D97-AF65-F5344CB8AC3E}">
        <p14:creationId xmlns:p14="http://schemas.microsoft.com/office/powerpoint/2010/main" val="3269307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0D47886-C566-F74C-A129-914606121C44}" type="slidenum">
              <a:t>40</a:t>
            </a:fld>
            <a:endParaRPr lang="en-US"/>
          </a:p>
        </p:txBody>
      </p:sp>
    </p:spTree>
    <p:extLst>
      <p:ext uri="{BB962C8B-B14F-4D97-AF65-F5344CB8AC3E}">
        <p14:creationId xmlns:p14="http://schemas.microsoft.com/office/powerpoint/2010/main" val="4237592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This is my third year in a row to teach iOS development sessions at devLink. Usually, my presentations follow a cadence of introducing a new concept or a new class and then building a quick demo of how to use that particular technology in isolation. This year, I thought I might follow a little different approach. I have built a fully functional app called Candy Store that I will use in both of my sessions as the basis for the topics we are going to cover. The idea being that we are not only going to discuss how to use a particular technology, but also how that technology fits into the big picture of an app. So we will see not only the “how” but also the “why” and “when”.</a:t>
            </a:r>
          </a:p>
          <a:p>
            <a:r>
              <a:rPr lang="en-US" sz="1200" kern="1200">
                <a:solidFill>
                  <a:schemeClr val="tx1"/>
                </a:solidFill>
                <a:effectLst/>
                <a:latin typeface="+mn-lt"/>
                <a:ea typeface="+mn-ea"/>
                <a:cs typeface="+mn-cs"/>
              </a:rPr>
              <a:t> </a:t>
            </a:r>
          </a:p>
          <a:p>
            <a:r>
              <a:rPr lang="en-US" sz="1200" kern="1200">
                <a:solidFill>
                  <a:schemeClr val="tx1"/>
                </a:solidFill>
                <a:effectLst/>
                <a:latin typeface="+mn-lt"/>
                <a:ea typeface="+mn-ea"/>
                <a:cs typeface="+mn-cs"/>
              </a:rPr>
              <a:t>You can find the source to Candy Store out on github from the two links listed here. I have also been writing about my experience in building Candy Store on my blog. I have not yet written all I wish to write about Candy Store, so you can follow the RSS there or keep up with me on twitter. So, there’s what all the links are for.</a:t>
            </a: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Let’s have a quick look at the completed Candy Store app.</a:t>
            </a:r>
          </a:p>
        </p:txBody>
      </p:sp>
      <p:sp>
        <p:nvSpPr>
          <p:cNvPr id="4" name="Slide Number Placeholder 3"/>
          <p:cNvSpPr>
            <a:spLocks noGrp="1"/>
          </p:cNvSpPr>
          <p:nvPr>
            <p:ph type="sldNum" sz="quarter" idx="10"/>
          </p:nvPr>
        </p:nvSpPr>
        <p:spPr/>
        <p:txBody>
          <a:bodyPr/>
          <a:lstStyle/>
          <a:p>
            <a:fld id="{F0D47886-C566-F74C-A129-914606121C44}" type="slidenum">
              <a:t>3</a:t>
            </a:fld>
            <a:endParaRPr lang="en-US"/>
          </a:p>
        </p:txBody>
      </p:sp>
    </p:spTree>
    <p:extLst>
      <p:ext uri="{BB962C8B-B14F-4D97-AF65-F5344CB8AC3E}">
        <p14:creationId xmlns:p14="http://schemas.microsoft.com/office/powerpoint/2010/main" val="4237592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4</a:t>
            </a:fld>
            <a:endParaRPr lang="en-US"/>
          </a:p>
        </p:txBody>
      </p:sp>
    </p:spTree>
    <p:extLst>
      <p:ext uri="{BB962C8B-B14F-4D97-AF65-F5344CB8AC3E}">
        <p14:creationId xmlns:p14="http://schemas.microsoft.com/office/powerpoint/2010/main" val="3448222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5</a:t>
            </a:fld>
            <a:endParaRPr lang="en-US"/>
          </a:p>
        </p:txBody>
      </p:sp>
    </p:spTree>
    <p:extLst>
      <p:ext uri="{BB962C8B-B14F-4D97-AF65-F5344CB8AC3E}">
        <p14:creationId xmlns:p14="http://schemas.microsoft.com/office/powerpoint/2010/main" val="589214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 HEAD</a:t>
            </a:r>
          </a:p>
          <a:p>
            <a:r>
              <a:rPr lang="en-US"/>
              <a:t>git checkout </a:t>
            </a:r>
            <a:r>
              <a:rPr lang="en-US" baseline="0"/>
              <a:t>2011_</a:t>
            </a:r>
            <a:r>
              <a:rPr lang="en-US"/>
              <a:t>05_Categories</a:t>
            </a:r>
          </a:p>
          <a:p>
            <a:endParaRPr lang="en-US"/>
          </a:p>
          <a:p>
            <a:r>
              <a:rPr lang="en-US"/>
              <a:t>============================================</a:t>
            </a:r>
          </a:p>
          <a:p>
            <a:endParaRPr lang="en-US"/>
          </a:p>
          <a:p>
            <a:r>
              <a:rPr lang="en-US"/>
              <a:t>Show NSObject+popup.h</a:t>
            </a:r>
          </a:p>
          <a:p>
            <a:endParaRPr lang="en-US"/>
          </a:p>
          <a:p>
            <a:r>
              <a:rPr lang="en-US"/>
              <a:t>Show CandyExchangeViewController</a:t>
            </a:r>
          </a:p>
          <a:p>
            <a:r>
              <a:rPr lang="en-US"/>
              <a:t>-- exchangeUseCreditRemoteServiceFailedUsingCredit:</a:t>
            </a:r>
          </a:p>
          <a:p>
            <a:endParaRPr lang="en-US"/>
          </a:p>
          <a:p>
            <a:r>
              <a:rPr lang="en-US"/>
              <a:t>#######################</a:t>
            </a:r>
          </a:p>
          <a:p>
            <a:endParaRPr lang="en-US"/>
          </a:p>
          <a:p>
            <a:endParaRPr lang="en-US"/>
          </a:p>
          <a:p>
            <a:r>
              <a:rPr lang="en-US"/>
              <a:t>Show UIViewController+newWithDefaultNib.h</a:t>
            </a:r>
          </a:p>
          <a:p>
            <a:endParaRPr lang="en-US"/>
          </a:p>
          <a:p>
            <a:r>
              <a:rPr lang="en-US"/>
              <a:t>Show CandyShopViewController</a:t>
            </a:r>
          </a:p>
          <a:p>
            <a:r>
              <a:rPr lang="en-US"/>
              <a:t>-- tableView:didSelectRowAtIndexPath:</a:t>
            </a:r>
          </a:p>
          <a:p>
            <a:endParaRPr lang="en-US"/>
          </a:p>
          <a:p>
            <a:r>
              <a:rPr lang="en-US"/>
              <a:t>#######################</a:t>
            </a:r>
          </a:p>
          <a:p>
            <a:endParaRPr lang="en-US"/>
          </a:p>
          <a:p>
            <a:endParaRPr lang="en-US"/>
          </a:p>
          <a:p>
            <a:r>
              <a:rPr lang="en-US"/>
              <a:t>Show NSString+base64.h</a:t>
            </a:r>
          </a:p>
          <a:p>
            <a:endParaRPr lang="en-US"/>
          </a:p>
          <a:p>
            <a:r>
              <a:rPr lang="en-US"/>
              <a:t>Show ReceiptVerificationRemoteService</a:t>
            </a:r>
          </a:p>
          <a:p>
            <a:r>
              <a:rPr lang="en-US"/>
              <a:t>-- beginVerifyPurchase:</a:t>
            </a:r>
          </a:p>
          <a:p>
            <a:endParaRPr lang="en-US"/>
          </a:p>
          <a:p>
            <a:endParaRPr lang="en-US"/>
          </a:p>
          <a:p>
            <a:r>
              <a:rPr lang="en-US"/>
              <a:t>#######################</a:t>
            </a:r>
          </a:p>
          <a:p>
            <a:endParaRPr lang="en-US"/>
          </a:p>
          <a:p>
            <a:r>
              <a:rPr lang="en-US"/>
              <a:t>Show CandyJarViewController.m</a:t>
            </a:r>
          </a:p>
          <a:p>
            <a:endParaRPr lang="en-US"/>
          </a:p>
          <a:p>
            <a:endParaRPr lang="en-US"/>
          </a:p>
          <a:p>
            <a:r>
              <a:rPr lang="en-US"/>
              <a:t>#######################</a:t>
            </a:r>
          </a:p>
          <a:p>
            <a:endParaRPr lang="en-US"/>
          </a:p>
          <a:p>
            <a:r>
              <a:rPr lang="en-US"/>
              <a:t>Show UIColor+candy.h</a:t>
            </a:r>
          </a:p>
          <a:p>
            <a:endParaRPr lang="en-US"/>
          </a:p>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9</a:t>
            </a:fld>
            <a:endParaRPr lang="en-US"/>
          </a:p>
        </p:txBody>
      </p:sp>
    </p:spTree>
    <p:extLst>
      <p:ext uri="{BB962C8B-B14F-4D97-AF65-F5344CB8AC3E}">
        <p14:creationId xmlns:p14="http://schemas.microsoft.com/office/powerpoint/2010/main" val="3531412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11</a:t>
            </a:fld>
            <a:endParaRPr lang="en-US"/>
          </a:p>
        </p:txBody>
      </p:sp>
    </p:spTree>
    <p:extLst>
      <p:ext uri="{BB962C8B-B14F-4D97-AF65-F5344CB8AC3E}">
        <p14:creationId xmlns:p14="http://schemas.microsoft.com/office/powerpoint/2010/main" val="1319665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git reset --hard HEAD</a:t>
            </a:r>
          </a:p>
          <a:p>
            <a:r>
              <a:rPr lang="en-US"/>
              <a:t>git checkout </a:t>
            </a:r>
            <a:r>
              <a:rPr lang="en-US" baseline="0"/>
              <a:t>2011_</a:t>
            </a:r>
            <a:r>
              <a:rPr lang="en-US"/>
              <a:t>devLink</a:t>
            </a:r>
          </a:p>
          <a:p>
            <a:endParaRPr lang="en-US"/>
          </a:p>
          <a:p>
            <a:r>
              <a:rPr lang="en-US"/>
              <a:t>============================================</a:t>
            </a:r>
          </a:p>
          <a:p>
            <a:endParaRPr lang="en-US"/>
          </a:p>
          <a:p>
            <a:r>
              <a:rPr lang="en-US"/>
              <a:t>Show CandyStoreAppDelegate.h</a:t>
            </a:r>
          </a:p>
          <a:p>
            <a:r>
              <a:rPr lang="en-US"/>
              <a:t>Show CandyStoreAppDelegate.m</a:t>
            </a:r>
          </a:p>
          <a:p>
            <a:r>
              <a:rPr lang="en-US"/>
              <a:t>-- pragma marks for each delegate</a:t>
            </a:r>
          </a:p>
          <a:p>
            <a:endParaRPr lang="en-US"/>
          </a:p>
          <a:p>
            <a:endParaRPr lang="en-US"/>
          </a:p>
          <a:p>
            <a:r>
              <a:rPr lang="en-US"/>
              <a:t>Show CandyJarViewController.h</a:t>
            </a:r>
          </a:p>
          <a:p>
            <a:r>
              <a:rPr lang="en-US"/>
              <a:t>-- is not UITableViewController</a:t>
            </a:r>
          </a:p>
          <a:p>
            <a:r>
              <a:rPr lang="en-US"/>
              <a:t>-- Implements UITableViewDataSource &amp; UITableViewDelegate</a:t>
            </a:r>
          </a:p>
          <a:p>
            <a:r>
              <a:rPr lang="en-US"/>
              <a:t>-- Show going to documentation right from protocol name</a:t>
            </a:r>
          </a:p>
          <a:p>
            <a:endParaRPr lang="en-US"/>
          </a:p>
          <a:p>
            <a:endParaRPr lang="en-US"/>
          </a:p>
          <a:p>
            <a:r>
              <a:rPr lang="en-US"/>
              <a:t>Show CandyExchangeViewController.m</a:t>
            </a:r>
          </a:p>
          <a:p>
            <a:r>
              <a:rPr lang="en-US"/>
              <a:t>-- tableView:titleForHeaderInSection:</a:t>
            </a:r>
          </a:p>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12</a:t>
            </a:fld>
            <a:endParaRPr lang="en-US"/>
          </a:p>
        </p:txBody>
      </p:sp>
    </p:spTree>
    <p:extLst>
      <p:ext uri="{BB962C8B-B14F-4D97-AF65-F5344CB8AC3E}">
        <p14:creationId xmlns:p14="http://schemas.microsoft.com/office/powerpoint/2010/main" val="2301277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47886-C566-F74C-A129-914606121C44}" type="slidenum">
              <a:rPr lang="en-US"/>
              <a:t>14</a:t>
            </a:fld>
            <a:endParaRPr lang="en-US"/>
          </a:p>
        </p:txBody>
      </p:sp>
    </p:spTree>
    <p:extLst>
      <p:ext uri="{BB962C8B-B14F-4D97-AF65-F5344CB8AC3E}">
        <p14:creationId xmlns:p14="http://schemas.microsoft.com/office/powerpoint/2010/main" val="2934361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b="0" cap="none" spc="0" baseline="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r>
              <a:rPr lang="en-US" smtClean="0"/>
              <a:t>8/17/11</a:t>
            </a:r>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r>
              <a:rPr kumimoji="0" lang="en-US" dirty="0">
                <a:solidFill>
                  <a:schemeClr val="tx2"/>
                </a:solidFill>
              </a:rPr>
              <a:t>Beginning iOS Development, MVC in iOS</a:t>
            </a: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r>
              <a:rPr lang="en-US" smtClean="0"/>
              <a:t>8/17/11</a:t>
            </a:r>
            <a:endParaRPr lang="en-US"/>
          </a:p>
        </p:txBody>
      </p:sp>
      <p:sp>
        <p:nvSpPr>
          <p:cNvPr id="3" name="Footer Placeholder 2"/>
          <p:cNvSpPr>
            <a:spLocks noGrp="1"/>
          </p:cNvSpPr>
          <p:nvPr>
            <p:ph type="ftr" sz="quarter" idx="11"/>
          </p:nvPr>
        </p:nvSpPr>
        <p:spPr/>
        <p:txBody>
          <a:bodyPr/>
          <a:lstStyle/>
          <a:p>
            <a:r>
              <a:rPr kumimoji="0" lang="en-US" dirty="0"/>
              <a:t>Beginning iOS Development, MVC in iOS</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cap="none" spc="0">
                <a:ln>
                  <a:noFill/>
                </a:ln>
                <a:solidFill>
                  <a:schemeClr val="tx1"/>
                </a:solidFill>
                <a:effectLst/>
              </a:defRPr>
            </a:lvl1pPr>
          </a:lstStyle>
          <a:p>
            <a:endParaRPr kumimoji="0" lang="en-US"/>
          </a:p>
        </p:txBody>
      </p:sp>
      <p:sp>
        <p:nvSpPr>
          <p:cNvPr id="5" name="Date Placeholder 4"/>
          <p:cNvSpPr>
            <a:spLocks noGrp="1"/>
          </p:cNvSpPr>
          <p:nvPr>
            <p:ph type="dt" sz="half" idx="10"/>
          </p:nvPr>
        </p:nvSpPr>
        <p:spPr/>
        <p:txBody>
          <a:bodyPr/>
          <a:lstStyle/>
          <a:p>
            <a:pPr eaLnBrk="1" latinLnBrk="0" hangingPunct="1"/>
            <a:r>
              <a:rPr lang="en-US" smtClean="0"/>
              <a:t>8/17/11</a:t>
            </a:r>
            <a:endParaRPr lang="en-US"/>
          </a:p>
        </p:txBody>
      </p:sp>
      <p:sp>
        <p:nvSpPr>
          <p:cNvPr id="6" name="Footer Placeholder 5"/>
          <p:cNvSpPr>
            <a:spLocks noGrp="1"/>
          </p:cNvSpPr>
          <p:nvPr>
            <p:ph type="ftr" sz="quarter" idx="11"/>
          </p:nvPr>
        </p:nvSpPr>
        <p:spPr/>
        <p:txBody>
          <a:bodyPr/>
          <a:lstStyle/>
          <a:p>
            <a:r>
              <a:rPr kumimoji="0" lang="en-US"/>
              <a:t>Beginning iOS Development, MVC in iOS</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solidFill>
                  <a:schemeClr val="tx1"/>
                </a:solidFill>
              </a:defRPr>
            </a:lvl1pPr>
            <a:lvl2pPr>
              <a:buNone/>
              <a:defRPr sz="1200"/>
            </a:lvl2pPr>
            <a:lvl3pPr>
              <a:buNone/>
              <a:defRPr sz="1000"/>
            </a:lvl3pPr>
            <a:lvl4pPr>
              <a:buNone/>
              <a:defRPr sz="900"/>
            </a:lvl4pPr>
            <a:lvl5pPr>
              <a:buNone/>
              <a:defRPr sz="900"/>
            </a:lvl5pPr>
          </a:lstStyle>
          <a:p>
            <a:pPr lvl="0" eaLnBrk="1" latinLnBrk="0" hangingPunct="1"/>
            <a:endParaRPr kumimoji="0" lang="en-US"/>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cap="none" spc="0">
                <a:ln>
                  <a:noFill/>
                </a:ln>
                <a:solidFill>
                  <a:schemeClr val="tx1"/>
                </a:solidFill>
                <a:effectLst/>
              </a:defRPr>
            </a:lvl1pPr>
          </a:lstStyle>
          <a:p>
            <a:endParaRPr kumimoji="0" lang="en-US"/>
          </a:p>
        </p:txBody>
      </p:sp>
      <p:sp>
        <p:nvSpPr>
          <p:cNvPr id="5" name="Date Placeholder 4"/>
          <p:cNvSpPr>
            <a:spLocks noGrp="1"/>
          </p:cNvSpPr>
          <p:nvPr>
            <p:ph type="dt" sz="half" idx="10"/>
          </p:nvPr>
        </p:nvSpPr>
        <p:spPr/>
        <p:txBody>
          <a:bodyPr/>
          <a:lstStyle/>
          <a:p>
            <a:pPr eaLnBrk="1" latinLnBrk="0" hangingPunct="1"/>
            <a:r>
              <a:rPr lang="en-US" smtClean="0"/>
              <a:t>8/17/11</a:t>
            </a:r>
            <a:endParaRPr lang="en-US"/>
          </a:p>
        </p:txBody>
      </p:sp>
      <p:sp>
        <p:nvSpPr>
          <p:cNvPr id="6" name="Footer Placeholder 5"/>
          <p:cNvSpPr>
            <a:spLocks noGrp="1"/>
          </p:cNvSpPr>
          <p:nvPr>
            <p:ph type="ftr" sz="quarter" idx="11"/>
          </p:nvPr>
        </p:nvSpPr>
        <p:spPr/>
        <p:txBody>
          <a:bodyPr/>
          <a:lstStyle/>
          <a:p>
            <a:r>
              <a:rPr kumimoji="0" lang="en-US"/>
              <a:t>Beginning iOS Development, MVC in iOS</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lang="en-US" smtClean="0"/>
              <a:pPr/>
              <a:t>‹#›</a:t>
            </a:fld>
            <a:endParaRPr lang="en-US" dirty="0"/>
          </a:p>
        </p:txBody>
      </p:sp>
      <p:sp>
        <p:nvSpPr>
          <p:cNvPr id="9" name="Content Placeholder 8"/>
          <p:cNvSpPr>
            <a:spLocks noGrp="1"/>
          </p:cNvSpPr>
          <p:nvPr>
            <p:ph sz="quarter" idx="1"/>
          </p:nvPr>
        </p:nvSpPr>
        <p:spPr>
          <a:xfrm>
            <a:off x="609600" y="1752600"/>
            <a:ext cx="8153400" cy="44196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extLst>
      <p:ext uri="{BB962C8B-B14F-4D97-AF65-F5344CB8AC3E}">
        <p14:creationId xmlns:p14="http://schemas.microsoft.com/office/powerpoint/2010/main" val="2591340389"/>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endParaRPr kumimoji="0" lang="en-US"/>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r>
              <a:rPr lang="en-US" smtClean="0"/>
              <a:t>8/17/11</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r>
              <a:rPr kumimoji="0" lang="en-US" dirty="0"/>
              <a:t>Beginning iOS Development, MVC in iOS</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lank with Caption">
    <p:bg>
      <p:bgRef idx="1002">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endParaRPr kumimoji="0" lang="en-US"/>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r>
              <a:rPr lang="en-US" smtClean="0"/>
              <a:t>8/17/11</a:t>
            </a:r>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r>
              <a:rPr kumimoji="0" lang="en-US" dirty="0"/>
              <a:t>Beginning iOS Development, MVC in iOS</a:t>
            </a:r>
          </a:p>
        </p:txBody>
      </p:sp>
      <p:sp>
        <p:nvSpPr>
          <p:cNvPr id="5" name="Rectangle 4"/>
          <p:cNvSpPr/>
          <p:nvPr userDrawn="1"/>
        </p:nvSpPr>
        <p:spPr>
          <a:xfrm>
            <a:off x="1560576" y="3048"/>
            <a:ext cx="7574280" cy="4568952"/>
          </a:xfrm>
          <a:prstGeom prst="rect">
            <a:avLst/>
          </a:prstGeom>
          <a:solidFill>
            <a:srgbClr val="D6DDC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8525446"/>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Vertical Text Placeholder 2"/>
          <p:cNvSpPr>
            <a:spLocks noGrp="1"/>
          </p:cNvSpPr>
          <p:nvPr>
            <p:ph type="body" orient="vert" idx="1"/>
          </p:nvPr>
        </p:nvSpPr>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r>
              <a:rPr lang="en-US" smtClean="0"/>
              <a:t>8/17/11</a:t>
            </a:r>
            <a:endParaRPr lang="en-US"/>
          </a:p>
        </p:txBody>
      </p:sp>
      <p:sp>
        <p:nvSpPr>
          <p:cNvPr id="5" name="Footer Placeholder 4"/>
          <p:cNvSpPr>
            <a:spLocks noGrp="1"/>
          </p:cNvSpPr>
          <p:nvPr>
            <p:ph type="ftr" sz="quarter" idx="11"/>
          </p:nvPr>
        </p:nvSpPr>
        <p:spPr/>
        <p:txBody>
          <a:bodyPr/>
          <a:lstStyle/>
          <a:p>
            <a:r>
              <a:rPr kumimoji="0" lang="en-US"/>
              <a:t>Beginning iOS Development, MVC in iOS</a:t>
            </a:r>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a:xfrm>
            <a:off x="6553200" y="6248402"/>
            <a:ext cx="2209800" cy="365125"/>
          </a:xfrm>
        </p:spPr>
        <p:txBody>
          <a:bodyPr/>
          <a:lstStyle/>
          <a:p>
            <a:pPr eaLnBrk="1" latinLnBrk="0" hangingPunct="1"/>
            <a:r>
              <a:rPr lang="en-US" smtClean="0"/>
              <a:t>8/17/11</a:t>
            </a:r>
            <a:endParaRPr lang="en-US" dirty="0"/>
          </a:p>
        </p:txBody>
      </p:sp>
      <p:sp>
        <p:nvSpPr>
          <p:cNvPr id="5" name="Footer Placeholder 4"/>
          <p:cNvSpPr>
            <a:spLocks noGrp="1"/>
          </p:cNvSpPr>
          <p:nvPr>
            <p:ph type="ftr" sz="quarter" idx="11"/>
          </p:nvPr>
        </p:nvSpPr>
        <p:spPr>
          <a:xfrm>
            <a:off x="457201" y="6248207"/>
            <a:ext cx="5573483" cy="365125"/>
          </a:xfrm>
        </p:spPr>
        <p:txBody>
          <a:bodyPr/>
          <a:lstStyle/>
          <a:p>
            <a:r>
              <a:rPr kumimoji="0" lang="en-US" dirty="0"/>
              <a:t>Beginning iOS Development, MVC in iOS</a:t>
            </a: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Dark">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2113775"/>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2196071"/>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2186927"/>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181343"/>
            <a:ext cx="6477000" cy="1828800"/>
          </a:xfrm>
        </p:spPr>
        <p:txBody>
          <a:bodyPr anchor="b"/>
          <a:lstStyle>
            <a:lvl1pPr>
              <a:defRPr b="0" cap="none" spc="0" baseline="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endParaRPr kumimoji="0" lang="en-US"/>
          </a:p>
        </p:txBody>
      </p:sp>
      <p:sp>
        <p:nvSpPr>
          <p:cNvPr id="9" name="Subtitle 8"/>
          <p:cNvSpPr>
            <a:spLocks noGrp="1"/>
          </p:cNvSpPr>
          <p:nvPr>
            <p:ph type="subTitle" idx="1"/>
          </p:nvPr>
        </p:nvSpPr>
        <p:spPr>
          <a:xfrm>
            <a:off x="2362200" y="2192780"/>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endParaRPr kumimoji="0" lang="en-US"/>
          </a:p>
        </p:txBody>
      </p:sp>
      <p:sp>
        <p:nvSpPr>
          <p:cNvPr id="17" name="Footer Placeholder 16"/>
          <p:cNvSpPr>
            <a:spLocks noGrp="1"/>
          </p:cNvSpPr>
          <p:nvPr>
            <p:ph type="ftr" sz="quarter" idx="11"/>
          </p:nvPr>
        </p:nvSpPr>
        <p:spPr>
          <a:xfrm>
            <a:off x="2313993" y="6451565"/>
            <a:ext cx="5867400" cy="365125"/>
          </a:xfrm>
        </p:spPr>
        <p:txBody>
          <a:bodyPr/>
          <a:lstStyle>
            <a:lvl1pPr algn="r">
              <a:defRPr>
                <a:solidFill>
                  <a:schemeClr val="tx2"/>
                </a:solidFill>
              </a:defRPr>
            </a:lvl1pPr>
          </a:lstStyle>
          <a:p>
            <a:pPr algn="r" eaLnBrk="1" latinLnBrk="0" hangingPunct="1"/>
            <a:r>
              <a:rPr kumimoji="0" lang="en-US" dirty="0">
                <a:solidFill>
                  <a:schemeClr val="tx2"/>
                </a:solidFill>
              </a:rPr>
              <a:t>Beginning iOS Development, MVC in iOS</a:t>
            </a:r>
          </a:p>
        </p:txBody>
      </p:sp>
      <p:sp>
        <p:nvSpPr>
          <p:cNvPr id="29" name="Slide Number Placeholder 28"/>
          <p:cNvSpPr>
            <a:spLocks noGrp="1"/>
          </p:cNvSpPr>
          <p:nvPr>
            <p:ph type="sldNum" sz="quarter" idx="12"/>
          </p:nvPr>
        </p:nvSpPr>
        <p:spPr>
          <a:xfrm>
            <a:off x="8229600" y="6443627"/>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
        <p:nvSpPr>
          <p:cNvPr id="3" name="Content Placeholder 2"/>
          <p:cNvSpPr>
            <a:spLocks noGrp="1"/>
          </p:cNvSpPr>
          <p:nvPr>
            <p:ph sz="quarter" idx="13"/>
          </p:nvPr>
        </p:nvSpPr>
        <p:spPr>
          <a:xfrm>
            <a:off x="2362200" y="3121025"/>
            <a:ext cx="6705600" cy="3182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064837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lvl1pPr>
              <a:defRPr b="0" cap="none" spc="0">
                <a:ln>
                  <a:noFill/>
                </a:ln>
                <a:solidFill>
                  <a:schemeClr val="tx1"/>
                </a:solidFill>
                <a:effectLst/>
              </a:defRPr>
            </a:lvl1pPr>
          </a:lstStyle>
          <a:p>
            <a:endParaRPr kumimoji="0" lang="en-US"/>
          </a:p>
        </p:txBody>
      </p:sp>
      <p:sp>
        <p:nvSpPr>
          <p:cNvPr id="4" name="Date Placeholder 3"/>
          <p:cNvSpPr>
            <a:spLocks noGrp="1"/>
          </p:cNvSpPr>
          <p:nvPr>
            <p:ph type="dt" sz="half" idx="10"/>
          </p:nvPr>
        </p:nvSpPr>
        <p:spPr/>
        <p:txBody>
          <a:bodyPr/>
          <a:lstStyle/>
          <a:p>
            <a:pPr eaLnBrk="1" latinLnBrk="0" hangingPunct="1"/>
            <a:r>
              <a:rPr lang="en-US" smtClean="0"/>
              <a:t>8/17/11</a:t>
            </a:r>
            <a:endParaRPr lang="en-US" dirty="0"/>
          </a:p>
        </p:txBody>
      </p:sp>
      <p:sp>
        <p:nvSpPr>
          <p:cNvPr id="5" name="Footer Placeholder 4"/>
          <p:cNvSpPr>
            <a:spLocks noGrp="1"/>
          </p:cNvSpPr>
          <p:nvPr>
            <p:ph type="ftr" sz="quarter" idx="11"/>
          </p:nvPr>
        </p:nvSpPr>
        <p:spPr/>
        <p:txBody>
          <a:bodyPr/>
          <a:lstStyle/>
          <a:p>
            <a:r>
              <a:rPr kumimoji="0" lang="en-US"/>
              <a:t>Beginning iOS Development, MVC in iOS</a:t>
            </a:r>
          </a:p>
        </p:txBody>
      </p:sp>
      <p:sp>
        <p:nvSpPr>
          <p:cNvPr id="6" name="Slide Number Placeholder 5"/>
          <p:cNvSpPr>
            <a:spLocks noGrp="1"/>
          </p:cNvSpPr>
          <p:nvPr>
            <p:ph type="sldNum" sz="quarter" idx="12"/>
          </p:nvPr>
        </p:nvSpPr>
        <p:spPr/>
        <p:txBody>
          <a:bodyPr/>
          <a:lstStyle>
            <a:lvl1pPr>
              <a:defRPr b="0" cap="none" spc="0">
                <a:ln>
                  <a:noFill/>
                </a:ln>
                <a:solidFill>
                  <a:srgbClr val="FFFFFF"/>
                </a:solidFill>
                <a:effectLst/>
              </a:defRPr>
            </a:lvl1pPr>
          </a:lstStyle>
          <a:p>
            <a:fld id="{F0C94032-CD4C-4C25-B0C2-CEC720522D92}"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endParaRPr kumimoji="0" lang="en-US"/>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spc="0">
                <a:ln>
                  <a:noFill/>
                </a:ln>
                <a:solidFill>
                  <a:srgbClr val="FFFFFF"/>
                </a:solidFill>
                <a:effectLst/>
              </a:defRPr>
            </a:lvl1pPr>
          </a:lstStyle>
          <a:p>
            <a:endParaRPr kumimoji="0" lang="en-US"/>
          </a:p>
        </p:txBody>
      </p:sp>
      <p:sp>
        <p:nvSpPr>
          <p:cNvPr id="12" name="Date Placeholder 11"/>
          <p:cNvSpPr>
            <a:spLocks noGrp="1"/>
          </p:cNvSpPr>
          <p:nvPr>
            <p:ph type="dt" sz="half" idx="10"/>
          </p:nvPr>
        </p:nvSpPr>
        <p:spPr/>
        <p:txBody>
          <a:bodyPr/>
          <a:lstStyle/>
          <a:p>
            <a:pPr eaLnBrk="1" latinLnBrk="0" hangingPunct="1"/>
            <a:r>
              <a:rPr lang="en-US" smtClean="0"/>
              <a:t>8/17/11</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b="0" cap="none" spc="0">
                <a:ln>
                  <a:noFill/>
                </a:ln>
                <a:solidFill>
                  <a:schemeClr val="bg1"/>
                </a:solidFill>
                <a:effectLst/>
              </a:defRPr>
            </a:lvl1pPr>
          </a:lstStyle>
          <a:p>
            <a:fld id="{F0C94032-CD4C-4C25-B0C2-CEC720522D92}" type="slidenum">
              <a:rPr lang="en-US" smtClean="0"/>
              <a:pPr/>
              <a:t>‹#›</a:t>
            </a:fld>
            <a:endParaRPr lang="en-US" dirty="0"/>
          </a:p>
        </p:txBody>
      </p:sp>
      <p:sp>
        <p:nvSpPr>
          <p:cNvPr id="14" name="Footer Placeholder 13"/>
          <p:cNvSpPr>
            <a:spLocks noGrp="1"/>
          </p:cNvSpPr>
          <p:nvPr>
            <p:ph type="ftr" sz="quarter" idx="12"/>
          </p:nvPr>
        </p:nvSpPr>
        <p:spPr/>
        <p:txBody>
          <a:bodyPr/>
          <a:lstStyle/>
          <a:p>
            <a:r>
              <a:rPr kumimoji="0" lang="en-US"/>
              <a:t>Beginning iOS Development, MVC in iOS</a:t>
            </a: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Dark">
    <p:bg>
      <p:bgRef idx="1001">
        <a:schemeClr val="bg2"/>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endParaRPr kumimoji="0" lang="en-US"/>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spc="0">
                <a:ln>
                  <a:noFill/>
                </a:ln>
                <a:solidFill>
                  <a:srgbClr val="FFFFFF"/>
                </a:solidFill>
                <a:effectLst/>
              </a:defRPr>
            </a:lvl1pPr>
          </a:lstStyle>
          <a:p>
            <a:endParaRPr kumimoji="0" lang="en-US"/>
          </a:p>
        </p:txBody>
      </p:sp>
      <p:sp>
        <p:nvSpPr>
          <p:cNvPr id="12" name="Date Placeholder 11"/>
          <p:cNvSpPr>
            <a:spLocks noGrp="1"/>
          </p:cNvSpPr>
          <p:nvPr>
            <p:ph type="dt" sz="half" idx="10"/>
          </p:nvPr>
        </p:nvSpPr>
        <p:spPr/>
        <p:txBody>
          <a:bodyPr/>
          <a:lstStyle/>
          <a:p>
            <a:pPr eaLnBrk="1" latinLnBrk="0" hangingPunct="1"/>
            <a:r>
              <a:rPr lang="en-US" smtClean="0"/>
              <a:t>8/17/11</a:t>
            </a:r>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b="0" cap="none" spc="0">
                <a:ln>
                  <a:noFill/>
                </a:ln>
                <a:solidFill>
                  <a:srgbClr val="FFFFFF"/>
                </a:solidFill>
                <a:effectLst/>
              </a:defRPr>
            </a:lvl1pPr>
          </a:lstStyle>
          <a:p>
            <a:fld id="{F0C94032-CD4C-4C25-B0C2-CEC720522D92}" type="slidenum">
              <a:rPr lang="en-US" smtClean="0"/>
              <a:pPr/>
              <a:t>‹#›</a:t>
            </a:fld>
            <a:endParaRPr lang="en-US" dirty="0"/>
          </a:p>
        </p:txBody>
      </p:sp>
      <p:sp>
        <p:nvSpPr>
          <p:cNvPr id="14" name="Footer Placeholder 13"/>
          <p:cNvSpPr>
            <a:spLocks noGrp="1"/>
          </p:cNvSpPr>
          <p:nvPr>
            <p:ph type="ftr" sz="quarter" idx="12"/>
          </p:nvPr>
        </p:nvSpPr>
        <p:spPr/>
        <p:txBody>
          <a:bodyPr/>
          <a:lstStyle/>
          <a:p>
            <a:r>
              <a:rPr kumimoji="0" lang="en-US"/>
              <a:t>Beginning iOS Development, MVC in iOS</a:t>
            </a:r>
          </a:p>
        </p:txBody>
      </p:sp>
    </p:spTree>
    <p:extLst>
      <p:ext uri="{BB962C8B-B14F-4D97-AF65-F5344CB8AC3E}">
        <p14:creationId xmlns:p14="http://schemas.microsoft.com/office/powerpoint/2010/main" val="145763194"/>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8" name="Date Placeholder 7"/>
          <p:cNvSpPr>
            <a:spLocks noGrp="1"/>
          </p:cNvSpPr>
          <p:nvPr>
            <p:ph type="dt" sz="half" idx="15"/>
          </p:nvPr>
        </p:nvSpPr>
        <p:spPr/>
        <p:txBody>
          <a:bodyPr rtlCol="0"/>
          <a:lstStyle/>
          <a:p>
            <a:pPr eaLnBrk="1" latinLnBrk="0" hangingPunct="1"/>
            <a:r>
              <a:rPr lang="en-US" smtClean="0"/>
              <a:t>8/17/11</a:t>
            </a:r>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r>
              <a:rPr kumimoji="0" lang="en-US"/>
              <a:t>Beginning iOS Development, MVC in iOS</a:t>
            </a:r>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0" name="Date Placeholder 9"/>
          <p:cNvSpPr>
            <a:spLocks noGrp="1"/>
          </p:cNvSpPr>
          <p:nvPr>
            <p:ph type="dt" sz="half" idx="15"/>
          </p:nvPr>
        </p:nvSpPr>
        <p:spPr/>
        <p:txBody>
          <a:bodyPr rtlCol="0"/>
          <a:lstStyle/>
          <a:p>
            <a:pPr eaLnBrk="1" latinLnBrk="0" hangingPunct="1"/>
            <a:r>
              <a:rPr lang="en-US" smtClean="0"/>
              <a:t>8/17/11</a:t>
            </a:r>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r>
              <a:rPr kumimoji="0" lang="en-US"/>
              <a:t>Beginning iOS Development, MVC in iOS</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endParaRPr kumimoji="0" lang="en-US"/>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Date Placeholder 2"/>
          <p:cNvSpPr>
            <a:spLocks noGrp="1"/>
          </p:cNvSpPr>
          <p:nvPr>
            <p:ph type="dt" sz="half" idx="10"/>
          </p:nvPr>
        </p:nvSpPr>
        <p:spPr/>
        <p:txBody>
          <a:bodyPr/>
          <a:lstStyle/>
          <a:p>
            <a:pPr eaLnBrk="1" latinLnBrk="0" hangingPunct="1"/>
            <a:r>
              <a:rPr lang="en-US" smtClean="0"/>
              <a:t>8/17/11</a:t>
            </a:r>
            <a:endParaRPr lang="en-US"/>
          </a:p>
        </p:txBody>
      </p:sp>
      <p:sp>
        <p:nvSpPr>
          <p:cNvPr id="4" name="Footer Placeholder 3"/>
          <p:cNvSpPr>
            <a:spLocks noGrp="1"/>
          </p:cNvSpPr>
          <p:nvPr>
            <p:ph type="ftr" sz="quarter" idx="11"/>
          </p:nvPr>
        </p:nvSpPr>
        <p:spPr/>
        <p:txBody>
          <a:bodyPr/>
          <a:lstStyle/>
          <a:p>
            <a:r>
              <a:rPr kumimoji="0" lang="en-US"/>
              <a:t>Beginning iOS Development, MVC in iOS</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Dark">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cap="none" spc="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endParaRPr kumimoji="0" lang="en-US"/>
          </a:p>
        </p:txBody>
      </p:sp>
      <p:sp>
        <p:nvSpPr>
          <p:cNvPr id="3" name="Date Placeholder 2"/>
          <p:cNvSpPr>
            <a:spLocks noGrp="1"/>
          </p:cNvSpPr>
          <p:nvPr>
            <p:ph type="dt" sz="half" idx="10"/>
          </p:nvPr>
        </p:nvSpPr>
        <p:spPr/>
        <p:txBody>
          <a:bodyPr/>
          <a:lstStyle/>
          <a:p>
            <a:pPr eaLnBrk="1" latinLnBrk="0" hangingPunct="1"/>
            <a:r>
              <a:rPr lang="en-US" smtClean="0"/>
              <a:t>8/17/11</a:t>
            </a:r>
            <a:endParaRPr lang="en-US"/>
          </a:p>
        </p:txBody>
      </p:sp>
      <p:sp>
        <p:nvSpPr>
          <p:cNvPr id="4" name="Footer Placeholder 3"/>
          <p:cNvSpPr>
            <a:spLocks noGrp="1"/>
          </p:cNvSpPr>
          <p:nvPr>
            <p:ph type="ftr" sz="quarter" idx="11"/>
          </p:nvPr>
        </p:nvSpPr>
        <p:spPr/>
        <p:txBody>
          <a:bodyPr/>
          <a:lstStyle/>
          <a:p>
            <a:r>
              <a:rPr kumimoji="0" lang="en-US"/>
              <a:t>Beginning iOS Development, MVC in iOS</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extLst>
      <p:ext uri="{BB962C8B-B14F-4D97-AF65-F5344CB8AC3E}">
        <p14:creationId xmlns:p14="http://schemas.microsoft.com/office/powerpoint/2010/main" val="4272062800"/>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r>
              <a:rPr lang="en-US" smtClean="0"/>
              <a:t>8/17/11</a:t>
            </a:r>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r>
              <a:rPr kumimoji="0" lang="en-US" sz="1400" dirty="0">
                <a:solidFill>
                  <a:schemeClr val="tx2"/>
                </a:solidFill>
              </a:rPr>
              <a:t>Beginning iOS Development, MVC in iOS</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63" r:id="rId4"/>
    <p:sldLayoutId id="2147483674" r:id="rId5"/>
    <p:sldLayoutId id="2147483664" r:id="rId6"/>
    <p:sldLayoutId id="2147483665" r:id="rId7"/>
    <p:sldLayoutId id="2147483666" r:id="rId8"/>
    <p:sldLayoutId id="2147483676" r:id="rId9"/>
    <p:sldLayoutId id="2147483667" r:id="rId10"/>
    <p:sldLayoutId id="2147483668" r:id="rId11"/>
    <p:sldLayoutId id="2147483673" r:id="rId12"/>
    <p:sldLayoutId id="2147483669" r:id="rId13"/>
    <p:sldLayoutId id="2147483675" r:id="rId14"/>
    <p:sldLayoutId id="2147483670" r:id="rId15"/>
    <p:sldLayoutId id="2147483671" r:id="rId16"/>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87"/>
            <a:ext cx="9144000" cy="685808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4" name="Picture 3" descr="DEVLINK2011SlideBackgroun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239" y="-10009"/>
            <a:ext cx="8597523" cy="6878019"/>
          </a:xfrm>
          <a:prstGeom prst="rect">
            <a:avLst/>
          </a:prstGeom>
        </p:spPr>
      </p:pic>
      <p:sp>
        <p:nvSpPr>
          <p:cNvPr id="9" name="Footer Placeholder 8"/>
          <p:cNvSpPr>
            <a:spLocks noGrp="1"/>
          </p:cNvSpPr>
          <p:nvPr>
            <p:ph type="ftr" sz="quarter" idx="11"/>
          </p:nvPr>
        </p:nvSpPr>
        <p:spPr/>
        <p:txBody>
          <a:bodyPr/>
          <a:lstStyle/>
          <a:p>
            <a:r>
              <a:rPr kumimoji="0" lang="en-US"/>
              <a:t>Beginning iOS Development, MVC in iOS</a:t>
            </a:r>
          </a:p>
        </p:txBody>
      </p:sp>
      <p:sp>
        <p:nvSpPr>
          <p:cNvPr id="10" name="Slide Number Placeholder 9"/>
          <p:cNvSpPr>
            <a:spLocks noGrp="1"/>
          </p:cNvSpPr>
          <p:nvPr>
            <p:ph type="sldNum" sz="quarter" idx="12"/>
          </p:nvPr>
        </p:nvSpPr>
        <p:spPr/>
        <p:txBody>
          <a:bodyPr>
            <a:normAutofit/>
          </a:bodyPr>
          <a:lstStyle/>
          <a:p>
            <a:pPr eaLnBrk="1" latinLnBrk="0" hangingPunct="1"/>
            <a:fld id="{F0C94032-CD4C-4C25-B0C2-CEC720522D92}" type="slidenum">
              <a:rPr kumimoji="0" lang="en-US" smtClean="0"/>
              <a:pPr eaLnBrk="1" latinLnBrk="0" hangingPunct="1"/>
              <a:t>1</a:t>
            </a:fld>
            <a:endParaRPr kumimoji="0" lang="en-US" dirty="0">
              <a:solidFill>
                <a:srgbClr val="FFFFFF"/>
              </a:solidFill>
            </a:endParaRPr>
          </a:p>
        </p:txBody>
      </p:sp>
      <p:sp>
        <p:nvSpPr>
          <p:cNvPr id="2" name="Title 1"/>
          <p:cNvSpPr>
            <a:spLocks noGrp="1"/>
          </p:cNvSpPr>
          <p:nvPr>
            <p:ph type="title" idx="4294967295"/>
          </p:nvPr>
        </p:nvSpPr>
        <p:spPr>
          <a:xfrm>
            <a:off x="990600" y="1279525"/>
            <a:ext cx="8153400" cy="2697163"/>
          </a:xfrm>
        </p:spPr>
        <p:txBody>
          <a:bodyPr>
            <a:normAutofit/>
          </a:bodyPr>
          <a:lstStyle/>
          <a:p>
            <a:pPr algn="ctr"/>
            <a:r>
              <a:rPr lang="en-US">
                <a:ln w="18415" cmpd="sng">
                  <a:solidFill>
                    <a:srgbClr val="FFFFFF"/>
                  </a:solidFill>
                  <a:prstDash val="solid"/>
                </a:ln>
                <a:solidFill>
                  <a:srgbClr val="FFFFFF"/>
                </a:solidFill>
                <a:effectLst>
                  <a:outerShdw blurRad="63500" dir="3600000" algn="tl" rotWithShape="0">
                    <a:srgbClr val="000000">
                      <a:alpha val="70000"/>
                    </a:srgbClr>
                  </a:outerShdw>
                </a:effectLst>
              </a:rPr>
              <a:t>Beginning iOS Development</a:t>
            </a:r>
            <a:br>
              <a:rPr lang="en-US">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US" sz="3600">
                <a:ln w="18415" cmpd="sng">
                  <a:solidFill>
                    <a:srgbClr val="FFFFFF"/>
                  </a:solidFill>
                  <a:prstDash val="solid"/>
                </a:ln>
                <a:solidFill>
                  <a:srgbClr val="FFFFFF"/>
                </a:solidFill>
                <a:effectLst>
                  <a:outerShdw blurRad="63500" dir="3600000" algn="tl" rotWithShape="0">
                    <a:srgbClr val="000000">
                      <a:alpha val="70000"/>
                    </a:srgbClr>
                  </a:outerShdw>
                </a:effectLst>
              </a:rPr>
              <a:t>A Deeper Look</a:t>
            </a: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ubtitle 2"/>
          <p:cNvSpPr>
            <a:spLocks noGrp="1"/>
          </p:cNvSpPr>
          <p:nvPr>
            <p:ph sz="quarter" idx="4294967295"/>
          </p:nvPr>
        </p:nvSpPr>
        <p:spPr>
          <a:xfrm>
            <a:off x="495300" y="4357688"/>
            <a:ext cx="8153400" cy="890587"/>
          </a:xfrm>
        </p:spPr>
        <p:txBody>
          <a:bodyPr>
            <a:normAutofit fontScale="92500" lnSpcReduction="20000"/>
          </a:bodyPr>
          <a:lstStyle/>
          <a:p>
            <a:pPr marL="0" indent="0" algn="r">
              <a:buNone/>
            </a:pPr>
            <a:r>
              <a:rPr lang="en-US">
                <a:ln w="18415" cmpd="sng">
                  <a:solidFill>
                    <a:srgbClr val="FFFFFF"/>
                  </a:solidFill>
                  <a:prstDash val="solid"/>
                </a:ln>
                <a:solidFill>
                  <a:srgbClr val="FFFFFF"/>
                </a:solidFill>
                <a:effectLst>
                  <a:outerShdw blurRad="63500" dir="3600000" algn="tl" rotWithShape="0">
                    <a:srgbClr val="000000">
                      <a:alpha val="70000"/>
                    </a:srgbClr>
                  </a:outerShdw>
                </a:effectLst>
              </a:rPr>
              <a:t>Daniel Norton</a:t>
            </a:r>
          </a:p>
          <a:p>
            <a:pPr marL="0" indent="0" algn="r">
              <a:buNone/>
            </a:pPr>
            <a:r>
              <a:rPr lang="en-US">
                <a:ln w="18415" cmpd="sng">
                  <a:solidFill>
                    <a:srgbClr val="FFFFFF"/>
                  </a:solidFill>
                  <a:prstDash val="solid"/>
                </a:ln>
                <a:solidFill>
                  <a:srgbClr val="FFFFFF"/>
                </a:solidFill>
                <a:effectLst>
                  <a:outerShdw blurRad="63500" dir="3600000" algn="tl" rotWithShape="0">
                    <a:srgbClr val="000000">
                      <a:alpha val="70000"/>
                    </a:srgbClr>
                  </a:outerShdw>
                </a:effectLst>
              </a:rPr>
              <a:t>8/17/2011 2:30 PM</a:t>
            </a:r>
          </a:p>
        </p:txBody>
      </p:sp>
    </p:spTree>
    <p:extLst>
      <p:ext uri="{BB962C8B-B14F-4D97-AF65-F5344CB8AC3E}">
        <p14:creationId xmlns:p14="http://schemas.microsoft.com/office/powerpoint/2010/main" val="25043194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Protocols</a:t>
            </a:r>
          </a:p>
        </p:txBody>
      </p:sp>
      <p:sp>
        <p:nvSpPr>
          <p:cNvPr id="3" name="Subtitle 2"/>
          <p:cNvSpPr>
            <a:spLocks noGrp="1"/>
          </p:cNvSpPr>
          <p:nvPr>
            <p:ph type="subTitle" idx="1"/>
          </p:nvPr>
        </p:nvSpPr>
        <p:spPr/>
        <p:txBody>
          <a:bodyPr/>
          <a:lstStyle/>
          <a:p>
            <a:r>
              <a:rPr lang="en-US"/>
              <a:t> </a:t>
            </a:r>
          </a:p>
        </p:txBody>
      </p:sp>
      <p:pic>
        <p:nvPicPr>
          <p:cNvPr id="4" name="Picture 3"/>
          <p:cNvPicPr>
            <a:picLocks noChangeAspect="1"/>
          </p:cNvPicPr>
          <p:nvPr/>
        </p:nvPicPr>
        <p:blipFill>
          <a:blip r:embed="rId2"/>
          <a:stretch>
            <a:fillRect/>
          </a:stretch>
        </p:blipFill>
        <p:spPr>
          <a:xfrm>
            <a:off x="2648280" y="735374"/>
            <a:ext cx="3850779" cy="3850779"/>
          </a:xfrm>
          <a:prstGeom prst="rect">
            <a:avLst/>
          </a:prstGeom>
        </p:spPr>
      </p:pic>
    </p:spTree>
    <p:extLst>
      <p:ext uri="{BB962C8B-B14F-4D97-AF65-F5344CB8AC3E}">
        <p14:creationId xmlns:p14="http://schemas.microsoft.com/office/powerpoint/2010/main" val="9277725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Example iOS Protocols</a:t>
            </a:r>
          </a:p>
        </p:txBody>
      </p:sp>
      <p:sp>
        <p:nvSpPr>
          <p:cNvPr id="3" name="Subtitle 2"/>
          <p:cNvSpPr>
            <a:spLocks noGrp="1"/>
          </p:cNvSpPr>
          <p:nvPr>
            <p:ph type="subTitle" idx="1"/>
          </p:nvPr>
        </p:nvSpPr>
        <p:spPr/>
        <p:txBody>
          <a:bodyPr/>
          <a:lstStyle/>
          <a:p>
            <a:r>
              <a:rPr lang="en-US"/>
              <a:t> </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11</a:t>
            </a:fld>
            <a:endParaRPr kumimoji="0" lang="en-US" dirty="0">
              <a:solidFill>
                <a:schemeClr val="tx2"/>
              </a:solidFill>
            </a:endParaRPr>
          </a:p>
        </p:txBody>
      </p:sp>
      <p:sp>
        <p:nvSpPr>
          <p:cNvPr id="6" name="Content Placeholder 5"/>
          <p:cNvSpPr>
            <a:spLocks noGrp="1"/>
          </p:cNvSpPr>
          <p:nvPr>
            <p:ph sz="quarter" idx="13"/>
          </p:nvPr>
        </p:nvSpPr>
        <p:spPr/>
        <p:txBody>
          <a:bodyPr>
            <a:normAutofit fontScale="92500" lnSpcReduction="20000"/>
          </a:bodyPr>
          <a:lstStyle/>
          <a:p>
            <a:r>
              <a:rPr lang="en-US"/>
              <a:t>NSCoding</a:t>
            </a:r>
          </a:p>
          <a:p>
            <a:r>
              <a:rPr lang="en-US"/>
              <a:t>UITableViewDataSource</a:t>
            </a:r>
          </a:p>
          <a:p>
            <a:r>
              <a:rPr lang="en-US"/>
              <a:t>UITableViewDelegate</a:t>
            </a:r>
          </a:p>
          <a:p>
            <a:r>
              <a:rPr lang="en-US"/>
              <a:t>UIApplicationDelegate</a:t>
            </a:r>
          </a:p>
          <a:p>
            <a:r>
              <a:rPr lang="en-US"/>
              <a:t>UIAlertViewDelegate</a:t>
            </a:r>
          </a:p>
          <a:p>
            <a:r>
              <a:rPr lang="en-US"/>
              <a:t>MKAnnotation</a:t>
            </a:r>
          </a:p>
          <a:p>
            <a:r>
              <a:rPr lang="en-US"/>
              <a:t>NSFetchedResultsSectionInfo</a:t>
            </a:r>
          </a:p>
          <a:p>
            <a:pPr marL="0" indent="0">
              <a:buNone/>
            </a:pPr>
            <a:endParaRPr lang="en-US"/>
          </a:p>
          <a:p>
            <a:endParaRPr lang="en-US"/>
          </a:p>
        </p:txBody>
      </p:sp>
    </p:spTree>
    <p:extLst>
      <p:ext uri="{BB962C8B-B14F-4D97-AF65-F5344CB8AC3E}">
        <p14:creationId xmlns:p14="http://schemas.microsoft.com/office/powerpoint/2010/main" val="221148240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lstStyle/>
          <a:p>
            <a:r>
              <a:rPr lang="en-US"/>
              <a:t>Implementing iOS Protocols</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12</a:t>
            </a:fld>
            <a:endParaRPr kumimoji="0" lang="en-US" dirty="0">
              <a:solidFill>
                <a:schemeClr val="tx2"/>
              </a:solidFill>
            </a:endParaRPr>
          </a:p>
        </p:txBody>
      </p:sp>
      <p:sp>
        <p:nvSpPr>
          <p:cNvPr id="6" name="Content Placeholder 5"/>
          <p:cNvSpPr>
            <a:spLocks noGrp="1"/>
          </p:cNvSpPr>
          <p:nvPr>
            <p:ph sz="quarter" idx="13"/>
          </p:nvPr>
        </p:nvSpPr>
        <p:spPr/>
        <p:txBody>
          <a:bodyPr/>
          <a:lstStyle/>
          <a:p>
            <a:r>
              <a:rPr lang="en-US"/>
              <a:t>Decorate a type as conforming to a protocol</a:t>
            </a:r>
          </a:p>
          <a:p>
            <a:r>
              <a:rPr lang="en-US"/>
              <a:t>Documentation</a:t>
            </a:r>
          </a:p>
          <a:p>
            <a:r>
              <a:rPr lang="en-US"/>
              <a:t>Declare a variable that conforms to a protocol</a:t>
            </a:r>
          </a:p>
          <a:p>
            <a:endParaRPr lang="en-US"/>
          </a:p>
        </p:txBody>
      </p:sp>
    </p:spTree>
    <p:extLst>
      <p:ext uri="{BB962C8B-B14F-4D97-AF65-F5344CB8AC3E}">
        <p14:creationId xmlns:p14="http://schemas.microsoft.com/office/powerpoint/2010/main" val="45382534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Delegates</a:t>
            </a:r>
          </a:p>
        </p:txBody>
      </p:sp>
      <p:sp>
        <p:nvSpPr>
          <p:cNvPr id="3" name="Subtitle 2"/>
          <p:cNvSpPr>
            <a:spLocks noGrp="1"/>
          </p:cNvSpPr>
          <p:nvPr>
            <p:ph type="subTitle" idx="1"/>
          </p:nvPr>
        </p:nvSpPr>
        <p:spPr/>
        <p:txBody>
          <a:bodyPr/>
          <a:lstStyle/>
          <a:p>
            <a:r>
              <a:rPr lang="en-US"/>
              <a:t> </a:t>
            </a:r>
          </a:p>
        </p:txBody>
      </p:sp>
      <p:pic>
        <p:nvPicPr>
          <p:cNvPr id="4" name="Picture 3"/>
          <p:cNvPicPr>
            <a:picLocks noChangeAspect="1"/>
          </p:cNvPicPr>
          <p:nvPr/>
        </p:nvPicPr>
        <p:blipFill>
          <a:blip r:embed="rId2"/>
          <a:stretch>
            <a:fillRect/>
          </a:stretch>
        </p:blipFill>
        <p:spPr>
          <a:xfrm>
            <a:off x="2648280" y="735374"/>
            <a:ext cx="3850779" cy="3850779"/>
          </a:xfrm>
          <a:prstGeom prst="rect">
            <a:avLst/>
          </a:prstGeom>
        </p:spPr>
      </p:pic>
    </p:spTree>
    <p:extLst>
      <p:ext uri="{BB962C8B-B14F-4D97-AF65-F5344CB8AC3E}">
        <p14:creationId xmlns:p14="http://schemas.microsoft.com/office/powerpoint/2010/main" val="1628124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 </a:t>
            </a:r>
          </a:p>
        </p:txBody>
      </p:sp>
      <p:sp>
        <p:nvSpPr>
          <p:cNvPr id="4" name="Rounded Rectangle 3"/>
          <p:cNvSpPr/>
          <p:nvPr/>
        </p:nvSpPr>
        <p:spPr>
          <a:xfrm>
            <a:off x="661501" y="412444"/>
            <a:ext cx="32176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&lt;UIAlertViewDelegate&gt;</a:t>
            </a:r>
          </a:p>
        </p:txBody>
      </p:sp>
      <p:cxnSp>
        <p:nvCxnSpPr>
          <p:cNvPr id="5" name="Straight Arrow Connector 4"/>
          <p:cNvCxnSpPr/>
          <p:nvPr/>
        </p:nvCxnSpPr>
        <p:spPr>
          <a:xfrm>
            <a:off x="2270327" y="2253707"/>
            <a:ext cx="4951148" cy="0"/>
          </a:xfrm>
          <a:prstGeom prst="straightConnector1">
            <a:avLst/>
          </a:prstGeom>
          <a:ln w="57150" cmpd="sng">
            <a:solidFill>
              <a:schemeClr val="tx1"/>
            </a:solidFill>
            <a:tailEnd type="arrow" w="lg" len="lg"/>
          </a:ln>
        </p:spPr>
        <p:style>
          <a:lnRef idx="2">
            <a:schemeClr val="accent1"/>
          </a:lnRef>
          <a:fillRef idx="0">
            <a:schemeClr val="accent1"/>
          </a:fillRef>
          <a:effectRef idx="1">
            <a:schemeClr val="accent1"/>
          </a:effectRef>
          <a:fontRef idx="minor">
            <a:schemeClr val="tx1"/>
          </a:fontRef>
        </p:style>
      </p:cxnSp>
      <p:sp>
        <p:nvSpPr>
          <p:cNvPr id="7" name="Rounded Rectangle 6"/>
          <p:cNvSpPr/>
          <p:nvPr/>
        </p:nvSpPr>
        <p:spPr>
          <a:xfrm>
            <a:off x="6087790" y="430399"/>
            <a:ext cx="2267369"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UIAlertView</a:t>
            </a:r>
          </a:p>
        </p:txBody>
      </p:sp>
      <p:cxnSp>
        <p:nvCxnSpPr>
          <p:cNvPr id="8" name="Straight Arrow Connector 7"/>
          <p:cNvCxnSpPr>
            <a:stCxn id="4" idx="2"/>
          </p:cNvCxnSpPr>
          <p:nvPr/>
        </p:nvCxnSpPr>
        <p:spPr>
          <a:xfrm>
            <a:off x="2270327" y="1576692"/>
            <a:ext cx="0" cy="3911860"/>
          </a:xfrm>
          <a:prstGeom prst="straightConnector1">
            <a:avLst/>
          </a:prstGeom>
          <a:ln w="57150" cmpd="sng">
            <a:solidFill>
              <a:schemeClr val="tx1"/>
            </a:solidFill>
            <a:tailEnd type="none" w="lg" len="lg"/>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2"/>
          </p:cNvCxnSpPr>
          <p:nvPr/>
        </p:nvCxnSpPr>
        <p:spPr>
          <a:xfrm>
            <a:off x="7221475" y="1594647"/>
            <a:ext cx="0" cy="3893905"/>
          </a:xfrm>
          <a:prstGeom prst="straightConnector1">
            <a:avLst/>
          </a:prstGeom>
          <a:ln w="57150" cmpd="sng">
            <a:solidFill>
              <a:schemeClr val="tx1"/>
            </a:solidFill>
            <a:tailEnd type="none" w="lg" len="lg"/>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2362200" y="1867863"/>
            <a:ext cx="625141" cy="369332"/>
          </a:xfrm>
          <a:prstGeom prst="rect">
            <a:avLst/>
          </a:prstGeom>
        </p:spPr>
        <p:txBody>
          <a:bodyPr wrap="none">
            <a:spAutoFit/>
          </a:bodyPr>
          <a:lstStyle/>
          <a:p>
            <a:r>
              <a:rPr lang="en-US"/>
              <a:t>show</a:t>
            </a:r>
          </a:p>
        </p:txBody>
      </p:sp>
      <p:cxnSp>
        <p:nvCxnSpPr>
          <p:cNvPr id="16" name="Straight Arrow Connector 15"/>
          <p:cNvCxnSpPr/>
          <p:nvPr/>
        </p:nvCxnSpPr>
        <p:spPr>
          <a:xfrm>
            <a:off x="2270327" y="4547718"/>
            <a:ext cx="4951148" cy="0"/>
          </a:xfrm>
          <a:prstGeom prst="straightConnector1">
            <a:avLst/>
          </a:prstGeom>
          <a:ln w="57150" cmpd="sng">
            <a:solidFill>
              <a:schemeClr val="tx1"/>
            </a:solidFill>
            <a:headEnd type="arrow" w="lg" len="lg"/>
            <a:tailEnd type="none" w="lg" len="lg"/>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3524516" y="4178386"/>
            <a:ext cx="3615368" cy="369332"/>
          </a:xfrm>
          <a:prstGeom prst="rect">
            <a:avLst/>
          </a:prstGeom>
        </p:spPr>
        <p:txBody>
          <a:bodyPr wrap="none">
            <a:spAutoFit/>
          </a:bodyPr>
          <a:lstStyle/>
          <a:p>
            <a:pPr algn="just"/>
            <a:r>
              <a:rPr lang="en-US"/>
              <a:t>alertView:willDismissWithButtonIndex:</a:t>
            </a:r>
          </a:p>
        </p:txBody>
      </p:sp>
    </p:spTree>
    <p:extLst>
      <p:ext uri="{BB962C8B-B14F-4D97-AF65-F5344CB8AC3E}">
        <p14:creationId xmlns:p14="http://schemas.microsoft.com/office/powerpoint/2010/main" val="2298692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 </a:t>
            </a:r>
          </a:p>
        </p:txBody>
      </p:sp>
      <p:sp>
        <p:nvSpPr>
          <p:cNvPr id="4" name="Rounded Rectangle 3"/>
          <p:cNvSpPr/>
          <p:nvPr/>
        </p:nvSpPr>
        <p:spPr>
          <a:xfrm>
            <a:off x="661501" y="412444"/>
            <a:ext cx="32176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b="1">
                <a:solidFill>
                  <a:schemeClr val="tx1"/>
                </a:solidFill>
                <a:effectLst>
                  <a:glow rad="228600">
                    <a:schemeClr val="accent1">
                      <a:satMod val="175000"/>
                      <a:alpha val="40000"/>
                    </a:schemeClr>
                  </a:glow>
                </a:effectLst>
              </a:rPr>
              <a:t>&lt;ProductBuilderServiceDelegate&gt;</a:t>
            </a:r>
          </a:p>
        </p:txBody>
      </p:sp>
      <p:cxnSp>
        <p:nvCxnSpPr>
          <p:cNvPr id="5" name="Straight Arrow Connector 4"/>
          <p:cNvCxnSpPr/>
          <p:nvPr/>
        </p:nvCxnSpPr>
        <p:spPr>
          <a:xfrm>
            <a:off x="2270327" y="2253707"/>
            <a:ext cx="4951148" cy="0"/>
          </a:xfrm>
          <a:prstGeom prst="straightConnector1">
            <a:avLst/>
          </a:prstGeom>
          <a:ln w="57150" cmpd="sng">
            <a:solidFill>
              <a:schemeClr val="tx1"/>
            </a:solidFill>
            <a:tailEnd type="arrow" w="lg" len="lg"/>
          </a:ln>
        </p:spPr>
        <p:style>
          <a:lnRef idx="2">
            <a:schemeClr val="accent1"/>
          </a:lnRef>
          <a:fillRef idx="0">
            <a:schemeClr val="accent1"/>
          </a:fillRef>
          <a:effectRef idx="1">
            <a:schemeClr val="accent1"/>
          </a:effectRef>
          <a:fontRef idx="minor">
            <a:schemeClr val="tx1"/>
          </a:fontRef>
        </p:style>
      </p:cxnSp>
      <p:sp>
        <p:nvSpPr>
          <p:cNvPr id="7" name="Rounded Rectangle 6"/>
          <p:cNvSpPr/>
          <p:nvPr/>
        </p:nvSpPr>
        <p:spPr>
          <a:xfrm>
            <a:off x="6087790" y="430399"/>
            <a:ext cx="2267369"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b="1">
                <a:solidFill>
                  <a:schemeClr val="tx1"/>
                </a:solidFill>
                <a:effectLst>
                  <a:glow rad="228600">
                    <a:schemeClr val="accent1">
                      <a:satMod val="175000"/>
                      <a:alpha val="40000"/>
                    </a:schemeClr>
                  </a:glow>
                </a:effectLst>
              </a:rPr>
              <a:t>ProductBuilderService</a:t>
            </a:r>
          </a:p>
        </p:txBody>
      </p:sp>
      <p:cxnSp>
        <p:nvCxnSpPr>
          <p:cNvPr id="8" name="Straight Arrow Connector 7"/>
          <p:cNvCxnSpPr>
            <a:stCxn id="4" idx="2"/>
          </p:cNvCxnSpPr>
          <p:nvPr/>
        </p:nvCxnSpPr>
        <p:spPr>
          <a:xfrm>
            <a:off x="2270327" y="1576692"/>
            <a:ext cx="0" cy="3911860"/>
          </a:xfrm>
          <a:prstGeom prst="straightConnector1">
            <a:avLst/>
          </a:prstGeom>
          <a:ln w="57150" cmpd="sng">
            <a:solidFill>
              <a:schemeClr val="tx1"/>
            </a:solidFill>
            <a:tailEnd type="none" w="lg" len="lg"/>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7" idx="2"/>
          </p:cNvCxnSpPr>
          <p:nvPr/>
        </p:nvCxnSpPr>
        <p:spPr>
          <a:xfrm>
            <a:off x="7221475" y="1594647"/>
            <a:ext cx="0" cy="3893905"/>
          </a:xfrm>
          <a:prstGeom prst="straightConnector1">
            <a:avLst/>
          </a:prstGeom>
          <a:ln w="57150" cmpd="sng">
            <a:solidFill>
              <a:schemeClr val="tx1"/>
            </a:solidFill>
            <a:tailEnd type="none" w="lg" len="lg"/>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2362200" y="1867863"/>
            <a:ext cx="2241081" cy="369332"/>
          </a:xfrm>
          <a:prstGeom prst="rect">
            <a:avLst/>
          </a:prstGeom>
        </p:spPr>
        <p:txBody>
          <a:bodyPr wrap="none">
            <a:spAutoFit/>
          </a:bodyPr>
          <a:lstStyle/>
          <a:p>
            <a:r>
              <a:rPr lang="en-US"/>
              <a:t>beginBuildingProducts:</a:t>
            </a:r>
          </a:p>
        </p:txBody>
      </p:sp>
      <p:cxnSp>
        <p:nvCxnSpPr>
          <p:cNvPr id="16" name="Straight Arrow Connector 15"/>
          <p:cNvCxnSpPr/>
          <p:nvPr/>
        </p:nvCxnSpPr>
        <p:spPr>
          <a:xfrm>
            <a:off x="2270327" y="4547718"/>
            <a:ext cx="4951148" cy="0"/>
          </a:xfrm>
          <a:prstGeom prst="straightConnector1">
            <a:avLst/>
          </a:prstGeom>
          <a:ln w="57150" cmpd="sng">
            <a:solidFill>
              <a:schemeClr val="tx1"/>
            </a:solidFill>
            <a:headEnd type="arrow" w="lg" len="lg"/>
            <a:tailEnd type="none" w="lg" len="lg"/>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3879152" y="4178386"/>
            <a:ext cx="3257285" cy="369332"/>
          </a:xfrm>
          <a:prstGeom prst="rect">
            <a:avLst/>
          </a:prstGeom>
        </p:spPr>
        <p:txBody>
          <a:bodyPr wrap="none">
            <a:spAutoFit/>
          </a:bodyPr>
          <a:lstStyle/>
          <a:p>
            <a:pPr algn="r"/>
            <a:r>
              <a:rPr lang="en-US"/>
              <a:t>productBuilderServiceDidUpdate:</a:t>
            </a:r>
          </a:p>
        </p:txBody>
      </p:sp>
    </p:spTree>
    <p:extLst>
      <p:ext uri="{BB962C8B-B14F-4D97-AF65-F5344CB8AC3E}">
        <p14:creationId xmlns:p14="http://schemas.microsoft.com/office/powerpoint/2010/main" val="465679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lstStyle/>
          <a:p>
            <a:r>
              <a:rPr lang="en-US"/>
              <a:t>Delegates</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16</a:t>
            </a:fld>
            <a:endParaRPr kumimoji="0" lang="en-US" dirty="0">
              <a:solidFill>
                <a:schemeClr val="tx2"/>
              </a:solidFill>
            </a:endParaRPr>
          </a:p>
        </p:txBody>
      </p:sp>
      <p:sp>
        <p:nvSpPr>
          <p:cNvPr id="6" name="Content Placeholder 5"/>
          <p:cNvSpPr>
            <a:spLocks noGrp="1"/>
          </p:cNvSpPr>
          <p:nvPr>
            <p:ph sz="quarter" idx="13"/>
          </p:nvPr>
        </p:nvSpPr>
        <p:spPr/>
        <p:txBody>
          <a:bodyPr/>
          <a:lstStyle/>
          <a:p>
            <a:r>
              <a:rPr lang="en-US"/>
              <a:t>Delegate protocols</a:t>
            </a:r>
          </a:p>
          <a:p>
            <a:r>
              <a:rPr lang="en-US"/>
              <a:t>Delegate properties</a:t>
            </a:r>
          </a:p>
          <a:p>
            <a:r>
              <a:rPr lang="en-US"/>
              <a:t>Sending messages to a delegate</a:t>
            </a:r>
          </a:p>
          <a:p>
            <a:r>
              <a:rPr lang="en-US"/>
              <a:t>Optional delegate messages</a:t>
            </a:r>
          </a:p>
          <a:p>
            <a:endParaRPr lang="en-US"/>
          </a:p>
        </p:txBody>
      </p:sp>
    </p:spTree>
    <p:extLst>
      <p:ext uri="{BB962C8B-B14F-4D97-AF65-F5344CB8AC3E}">
        <p14:creationId xmlns:p14="http://schemas.microsoft.com/office/powerpoint/2010/main" val="33111415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Blocks</a:t>
            </a:r>
          </a:p>
        </p:txBody>
      </p:sp>
      <p:sp>
        <p:nvSpPr>
          <p:cNvPr id="3" name="Subtitle 2"/>
          <p:cNvSpPr>
            <a:spLocks noGrp="1"/>
          </p:cNvSpPr>
          <p:nvPr>
            <p:ph type="subTitle" idx="1"/>
          </p:nvPr>
        </p:nvSpPr>
        <p:spPr/>
        <p:txBody>
          <a:bodyPr/>
          <a:lstStyle/>
          <a:p>
            <a:r>
              <a:rPr lang="en-US"/>
              <a:t> </a:t>
            </a:r>
          </a:p>
        </p:txBody>
      </p:sp>
      <p:pic>
        <p:nvPicPr>
          <p:cNvPr id="4" name="Picture 3"/>
          <p:cNvPicPr>
            <a:picLocks noChangeAspect="1"/>
          </p:cNvPicPr>
          <p:nvPr/>
        </p:nvPicPr>
        <p:blipFill>
          <a:blip r:embed="rId2"/>
          <a:stretch>
            <a:fillRect/>
          </a:stretch>
        </p:blipFill>
        <p:spPr>
          <a:xfrm>
            <a:off x="2648280" y="735374"/>
            <a:ext cx="3850779" cy="3850779"/>
          </a:xfrm>
          <a:prstGeom prst="rect">
            <a:avLst/>
          </a:prstGeom>
        </p:spPr>
      </p:pic>
    </p:spTree>
    <p:extLst>
      <p:ext uri="{BB962C8B-B14F-4D97-AF65-F5344CB8AC3E}">
        <p14:creationId xmlns:p14="http://schemas.microsoft.com/office/powerpoint/2010/main" val="104149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Block Syntax</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18</a:t>
            </a:fld>
            <a:endParaRPr kumimoji="0" lang="en-US" dirty="0">
              <a:solidFill>
                <a:schemeClr val="tx2"/>
              </a:solidFill>
            </a:endParaRPr>
          </a:p>
        </p:txBody>
      </p:sp>
      <p:sp>
        <p:nvSpPr>
          <p:cNvPr id="10" name="Rectangle 9"/>
          <p:cNvSpPr/>
          <p:nvPr/>
        </p:nvSpPr>
        <p:spPr>
          <a:xfrm>
            <a:off x="434868" y="2923192"/>
            <a:ext cx="8218098" cy="3139321"/>
          </a:xfrm>
          <a:prstGeom prst="rect">
            <a:avLst/>
          </a:prstGeom>
        </p:spPr>
        <p:txBody>
          <a:bodyPr wrap="square">
            <a:spAutoFit/>
          </a:bodyPr>
          <a:lstStyle/>
          <a:p>
            <a:r>
              <a:rPr lang="en-US">
                <a:solidFill>
                  <a:srgbClr val="FFFFFF"/>
                </a:solidFill>
                <a:latin typeface="Menlo-Regular"/>
              </a:rPr>
              <a:t>	</a:t>
            </a:r>
            <a:r>
              <a:rPr lang="en-US">
                <a:solidFill>
                  <a:srgbClr val="B21889"/>
                </a:solidFill>
                <a:latin typeface="Menlo-Regular"/>
              </a:rPr>
              <a:t>int</a:t>
            </a:r>
            <a:r>
              <a:rPr lang="en-US">
                <a:solidFill>
                  <a:srgbClr val="FFFFFF"/>
                </a:solidFill>
                <a:latin typeface="Menlo-Regular"/>
              </a:rPr>
              <a:t> (^add)(</a:t>
            </a:r>
            <a:r>
              <a:rPr lang="en-US">
                <a:solidFill>
                  <a:srgbClr val="B21889"/>
                </a:solidFill>
                <a:latin typeface="Menlo-Regular"/>
              </a:rPr>
              <a:t>int</a:t>
            </a:r>
            <a:r>
              <a:rPr lang="en-US">
                <a:solidFill>
                  <a:srgbClr val="FFFFFF"/>
                </a:solidFill>
                <a:latin typeface="Menlo-Regular"/>
              </a:rPr>
              <a:t>, </a:t>
            </a:r>
            <a:r>
              <a:rPr lang="en-US">
                <a:solidFill>
                  <a:srgbClr val="B21889"/>
                </a:solidFill>
                <a:latin typeface="Menlo-Regular"/>
              </a:rPr>
              <a:t>int</a:t>
            </a:r>
            <a:r>
              <a:rPr lang="en-US">
                <a:solidFill>
                  <a:srgbClr val="FFFFFF"/>
                </a:solidFill>
                <a:latin typeface="Menlo-Regular"/>
              </a:rPr>
              <a:t>) = ^(</a:t>
            </a:r>
            <a:r>
              <a:rPr lang="en-US">
                <a:solidFill>
                  <a:srgbClr val="B21889"/>
                </a:solidFill>
                <a:latin typeface="Menlo-Regular"/>
              </a:rPr>
              <a:t>int</a:t>
            </a:r>
            <a:r>
              <a:rPr lang="en-US">
                <a:solidFill>
                  <a:srgbClr val="FFFFFF"/>
                </a:solidFill>
                <a:latin typeface="Menlo-Regular"/>
              </a:rPr>
              <a:t> one, </a:t>
            </a:r>
            <a:r>
              <a:rPr lang="en-US">
                <a:solidFill>
                  <a:srgbClr val="B21889"/>
                </a:solidFill>
                <a:latin typeface="Menlo-Regular"/>
              </a:rPr>
              <a:t>int</a:t>
            </a:r>
            <a:r>
              <a:rPr lang="en-US">
                <a:solidFill>
                  <a:srgbClr val="FFFFFF"/>
                </a:solidFill>
                <a:latin typeface="Menlo-Regular"/>
              </a:rPr>
              <a:t> two) {</a:t>
            </a:r>
          </a:p>
          <a:p>
            <a:r>
              <a:rPr lang="en-US">
                <a:solidFill>
                  <a:srgbClr val="FFFFFF"/>
                </a:solidFill>
                <a:latin typeface="Menlo-Regular"/>
              </a:rPr>
              <a:t>		</a:t>
            </a:r>
          </a:p>
          <a:p>
            <a:r>
              <a:rPr lang="en-US">
                <a:solidFill>
                  <a:srgbClr val="FFFFFF"/>
                </a:solidFill>
                <a:latin typeface="Menlo-Regular"/>
              </a:rPr>
              <a:t>		</a:t>
            </a:r>
            <a:r>
              <a:rPr lang="en-US">
                <a:solidFill>
                  <a:srgbClr val="B21889"/>
                </a:solidFill>
                <a:latin typeface="Menlo-Regular"/>
              </a:rPr>
              <a:t>return</a:t>
            </a:r>
            <a:r>
              <a:rPr lang="en-US">
                <a:solidFill>
                  <a:srgbClr val="FFFFFF"/>
                </a:solidFill>
                <a:latin typeface="Menlo-Regular"/>
              </a:rPr>
              <a:t> one + two;</a:t>
            </a:r>
          </a:p>
          <a:p>
            <a:r>
              <a:rPr lang="en-US">
                <a:solidFill>
                  <a:srgbClr val="FFFFFF"/>
                </a:solidFill>
                <a:latin typeface="Menlo-Regular"/>
              </a:rPr>
              <a:t>	};</a:t>
            </a:r>
          </a:p>
          <a:p>
            <a:endParaRPr lang="en-US">
              <a:solidFill>
                <a:srgbClr val="FFFFFF"/>
              </a:solidFill>
              <a:latin typeface="Menlo-Regular"/>
            </a:endParaRPr>
          </a:p>
          <a:p>
            <a:endParaRPr lang="en-US">
              <a:solidFill>
                <a:srgbClr val="FFFFFF"/>
              </a:solidFill>
              <a:latin typeface="Menlo-Regular"/>
            </a:endParaRPr>
          </a:p>
          <a:p>
            <a:endParaRPr lang="en-US">
              <a:solidFill>
                <a:srgbClr val="FFFFFF"/>
              </a:solidFill>
              <a:latin typeface="Menlo-Regular"/>
            </a:endParaRPr>
          </a:p>
          <a:p>
            <a:endParaRPr lang="en-US">
              <a:solidFill>
                <a:srgbClr val="FFFFFF"/>
              </a:solidFill>
              <a:latin typeface="Menlo-Regular"/>
            </a:endParaRPr>
          </a:p>
          <a:p>
            <a:endParaRPr lang="en-US">
              <a:solidFill>
                <a:srgbClr val="FFFFFF"/>
              </a:solidFill>
              <a:latin typeface="Menlo-Regular"/>
            </a:endParaRPr>
          </a:p>
          <a:p>
            <a:endParaRPr lang="en-US">
              <a:solidFill>
                <a:srgbClr val="FFFFFF"/>
              </a:solidFill>
              <a:latin typeface="Menlo-Regular"/>
            </a:endParaRPr>
          </a:p>
          <a:p>
            <a:r>
              <a:rPr lang="en-US">
                <a:solidFill>
                  <a:srgbClr val="FFFFFF"/>
                </a:solidFill>
                <a:latin typeface="Menlo-Regular"/>
              </a:rPr>
              <a:t>	</a:t>
            </a:r>
            <a:r>
              <a:rPr lang="en-US">
                <a:solidFill>
                  <a:srgbClr val="B21889"/>
                </a:solidFill>
                <a:latin typeface="Menlo-Regular"/>
              </a:rPr>
              <a:t>int</a:t>
            </a:r>
            <a:r>
              <a:rPr lang="en-US">
                <a:solidFill>
                  <a:srgbClr val="FFFFFF"/>
                </a:solidFill>
                <a:latin typeface="Menlo-Regular"/>
              </a:rPr>
              <a:t> three = add(</a:t>
            </a:r>
            <a:r>
              <a:rPr lang="en-US">
                <a:solidFill>
                  <a:srgbClr val="786DC4"/>
                </a:solidFill>
                <a:latin typeface="Menlo-Regular"/>
              </a:rPr>
              <a:t>1</a:t>
            </a:r>
            <a:r>
              <a:rPr lang="en-US">
                <a:solidFill>
                  <a:srgbClr val="FFFFFF"/>
                </a:solidFill>
                <a:latin typeface="Menlo-Regular"/>
              </a:rPr>
              <a:t>, </a:t>
            </a:r>
            <a:r>
              <a:rPr lang="en-US">
                <a:solidFill>
                  <a:srgbClr val="786DC4"/>
                </a:solidFill>
                <a:latin typeface="Menlo-Regular"/>
              </a:rPr>
              <a:t>2</a:t>
            </a:r>
            <a:r>
              <a:rPr lang="en-US">
                <a:solidFill>
                  <a:srgbClr val="FFFFFF"/>
                </a:solidFill>
                <a:latin typeface="Menlo-Regular"/>
              </a:rPr>
              <a:t>);</a:t>
            </a:r>
            <a:endParaRPr lang="en-US"/>
          </a:p>
        </p:txBody>
      </p:sp>
      <p:grpSp>
        <p:nvGrpSpPr>
          <p:cNvPr id="27" name="Group 26"/>
          <p:cNvGrpSpPr/>
          <p:nvPr/>
        </p:nvGrpSpPr>
        <p:grpSpPr>
          <a:xfrm>
            <a:off x="1280727" y="2058133"/>
            <a:ext cx="7245306" cy="3618905"/>
            <a:chOff x="1280727" y="2058133"/>
            <a:chExt cx="7245306" cy="3618905"/>
          </a:xfrm>
        </p:grpSpPr>
        <p:sp>
          <p:nvSpPr>
            <p:cNvPr id="11" name="Left Bracket 10"/>
            <p:cNvSpPr/>
            <p:nvPr/>
          </p:nvSpPr>
          <p:spPr>
            <a:xfrm rot="5400000">
              <a:off x="1582070" y="2585776"/>
              <a:ext cx="107624" cy="505808"/>
            </a:xfrm>
            <a:prstGeom prst="leftBracket">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TextBox 11"/>
            <p:cNvSpPr txBox="1"/>
            <p:nvPr/>
          </p:nvSpPr>
          <p:spPr>
            <a:xfrm>
              <a:off x="1280727" y="2058133"/>
              <a:ext cx="754872" cy="646331"/>
            </a:xfrm>
            <a:prstGeom prst="rect">
              <a:avLst/>
            </a:prstGeom>
            <a:noFill/>
          </p:spPr>
          <p:txBody>
            <a:bodyPr wrap="none" rtlCol="0">
              <a:spAutoFit/>
            </a:bodyPr>
            <a:lstStyle/>
            <a:p>
              <a:pPr algn="ctr"/>
              <a:r>
                <a:rPr lang="en-US"/>
                <a:t>Return</a:t>
              </a:r>
            </a:p>
            <a:p>
              <a:pPr algn="ctr"/>
              <a:r>
                <a:rPr lang="en-US"/>
                <a:t>Type</a:t>
              </a:r>
            </a:p>
          </p:txBody>
        </p:sp>
        <p:sp>
          <p:nvSpPr>
            <p:cNvPr id="15" name="Left Bracket 14"/>
            <p:cNvSpPr/>
            <p:nvPr/>
          </p:nvSpPr>
          <p:spPr>
            <a:xfrm rot="5400000">
              <a:off x="2345175" y="2475514"/>
              <a:ext cx="107402" cy="726553"/>
            </a:xfrm>
            <a:prstGeom prst="leftBracket">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TextBox 15"/>
            <p:cNvSpPr txBox="1"/>
            <p:nvPr/>
          </p:nvSpPr>
          <p:spPr>
            <a:xfrm>
              <a:off x="1921072" y="2058133"/>
              <a:ext cx="996387" cy="646331"/>
            </a:xfrm>
            <a:prstGeom prst="rect">
              <a:avLst/>
            </a:prstGeom>
            <a:noFill/>
          </p:spPr>
          <p:txBody>
            <a:bodyPr wrap="none" rtlCol="0">
              <a:spAutoFit/>
            </a:bodyPr>
            <a:lstStyle/>
            <a:p>
              <a:pPr algn="ctr"/>
              <a:r>
                <a:rPr lang="en-US"/>
                <a:t>Variable</a:t>
              </a:r>
            </a:p>
            <a:p>
              <a:pPr algn="ctr"/>
              <a:r>
                <a:rPr lang="en-US"/>
                <a:t>Name</a:t>
              </a:r>
            </a:p>
          </p:txBody>
        </p:sp>
        <p:sp>
          <p:nvSpPr>
            <p:cNvPr id="17" name="Left Bracket 16"/>
            <p:cNvSpPr/>
            <p:nvPr/>
          </p:nvSpPr>
          <p:spPr>
            <a:xfrm rot="5400000">
              <a:off x="3460644" y="2241902"/>
              <a:ext cx="107404" cy="1193776"/>
            </a:xfrm>
            <a:prstGeom prst="leftBracket">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TextBox 17"/>
            <p:cNvSpPr txBox="1"/>
            <p:nvPr/>
          </p:nvSpPr>
          <p:spPr>
            <a:xfrm>
              <a:off x="2936181" y="2058133"/>
              <a:ext cx="1062460" cy="646331"/>
            </a:xfrm>
            <a:prstGeom prst="rect">
              <a:avLst/>
            </a:prstGeom>
            <a:noFill/>
          </p:spPr>
          <p:txBody>
            <a:bodyPr wrap="none" rtlCol="0">
              <a:spAutoFit/>
            </a:bodyPr>
            <a:lstStyle/>
            <a:p>
              <a:pPr algn="ctr"/>
              <a:r>
                <a:rPr lang="en-US"/>
                <a:t>Message</a:t>
              </a:r>
            </a:p>
            <a:p>
              <a:pPr algn="ctr"/>
              <a:r>
                <a:rPr lang="en-US"/>
                <a:t>Signature</a:t>
              </a:r>
            </a:p>
          </p:txBody>
        </p:sp>
        <p:sp>
          <p:nvSpPr>
            <p:cNvPr id="19" name="Left Bracket 18"/>
            <p:cNvSpPr/>
            <p:nvPr/>
          </p:nvSpPr>
          <p:spPr>
            <a:xfrm rot="5400000">
              <a:off x="5919429" y="1665691"/>
              <a:ext cx="107400" cy="2346202"/>
            </a:xfrm>
            <a:prstGeom prst="leftBracket">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TextBox 19"/>
            <p:cNvSpPr txBox="1"/>
            <p:nvPr/>
          </p:nvSpPr>
          <p:spPr>
            <a:xfrm>
              <a:off x="5494056" y="2058133"/>
              <a:ext cx="1073256" cy="646331"/>
            </a:xfrm>
            <a:prstGeom prst="rect">
              <a:avLst/>
            </a:prstGeom>
            <a:noFill/>
          </p:spPr>
          <p:txBody>
            <a:bodyPr wrap="none" rtlCol="0">
              <a:spAutoFit/>
            </a:bodyPr>
            <a:lstStyle/>
            <a:p>
              <a:pPr algn="ctr"/>
              <a:r>
                <a:rPr lang="en-US"/>
                <a:t>Input</a:t>
              </a:r>
            </a:p>
            <a:p>
              <a:pPr algn="ctr"/>
              <a:r>
                <a:rPr lang="en-US"/>
                <a:t>Variables</a:t>
              </a:r>
            </a:p>
          </p:txBody>
        </p:sp>
        <p:sp>
          <p:nvSpPr>
            <p:cNvPr id="22" name="Left Bracket 21"/>
            <p:cNvSpPr/>
            <p:nvPr/>
          </p:nvSpPr>
          <p:spPr>
            <a:xfrm rot="10800000">
              <a:off x="7599976" y="3315286"/>
              <a:ext cx="107624" cy="720414"/>
            </a:xfrm>
            <a:prstGeom prst="leftBracket">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7843747" y="3315286"/>
              <a:ext cx="682286" cy="646331"/>
            </a:xfrm>
            <a:prstGeom prst="rect">
              <a:avLst/>
            </a:prstGeom>
            <a:noFill/>
          </p:spPr>
          <p:txBody>
            <a:bodyPr wrap="none" rtlCol="0">
              <a:spAutoFit/>
            </a:bodyPr>
            <a:lstStyle/>
            <a:p>
              <a:r>
                <a:rPr lang="en-US"/>
                <a:t>Code</a:t>
              </a:r>
            </a:p>
            <a:p>
              <a:r>
                <a:rPr lang="en-US"/>
                <a:t>Block</a:t>
              </a:r>
            </a:p>
          </p:txBody>
        </p:sp>
        <p:sp>
          <p:nvSpPr>
            <p:cNvPr id="25" name="Left Bracket 24"/>
            <p:cNvSpPr/>
            <p:nvPr/>
          </p:nvSpPr>
          <p:spPr>
            <a:xfrm rot="5400000">
              <a:off x="3691371" y="5026448"/>
              <a:ext cx="107404" cy="1193776"/>
            </a:xfrm>
            <a:prstGeom prst="leftBracket">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3110892" y="4842679"/>
              <a:ext cx="1174495" cy="646331"/>
            </a:xfrm>
            <a:prstGeom prst="rect">
              <a:avLst/>
            </a:prstGeom>
            <a:noFill/>
          </p:spPr>
          <p:txBody>
            <a:bodyPr wrap="none" rtlCol="0">
              <a:spAutoFit/>
            </a:bodyPr>
            <a:lstStyle/>
            <a:p>
              <a:pPr algn="ctr"/>
              <a:r>
                <a:rPr lang="en-US"/>
                <a:t>Calling the</a:t>
              </a:r>
            </a:p>
            <a:p>
              <a:pPr algn="ctr"/>
              <a:r>
                <a:rPr lang="en-US"/>
                <a:t>block</a:t>
              </a:r>
            </a:p>
          </p:txBody>
        </p:sp>
      </p:grpSp>
    </p:spTree>
    <p:extLst>
      <p:ext uri="{BB962C8B-B14F-4D97-AF65-F5344CB8AC3E}">
        <p14:creationId xmlns:p14="http://schemas.microsoft.com/office/powerpoint/2010/main" val="5309538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Block Syntax</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19</a:t>
            </a:fld>
            <a:endParaRPr kumimoji="0" lang="en-US" dirty="0">
              <a:solidFill>
                <a:schemeClr val="tx2"/>
              </a:solidFill>
            </a:endParaRPr>
          </a:p>
        </p:txBody>
      </p:sp>
      <p:sp>
        <p:nvSpPr>
          <p:cNvPr id="2" name="Rectangle 1"/>
          <p:cNvSpPr/>
          <p:nvPr/>
        </p:nvSpPr>
        <p:spPr>
          <a:xfrm>
            <a:off x="609600" y="2136339"/>
            <a:ext cx="8153400" cy="3139321"/>
          </a:xfrm>
          <a:prstGeom prst="rect">
            <a:avLst/>
          </a:prstGeom>
        </p:spPr>
        <p:txBody>
          <a:bodyPr wrap="square">
            <a:spAutoFit/>
          </a:bodyPr>
          <a:lstStyle/>
          <a:p>
            <a:r>
              <a:rPr lang="fi-FI">
                <a:solidFill>
                  <a:srgbClr val="B21889"/>
                </a:solidFill>
                <a:latin typeface="Menlo-Regular"/>
              </a:rPr>
              <a:t>void</a:t>
            </a:r>
            <a:r>
              <a:rPr lang="fi-FI">
                <a:solidFill>
                  <a:srgbClr val="FFFFFF"/>
                </a:solidFill>
                <a:latin typeface="Menlo-Regular"/>
              </a:rPr>
              <a:t> (^sayHi)() = ^() {</a:t>
            </a:r>
          </a:p>
          <a:p>
            <a:r>
              <a:rPr lang="fi-FI">
                <a:solidFill>
                  <a:srgbClr val="FFFFFF"/>
                </a:solidFill>
                <a:latin typeface="Menlo-Regular"/>
              </a:rPr>
              <a:t>	</a:t>
            </a:r>
          </a:p>
          <a:p>
            <a:r>
              <a:rPr lang="fi-FI">
                <a:solidFill>
                  <a:srgbClr val="FFFFFF"/>
                </a:solidFill>
                <a:latin typeface="Menlo-Regular"/>
              </a:rPr>
              <a:t>	</a:t>
            </a:r>
            <a:r>
              <a:rPr lang="fi-FI">
                <a:solidFill>
                  <a:srgbClr val="00A0BE"/>
                </a:solidFill>
                <a:latin typeface="Menlo-Regular"/>
              </a:rPr>
              <a:t>NSLog</a:t>
            </a:r>
            <a:r>
              <a:rPr lang="fi-FI">
                <a:solidFill>
                  <a:srgbClr val="FFFFFF"/>
                </a:solidFill>
                <a:latin typeface="Menlo-Regular"/>
              </a:rPr>
              <a:t>(</a:t>
            </a:r>
            <a:r>
              <a:rPr lang="fi-FI">
                <a:solidFill>
                  <a:srgbClr val="DB2C38"/>
                </a:solidFill>
                <a:latin typeface="Menlo-Regular"/>
              </a:rPr>
              <a:t>@"hi"</a:t>
            </a:r>
            <a:r>
              <a:rPr lang="fi-FI">
                <a:solidFill>
                  <a:srgbClr val="FFFFFF"/>
                </a:solidFill>
                <a:latin typeface="Menlo-Regular"/>
              </a:rPr>
              <a:t>);</a:t>
            </a:r>
          </a:p>
          <a:p>
            <a:r>
              <a:rPr lang="fi-FI">
                <a:solidFill>
                  <a:srgbClr val="FFFFFF"/>
                </a:solidFill>
                <a:latin typeface="Menlo-Regular"/>
              </a:rPr>
              <a:t>};</a:t>
            </a:r>
          </a:p>
          <a:p>
            <a:endParaRPr lang="fi-FI">
              <a:solidFill>
                <a:srgbClr val="FFFFFF"/>
              </a:solidFill>
              <a:latin typeface="Menlo-Regular"/>
            </a:endParaRPr>
          </a:p>
          <a:p>
            <a:endParaRPr lang="fi-FI">
              <a:solidFill>
                <a:srgbClr val="FFFFFF"/>
              </a:solidFill>
              <a:latin typeface="Menlo-Regular"/>
            </a:endParaRPr>
          </a:p>
          <a:p>
            <a:r>
              <a:rPr lang="fi-FI">
                <a:solidFill>
                  <a:srgbClr val="FFFFFF"/>
                </a:solidFill>
                <a:latin typeface="Menlo-Regular"/>
              </a:rPr>
              <a:t>	</a:t>
            </a:r>
          </a:p>
          <a:p>
            <a:r>
              <a:rPr lang="fi-FI">
                <a:solidFill>
                  <a:srgbClr val="B21889"/>
                </a:solidFill>
                <a:latin typeface="Menlo-Regular"/>
              </a:rPr>
              <a:t>void</a:t>
            </a:r>
            <a:r>
              <a:rPr lang="fi-FI">
                <a:solidFill>
                  <a:srgbClr val="FFFFFF"/>
                </a:solidFill>
                <a:latin typeface="Menlo-Regular"/>
              </a:rPr>
              <a:t> (^simpler)() = ^{</a:t>
            </a:r>
          </a:p>
          <a:p>
            <a:r>
              <a:rPr lang="fi-FI">
                <a:solidFill>
                  <a:srgbClr val="FFFFFF"/>
                </a:solidFill>
                <a:latin typeface="Menlo-Regular"/>
              </a:rPr>
              <a:t>	</a:t>
            </a:r>
          </a:p>
          <a:p>
            <a:r>
              <a:rPr lang="fi-FI">
                <a:solidFill>
                  <a:srgbClr val="FFFFFF"/>
                </a:solidFill>
                <a:latin typeface="Menlo-Regular"/>
              </a:rPr>
              <a:t>	</a:t>
            </a:r>
            <a:r>
              <a:rPr lang="fi-FI">
                <a:solidFill>
                  <a:srgbClr val="00A0BE"/>
                </a:solidFill>
                <a:latin typeface="Menlo-Regular"/>
              </a:rPr>
              <a:t>NSLog</a:t>
            </a:r>
            <a:r>
              <a:rPr lang="fi-FI">
                <a:solidFill>
                  <a:srgbClr val="FFFFFF"/>
                </a:solidFill>
                <a:latin typeface="Menlo-Regular"/>
              </a:rPr>
              <a:t>(</a:t>
            </a:r>
            <a:r>
              <a:rPr lang="fi-FI">
                <a:solidFill>
                  <a:srgbClr val="DB2C38"/>
                </a:solidFill>
                <a:latin typeface="Menlo-Regular"/>
              </a:rPr>
              <a:t>@"Hello"</a:t>
            </a:r>
            <a:r>
              <a:rPr lang="fi-FI">
                <a:solidFill>
                  <a:srgbClr val="FFFFFF"/>
                </a:solidFill>
                <a:latin typeface="Menlo-Regular"/>
              </a:rPr>
              <a:t>);</a:t>
            </a:r>
          </a:p>
          <a:p>
            <a:r>
              <a:rPr lang="fi-FI">
                <a:solidFill>
                  <a:srgbClr val="FFFFFF"/>
                </a:solidFill>
                <a:latin typeface="Menlo-Regular"/>
              </a:rPr>
              <a:t>};</a:t>
            </a:r>
            <a:endParaRPr lang="en-US"/>
          </a:p>
        </p:txBody>
      </p:sp>
    </p:spTree>
    <p:extLst>
      <p:ext uri="{BB962C8B-B14F-4D97-AF65-F5344CB8AC3E}">
        <p14:creationId xmlns:p14="http://schemas.microsoft.com/office/powerpoint/2010/main" val="391060680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Agenda</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fld id="{F0C94032-CD4C-4C25-B0C2-CEC720522D92}" type="slidenum">
              <a:rPr lang="en-US" smtClean="0"/>
              <a:pPr/>
              <a:t>2</a:t>
            </a:fld>
            <a:endParaRPr lang="en-US" dirty="0"/>
          </a:p>
        </p:txBody>
      </p:sp>
      <p:sp>
        <p:nvSpPr>
          <p:cNvPr id="6" name="Content Placeholder 5"/>
          <p:cNvSpPr>
            <a:spLocks noGrp="1"/>
          </p:cNvSpPr>
          <p:nvPr>
            <p:ph sz="quarter" idx="1"/>
          </p:nvPr>
        </p:nvSpPr>
        <p:spPr/>
        <p:txBody>
          <a:bodyPr>
            <a:normAutofit fontScale="92500" lnSpcReduction="10000"/>
          </a:bodyPr>
          <a:lstStyle/>
          <a:p>
            <a:r>
              <a:rPr lang="en-US"/>
              <a:t>Advanced Objective-C Language Features</a:t>
            </a:r>
          </a:p>
          <a:p>
            <a:pPr lvl="1"/>
            <a:r>
              <a:rPr lang="en-US"/>
              <a:t>Categories</a:t>
            </a:r>
          </a:p>
          <a:p>
            <a:pPr lvl="1"/>
            <a:r>
              <a:rPr lang="en-US"/>
              <a:t>Protocols</a:t>
            </a:r>
          </a:p>
          <a:p>
            <a:pPr lvl="1"/>
            <a:r>
              <a:rPr lang="en-US"/>
              <a:t>Delegates</a:t>
            </a:r>
          </a:p>
          <a:p>
            <a:pPr lvl="1"/>
            <a:r>
              <a:rPr lang="en-US"/>
              <a:t>Blocks</a:t>
            </a:r>
          </a:p>
          <a:p>
            <a:r>
              <a:rPr lang="en-US"/>
              <a:t>View Animation</a:t>
            </a:r>
          </a:p>
          <a:p>
            <a:r>
              <a:rPr lang="en-US"/>
              <a:t>Web Service Communication</a:t>
            </a:r>
          </a:p>
          <a:p>
            <a:r>
              <a:rPr lang="en-US"/>
              <a:t>Core Data</a:t>
            </a:r>
          </a:p>
          <a:p>
            <a:r>
              <a:rPr lang="en-US"/>
              <a:t>What’s new in iOS5</a:t>
            </a:r>
          </a:p>
          <a:p>
            <a:r>
              <a:rPr lang="en-US"/>
              <a:t>Additional Resources</a:t>
            </a:r>
          </a:p>
        </p:txBody>
      </p:sp>
    </p:spTree>
    <p:extLst>
      <p:ext uri="{BB962C8B-B14F-4D97-AF65-F5344CB8AC3E}">
        <p14:creationId xmlns:p14="http://schemas.microsoft.com/office/powerpoint/2010/main" val="343352052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Block Syntax</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20</a:t>
            </a:fld>
            <a:endParaRPr kumimoji="0" lang="en-US" dirty="0">
              <a:solidFill>
                <a:schemeClr val="tx2"/>
              </a:solidFill>
            </a:endParaRPr>
          </a:p>
        </p:txBody>
      </p:sp>
      <p:sp>
        <p:nvSpPr>
          <p:cNvPr id="3" name="Rectangle 2"/>
          <p:cNvSpPr/>
          <p:nvPr/>
        </p:nvSpPr>
        <p:spPr>
          <a:xfrm>
            <a:off x="533399" y="2413338"/>
            <a:ext cx="8087279" cy="1323439"/>
          </a:xfrm>
          <a:prstGeom prst="rect">
            <a:avLst/>
          </a:prstGeom>
        </p:spPr>
        <p:txBody>
          <a:bodyPr wrap="square">
            <a:spAutoFit/>
          </a:bodyPr>
          <a:lstStyle/>
          <a:p>
            <a:r>
              <a:rPr lang="en-US" sz="1600">
                <a:solidFill>
                  <a:srgbClr val="00A0BE"/>
                </a:solidFill>
                <a:latin typeface="Menlo-Regular"/>
              </a:rPr>
              <a:t>NSNumber</a:t>
            </a:r>
            <a:r>
              <a:rPr lang="en-US" sz="1600">
                <a:solidFill>
                  <a:srgbClr val="FFFFFF"/>
                </a:solidFill>
                <a:latin typeface="Menlo-Regular"/>
              </a:rPr>
              <a:t> *(^makeCount)(</a:t>
            </a:r>
            <a:r>
              <a:rPr lang="en-US" sz="1600">
                <a:solidFill>
                  <a:srgbClr val="00A0BE"/>
                </a:solidFill>
                <a:latin typeface="Menlo-Regular"/>
              </a:rPr>
              <a:t>NSArray</a:t>
            </a:r>
            <a:r>
              <a:rPr lang="en-US" sz="1600">
                <a:solidFill>
                  <a:srgbClr val="FFFFFF"/>
                </a:solidFill>
                <a:latin typeface="Menlo-Regular"/>
              </a:rPr>
              <a:t> *) = ^(</a:t>
            </a:r>
            <a:r>
              <a:rPr lang="en-US" sz="1600">
                <a:solidFill>
                  <a:srgbClr val="00A0BE"/>
                </a:solidFill>
                <a:latin typeface="Menlo-Regular"/>
              </a:rPr>
              <a:t>NSArray</a:t>
            </a:r>
            <a:r>
              <a:rPr lang="en-US" sz="1600">
                <a:solidFill>
                  <a:srgbClr val="FFFFFF"/>
                </a:solidFill>
                <a:latin typeface="Menlo-Regular"/>
              </a:rPr>
              <a:t> *counted) {</a:t>
            </a:r>
          </a:p>
          <a:p>
            <a:r>
              <a:rPr lang="en-US" sz="1600">
                <a:solidFill>
                  <a:srgbClr val="FFFFFF"/>
                </a:solidFill>
                <a:latin typeface="Menlo-Regular"/>
              </a:rPr>
              <a:t>		</a:t>
            </a:r>
          </a:p>
          <a:p>
            <a:r>
              <a:rPr lang="en-US" sz="1600">
                <a:solidFill>
                  <a:srgbClr val="FFFFFF"/>
                </a:solidFill>
                <a:latin typeface="Menlo-Regular"/>
              </a:rPr>
              <a:t>	</a:t>
            </a:r>
            <a:r>
              <a:rPr lang="en-US" sz="1600">
                <a:solidFill>
                  <a:srgbClr val="00A0BE"/>
                </a:solidFill>
                <a:latin typeface="Menlo-Regular"/>
              </a:rPr>
              <a:t>NSNumber</a:t>
            </a:r>
            <a:r>
              <a:rPr lang="en-US" sz="1600">
                <a:solidFill>
                  <a:srgbClr val="FFFFFF"/>
                </a:solidFill>
                <a:latin typeface="Menlo-Regular"/>
              </a:rPr>
              <a:t> *number = [</a:t>
            </a:r>
            <a:r>
              <a:rPr lang="en-US" sz="1600">
                <a:solidFill>
                  <a:srgbClr val="00A0BE"/>
                </a:solidFill>
                <a:latin typeface="Menlo-Regular"/>
              </a:rPr>
              <a:t>NSNumber</a:t>
            </a:r>
            <a:r>
              <a:rPr lang="en-US" sz="1600">
                <a:solidFill>
                  <a:srgbClr val="FFFFFF"/>
                </a:solidFill>
                <a:latin typeface="Menlo-Regular"/>
              </a:rPr>
              <a:t> </a:t>
            </a:r>
            <a:r>
              <a:rPr lang="en-US" sz="1600">
                <a:solidFill>
                  <a:srgbClr val="00A0BE"/>
                </a:solidFill>
                <a:latin typeface="Menlo-Regular"/>
              </a:rPr>
              <a:t>numberWithInteger</a:t>
            </a:r>
            <a:r>
              <a:rPr lang="en-US" sz="1600">
                <a:solidFill>
                  <a:srgbClr val="FFFFFF"/>
                </a:solidFill>
                <a:latin typeface="Menlo-Regular"/>
              </a:rPr>
              <a:t>:counted.</a:t>
            </a:r>
            <a:r>
              <a:rPr lang="en-US" sz="1600">
                <a:solidFill>
                  <a:srgbClr val="00A0BE"/>
                </a:solidFill>
                <a:latin typeface="Menlo-Regular"/>
              </a:rPr>
              <a:t>count</a:t>
            </a:r>
            <a:r>
              <a:rPr lang="en-US" sz="1600">
                <a:solidFill>
                  <a:srgbClr val="FFFFFF"/>
                </a:solidFill>
                <a:latin typeface="Menlo-Regular"/>
              </a:rPr>
              <a:t>];</a:t>
            </a:r>
          </a:p>
          <a:p>
            <a:r>
              <a:rPr lang="en-US" sz="1600">
                <a:solidFill>
                  <a:srgbClr val="FFFFFF"/>
                </a:solidFill>
                <a:latin typeface="Menlo-Regular"/>
              </a:rPr>
              <a:t>	</a:t>
            </a:r>
            <a:r>
              <a:rPr lang="en-US" sz="1600">
                <a:solidFill>
                  <a:srgbClr val="B21889"/>
                </a:solidFill>
                <a:latin typeface="Menlo-Regular"/>
              </a:rPr>
              <a:t>return</a:t>
            </a:r>
            <a:r>
              <a:rPr lang="en-US" sz="1600">
                <a:solidFill>
                  <a:srgbClr val="FFFFFF"/>
                </a:solidFill>
                <a:latin typeface="Menlo-Regular"/>
              </a:rPr>
              <a:t> number;</a:t>
            </a:r>
          </a:p>
          <a:p>
            <a:r>
              <a:rPr lang="en-US" sz="1600">
                <a:solidFill>
                  <a:srgbClr val="FFFFFF"/>
                </a:solidFill>
                <a:latin typeface="Menlo-Regular"/>
              </a:rPr>
              <a:t>};</a:t>
            </a:r>
            <a:endParaRPr lang="en-US" sz="1600"/>
          </a:p>
        </p:txBody>
      </p:sp>
    </p:spTree>
    <p:extLst>
      <p:ext uri="{BB962C8B-B14F-4D97-AF65-F5344CB8AC3E}">
        <p14:creationId xmlns:p14="http://schemas.microsoft.com/office/powerpoint/2010/main" val="329506922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Block Syntax</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21</a:t>
            </a:fld>
            <a:endParaRPr kumimoji="0" lang="en-US" dirty="0">
              <a:solidFill>
                <a:schemeClr val="tx2"/>
              </a:solidFill>
            </a:endParaRPr>
          </a:p>
        </p:txBody>
      </p:sp>
      <p:sp>
        <p:nvSpPr>
          <p:cNvPr id="3" name="Rectangle 2"/>
          <p:cNvSpPr/>
          <p:nvPr/>
        </p:nvSpPr>
        <p:spPr>
          <a:xfrm>
            <a:off x="258297" y="1789149"/>
            <a:ext cx="8642204" cy="3785651"/>
          </a:xfrm>
          <a:prstGeom prst="rect">
            <a:avLst/>
          </a:prstGeom>
        </p:spPr>
        <p:txBody>
          <a:bodyPr wrap="square">
            <a:spAutoFit/>
          </a:bodyPr>
          <a:lstStyle/>
          <a:p>
            <a:r>
              <a:rPr lang="en-US" sz="1200">
                <a:solidFill>
                  <a:srgbClr val="00A0BE"/>
                </a:solidFill>
                <a:latin typeface="Menlo-Regular"/>
              </a:rPr>
              <a:t>NSArray</a:t>
            </a:r>
            <a:r>
              <a:rPr lang="en-US" sz="1200">
                <a:solidFill>
                  <a:srgbClr val="FFFFFF"/>
                </a:solidFill>
                <a:latin typeface="Menlo-Regular"/>
              </a:rPr>
              <a:t> *array = [</a:t>
            </a:r>
            <a:r>
              <a:rPr lang="en-US" sz="1200">
                <a:solidFill>
                  <a:srgbClr val="00A0BE"/>
                </a:solidFill>
                <a:latin typeface="Menlo-Regular"/>
              </a:rPr>
              <a:t>NSArray</a:t>
            </a:r>
            <a:r>
              <a:rPr lang="en-US" sz="1200">
                <a:solidFill>
                  <a:srgbClr val="FFFFFF"/>
                </a:solidFill>
                <a:latin typeface="Menlo-Regular"/>
              </a:rPr>
              <a:t> </a:t>
            </a:r>
            <a:r>
              <a:rPr lang="en-US" sz="1200">
                <a:solidFill>
                  <a:srgbClr val="00A0BE"/>
                </a:solidFill>
                <a:latin typeface="Menlo-Regular"/>
              </a:rPr>
              <a:t>arrayWithObjects</a:t>
            </a:r>
            <a:r>
              <a:rPr lang="en-US" sz="1200">
                <a:solidFill>
                  <a:srgbClr val="FFFFFF"/>
                </a:solidFill>
                <a:latin typeface="Menlo-Regular"/>
              </a:rPr>
              <a:t>:</a:t>
            </a:r>
            <a:r>
              <a:rPr lang="en-US" sz="1200">
                <a:solidFill>
                  <a:srgbClr val="DB2C38"/>
                </a:solidFill>
                <a:latin typeface="Menlo-Regular"/>
              </a:rPr>
              <a:t>@"one"</a:t>
            </a:r>
            <a:r>
              <a:rPr lang="en-US" sz="1200">
                <a:solidFill>
                  <a:srgbClr val="FFFFFF"/>
                </a:solidFill>
                <a:latin typeface="Menlo-Regular"/>
              </a:rPr>
              <a:t>, </a:t>
            </a:r>
            <a:r>
              <a:rPr lang="en-US" sz="1200">
                <a:solidFill>
                  <a:srgbClr val="DB2C38"/>
                </a:solidFill>
                <a:latin typeface="Menlo-Regular"/>
              </a:rPr>
              <a:t>@"two"</a:t>
            </a:r>
            <a:r>
              <a:rPr lang="en-US" sz="1200">
                <a:solidFill>
                  <a:srgbClr val="FFFFFF"/>
                </a:solidFill>
                <a:latin typeface="Menlo-Regular"/>
              </a:rPr>
              <a:t>, </a:t>
            </a:r>
            <a:r>
              <a:rPr lang="en-US" sz="1200">
                <a:solidFill>
                  <a:srgbClr val="DB2C38"/>
                </a:solidFill>
                <a:latin typeface="Menlo-Regular"/>
              </a:rPr>
              <a:t>@"three"</a:t>
            </a:r>
            <a:r>
              <a:rPr lang="en-US" sz="1200">
                <a:solidFill>
                  <a:srgbClr val="FFFFFF"/>
                </a:solidFill>
                <a:latin typeface="Menlo-Regular"/>
              </a:rPr>
              <a:t>, </a:t>
            </a:r>
            <a:r>
              <a:rPr lang="en-US" sz="1200">
                <a:solidFill>
                  <a:srgbClr val="B21889"/>
                </a:solidFill>
                <a:latin typeface="Menlo-Regular"/>
              </a:rPr>
              <a:t>nil</a:t>
            </a:r>
            <a:r>
              <a:rPr lang="en-US" sz="1200">
                <a:solidFill>
                  <a:srgbClr val="FFFFFF"/>
                </a:solidFill>
                <a:latin typeface="Menlo-Regular"/>
              </a:rPr>
              <a:t>];</a:t>
            </a:r>
          </a:p>
          <a:p>
            <a:endParaRPr lang="en-US" sz="1200">
              <a:solidFill>
                <a:srgbClr val="FFFFFF"/>
              </a:solidFill>
              <a:latin typeface="Menlo-Regular"/>
            </a:endParaRPr>
          </a:p>
          <a:p>
            <a:endParaRPr lang="en-US" sz="1200">
              <a:solidFill>
                <a:srgbClr val="FFFFFF"/>
              </a:solidFill>
              <a:latin typeface="Menlo-Regular"/>
            </a:endParaRPr>
          </a:p>
          <a:p>
            <a:r>
              <a:rPr lang="en-US" sz="1200">
                <a:solidFill>
                  <a:srgbClr val="FFFFFF"/>
                </a:solidFill>
                <a:latin typeface="Menlo-Regular"/>
              </a:rPr>
              <a:t>[array </a:t>
            </a:r>
            <a:r>
              <a:rPr lang="en-US" sz="1200">
                <a:solidFill>
                  <a:srgbClr val="00A0BE"/>
                </a:solidFill>
                <a:latin typeface="Menlo-Regular"/>
              </a:rPr>
              <a:t>enumerateObjectsUsingBlock</a:t>
            </a:r>
            <a:r>
              <a:rPr lang="en-US" sz="1200">
                <a:solidFill>
                  <a:srgbClr val="FFFFFF"/>
                </a:solidFill>
                <a:latin typeface="Menlo-Regular"/>
              </a:rPr>
              <a:t>:^(</a:t>
            </a:r>
            <a:r>
              <a:rPr lang="en-US" sz="1200">
                <a:solidFill>
                  <a:srgbClr val="B21889"/>
                </a:solidFill>
                <a:latin typeface="Menlo-Regular"/>
              </a:rPr>
              <a:t>id</a:t>
            </a:r>
            <a:r>
              <a:rPr lang="en-US" sz="1200">
                <a:solidFill>
                  <a:srgbClr val="FFFFFF"/>
                </a:solidFill>
                <a:latin typeface="Menlo-Regular"/>
              </a:rPr>
              <a:t> obj, </a:t>
            </a:r>
            <a:r>
              <a:rPr lang="en-US" sz="1200">
                <a:solidFill>
                  <a:srgbClr val="00A0BE"/>
                </a:solidFill>
                <a:latin typeface="Menlo-Regular"/>
              </a:rPr>
              <a:t>NSUInteger</a:t>
            </a:r>
            <a:r>
              <a:rPr lang="en-US" sz="1200">
                <a:solidFill>
                  <a:srgbClr val="FFFFFF"/>
                </a:solidFill>
                <a:latin typeface="Menlo-Regular"/>
              </a:rPr>
              <a:t> idx, </a:t>
            </a:r>
            <a:r>
              <a:rPr lang="en-US" sz="1200">
                <a:solidFill>
                  <a:srgbClr val="B21889"/>
                </a:solidFill>
                <a:latin typeface="Menlo-Regular"/>
              </a:rPr>
              <a:t>BOOL</a:t>
            </a:r>
            <a:r>
              <a:rPr lang="en-US" sz="1200">
                <a:solidFill>
                  <a:srgbClr val="FFFFFF"/>
                </a:solidFill>
                <a:latin typeface="Menlo-Regular"/>
              </a:rPr>
              <a:t> *stop) {</a:t>
            </a:r>
          </a:p>
          <a:p>
            <a:r>
              <a:rPr lang="en-US" sz="1200">
                <a:solidFill>
                  <a:srgbClr val="FFFFFF"/>
                </a:solidFill>
                <a:latin typeface="Menlo-Regular"/>
              </a:rPr>
              <a:t>		</a:t>
            </a:r>
          </a:p>
          <a:p>
            <a:r>
              <a:rPr lang="en-US" sz="1200">
                <a:solidFill>
                  <a:srgbClr val="FFFFFF"/>
                </a:solidFill>
                <a:latin typeface="Menlo-Regular"/>
              </a:rPr>
              <a:t>	</a:t>
            </a:r>
            <a:r>
              <a:rPr lang="en-US" sz="1200">
                <a:solidFill>
                  <a:srgbClr val="00A0BE"/>
                </a:solidFill>
                <a:latin typeface="Menlo-Regular"/>
              </a:rPr>
              <a:t>NSLog</a:t>
            </a:r>
            <a:r>
              <a:rPr lang="en-US" sz="1200">
                <a:solidFill>
                  <a:srgbClr val="FFFFFF"/>
                </a:solidFill>
                <a:latin typeface="Menlo-Regular"/>
              </a:rPr>
              <a:t>(</a:t>
            </a:r>
            <a:r>
              <a:rPr lang="en-US" sz="1200">
                <a:solidFill>
                  <a:srgbClr val="DB2C38"/>
                </a:solidFill>
                <a:latin typeface="Menlo-Regular"/>
              </a:rPr>
              <a:t>@"item: %@"</a:t>
            </a:r>
            <a:r>
              <a:rPr lang="en-US" sz="1200">
                <a:solidFill>
                  <a:srgbClr val="FFFFFF"/>
                </a:solidFill>
                <a:latin typeface="Menlo-Regular"/>
              </a:rPr>
              <a:t>, obj);</a:t>
            </a:r>
          </a:p>
          <a:p>
            <a:r>
              <a:rPr lang="en-US" sz="1200">
                <a:solidFill>
                  <a:srgbClr val="FFFFFF"/>
                </a:solidFill>
                <a:latin typeface="Menlo-Regular"/>
              </a:rPr>
              <a:t>}];</a:t>
            </a:r>
          </a:p>
          <a:p>
            <a:endParaRPr lang="en-US" sz="1200">
              <a:solidFill>
                <a:srgbClr val="FFFFFF"/>
              </a:solidFill>
              <a:latin typeface="Menlo-Regular"/>
            </a:endParaRPr>
          </a:p>
          <a:p>
            <a:endParaRPr lang="en-US" sz="1200">
              <a:solidFill>
                <a:srgbClr val="FFFFFF"/>
              </a:solidFill>
              <a:latin typeface="Menlo-Regular"/>
            </a:endParaRPr>
          </a:p>
          <a:p>
            <a:endParaRPr lang="en-US" sz="1200">
              <a:solidFill>
                <a:srgbClr val="FFFFFF"/>
              </a:solidFill>
              <a:latin typeface="Menlo-Regular"/>
            </a:endParaRPr>
          </a:p>
          <a:p>
            <a:r>
              <a:rPr lang="en-US" sz="1200">
                <a:solidFill>
                  <a:srgbClr val="00A0BE"/>
                </a:solidFill>
                <a:latin typeface="Menlo-Regular"/>
              </a:rPr>
              <a:t>NSString</a:t>
            </a:r>
            <a:r>
              <a:rPr lang="en-US" sz="1200">
                <a:solidFill>
                  <a:srgbClr val="FFFFFF"/>
                </a:solidFill>
                <a:latin typeface="Menlo-Regular"/>
              </a:rPr>
              <a:t> *match = </a:t>
            </a:r>
            <a:r>
              <a:rPr lang="en-US" sz="1200">
                <a:solidFill>
                  <a:srgbClr val="DB2C38"/>
                </a:solidFill>
                <a:latin typeface="Menlo-Regular"/>
              </a:rPr>
              <a:t>@"one"</a:t>
            </a:r>
            <a:r>
              <a:rPr lang="en-US" sz="1200">
                <a:solidFill>
                  <a:srgbClr val="FFFFFF"/>
                </a:solidFill>
                <a:latin typeface="Menlo-Regular"/>
              </a:rPr>
              <a:t>;</a:t>
            </a:r>
          </a:p>
          <a:p>
            <a:r>
              <a:rPr lang="en-US" sz="1200">
                <a:solidFill>
                  <a:srgbClr val="FFFFFF"/>
                </a:solidFill>
                <a:latin typeface="Menlo-Regular"/>
              </a:rPr>
              <a:t>	</a:t>
            </a:r>
          </a:p>
          <a:p>
            <a:r>
              <a:rPr lang="en-US" sz="1200">
                <a:solidFill>
                  <a:srgbClr val="00A0BE"/>
                </a:solidFill>
                <a:latin typeface="Menlo-Regular"/>
              </a:rPr>
              <a:t>NSPredicate</a:t>
            </a:r>
            <a:r>
              <a:rPr lang="en-US" sz="1200">
                <a:solidFill>
                  <a:srgbClr val="FFFFFF"/>
                </a:solidFill>
                <a:latin typeface="Menlo-Regular"/>
              </a:rPr>
              <a:t> *pred = </a:t>
            </a:r>
          </a:p>
          <a:p>
            <a:r>
              <a:rPr lang="en-US" sz="1200">
                <a:solidFill>
                  <a:srgbClr val="FFFFFF"/>
                </a:solidFill>
                <a:latin typeface="Menlo-Regular"/>
              </a:rPr>
              <a:t>	[</a:t>
            </a:r>
            <a:r>
              <a:rPr lang="en-US" sz="1200">
                <a:solidFill>
                  <a:srgbClr val="00A0BE"/>
                </a:solidFill>
                <a:latin typeface="Menlo-Regular"/>
              </a:rPr>
              <a:t>NSPredicate</a:t>
            </a:r>
            <a:r>
              <a:rPr lang="en-US" sz="1200">
                <a:solidFill>
                  <a:srgbClr val="FFFFFF"/>
                </a:solidFill>
                <a:latin typeface="Menlo-Regular"/>
              </a:rPr>
              <a:t> </a:t>
            </a:r>
            <a:r>
              <a:rPr lang="en-US" sz="1200">
                <a:solidFill>
                  <a:srgbClr val="00A0BE"/>
                </a:solidFill>
                <a:latin typeface="Menlo-Regular"/>
              </a:rPr>
              <a:t>predicateWithBlock</a:t>
            </a:r>
            <a:r>
              <a:rPr lang="en-US" sz="1200">
                <a:solidFill>
                  <a:srgbClr val="FFFFFF"/>
                </a:solidFill>
                <a:latin typeface="Menlo-Regular"/>
              </a:rPr>
              <a:t>:^</a:t>
            </a:r>
            <a:r>
              <a:rPr lang="en-US" sz="1200">
                <a:solidFill>
                  <a:srgbClr val="B21889"/>
                </a:solidFill>
                <a:latin typeface="Menlo-Regular"/>
              </a:rPr>
              <a:t>BOOL</a:t>
            </a:r>
            <a:r>
              <a:rPr lang="en-US" sz="1200">
                <a:solidFill>
                  <a:srgbClr val="FFFFFF"/>
                </a:solidFill>
                <a:latin typeface="Menlo-Regular"/>
              </a:rPr>
              <a:t>(</a:t>
            </a:r>
            <a:r>
              <a:rPr lang="en-US" sz="1200">
                <a:solidFill>
                  <a:srgbClr val="B21889"/>
                </a:solidFill>
                <a:latin typeface="Menlo-Regular"/>
              </a:rPr>
              <a:t>id</a:t>
            </a:r>
            <a:r>
              <a:rPr lang="en-US" sz="1200">
                <a:solidFill>
                  <a:srgbClr val="FFFFFF"/>
                </a:solidFill>
                <a:latin typeface="Menlo-Regular"/>
              </a:rPr>
              <a:t> evaluatedObject, </a:t>
            </a:r>
            <a:r>
              <a:rPr lang="en-US" sz="1200">
                <a:solidFill>
                  <a:srgbClr val="00A0BE"/>
                </a:solidFill>
                <a:latin typeface="Menlo-Regular"/>
              </a:rPr>
              <a:t>NSDictionary</a:t>
            </a:r>
            <a:r>
              <a:rPr lang="en-US" sz="1200">
                <a:solidFill>
                  <a:srgbClr val="FFFFFF"/>
                </a:solidFill>
                <a:latin typeface="Menlo-Regular"/>
              </a:rPr>
              <a:t> *bindings) {</a:t>
            </a:r>
          </a:p>
          <a:p>
            <a:r>
              <a:rPr lang="en-US" sz="1200">
                <a:solidFill>
                  <a:srgbClr val="FFFFFF"/>
                </a:solidFill>
                <a:latin typeface="Menlo-Regular"/>
              </a:rPr>
              <a:t>		</a:t>
            </a:r>
          </a:p>
          <a:p>
            <a:r>
              <a:rPr lang="en-US" sz="1200">
                <a:solidFill>
                  <a:srgbClr val="FFFFFF"/>
                </a:solidFill>
                <a:latin typeface="Menlo-Regular"/>
              </a:rPr>
              <a:t>	</a:t>
            </a:r>
            <a:r>
              <a:rPr lang="en-US" sz="1200">
                <a:solidFill>
                  <a:srgbClr val="00A0BE"/>
                </a:solidFill>
                <a:latin typeface="Menlo-Regular"/>
              </a:rPr>
              <a:t>NSString</a:t>
            </a:r>
            <a:r>
              <a:rPr lang="en-US" sz="1200">
                <a:solidFill>
                  <a:srgbClr val="FFFFFF"/>
                </a:solidFill>
                <a:latin typeface="Menlo-Regular"/>
              </a:rPr>
              <a:t> *item = (</a:t>
            </a:r>
            <a:r>
              <a:rPr lang="en-US" sz="1200">
                <a:solidFill>
                  <a:srgbClr val="00A0BE"/>
                </a:solidFill>
                <a:latin typeface="Menlo-Regular"/>
              </a:rPr>
              <a:t>NSString</a:t>
            </a:r>
            <a:r>
              <a:rPr lang="en-US" sz="1200">
                <a:solidFill>
                  <a:srgbClr val="FFFFFF"/>
                </a:solidFill>
                <a:latin typeface="Menlo-Regular"/>
              </a:rPr>
              <a:t> *)evaluatedObject;</a:t>
            </a:r>
          </a:p>
          <a:p>
            <a:r>
              <a:rPr lang="en-US" sz="1200">
                <a:solidFill>
                  <a:srgbClr val="FFFFFF"/>
                </a:solidFill>
                <a:latin typeface="Menlo-Regular"/>
              </a:rPr>
              <a:t>	</a:t>
            </a:r>
            <a:r>
              <a:rPr lang="en-US" sz="1200">
                <a:solidFill>
                  <a:srgbClr val="B21889"/>
                </a:solidFill>
                <a:latin typeface="Menlo-Regular"/>
              </a:rPr>
              <a:t>return</a:t>
            </a:r>
            <a:r>
              <a:rPr lang="en-US" sz="1200">
                <a:solidFill>
                  <a:srgbClr val="FFFFFF"/>
                </a:solidFill>
                <a:latin typeface="Menlo-Regular"/>
              </a:rPr>
              <a:t> [item </a:t>
            </a:r>
            <a:r>
              <a:rPr lang="en-US" sz="1200">
                <a:solidFill>
                  <a:srgbClr val="00A0BE"/>
                </a:solidFill>
                <a:latin typeface="Menlo-Regular"/>
              </a:rPr>
              <a:t>isEqualToString</a:t>
            </a:r>
            <a:r>
              <a:rPr lang="en-US" sz="1200">
                <a:solidFill>
                  <a:srgbClr val="FFFFFF"/>
                </a:solidFill>
                <a:latin typeface="Menlo-Regular"/>
              </a:rPr>
              <a:t>:match];</a:t>
            </a:r>
          </a:p>
          <a:p>
            <a:r>
              <a:rPr lang="en-US" sz="1200">
                <a:solidFill>
                  <a:srgbClr val="FFFFFF"/>
                </a:solidFill>
                <a:latin typeface="Menlo-Regular"/>
              </a:rPr>
              <a:t>}];</a:t>
            </a:r>
          </a:p>
          <a:p>
            <a:r>
              <a:rPr lang="en-US" sz="1200">
                <a:solidFill>
                  <a:srgbClr val="FFFFFF"/>
                </a:solidFill>
                <a:latin typeface="Menlo-Regular"/>
              </a:rPr>
              <a:t>	</a:t>
            </a:r>
          </a:p>
          <a:p>
            <a:r>
              <a:rPr lang="en-US" sz="1200">
                <a:solidFill>
                  <a:srgbClr val="00A0BE"/>
                </a:solidFill>
                <a:latin typeface="Menlo-Regular"/>
              </a:rPr>
              <a:t>NSArray</a:t>
            </a:r>
            <a:r>
              <a:rPr lang="en-US" sz="1200">
                <a:solidFill>
                  <a:srgbClr val="FFFFFF"/>
                </a:solidFill>
                <a:latin typeface="Menlo-Regular"/>
              </a:rPr>
              <a:t> *filtered = [array </a:t>
            </a:r>
            <a:r>
              <a:rPr lang="en-US" sz="1200">
                <a:solidFill>
                  <a:srgbClr val="00A0BE"/>
                </a:solidFill>
                <a:latin typeface="Menlo-Regular"/>
              </a:rPr>
              <a:t>filteredArrayUsingPredicate</a:t>
            </a:r>
            <a:r>
              <a:rPr lang="en-US" sz="1200">
                <a:solidFill>
                  <a:srgbClr val="FFFFFF"/>
                </a:solidFill>
                <a:latin typeface="Menlo-Regular"/>
              </a:rPr>
              <a:t>:pred];</a:t>
            </a:r>
            <a:endParaRPr lang="en-US" sz="1200"/>
          </a:p>
        </p:txBody>
      </p:sp>
    </p:spTree>
    <p:extLst>
      <p:ext uri="{BB962C8B-B14F-4D97-AF65-F5344CB8AC3E}">
        <p14:creationId xmlns:p14="http://schemas.microsoft.com/office/powerpoint/2010/main" val="180746084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Block Syntax</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22</a:t>
            </a:fld>
            <a:endParaRPr kumimoji="0" lang="en-US" dirty="0">
              <a:solidFill>
                <a:schemeClr val="tx2"/>
              </a:solidFill>
            </a:endParaRPr>
          </a:p>
        </p:txBody>
      </p:sp>
      <p:sp>
        <p:nvSpPr>
          <p:cNvPr id="3" name="Rectangle 2"/>
          <p:cNvSpPr/>
          <p:nvPr/>
        </p:nvSpPr>
        <p:spPr>
          <a:xfrm>
            <a:off x="258297" y="1789149"/>
            <a:ext cx="8642204" cy="1754327"/>
          </a:xfrm>
          <a:prstGeom prst="rect">
            <a:avLst/>
          </a:prstGeom>
        </p:spPr>
        <p:txBody>
          <a:bodyPr wrap="square">
            <a:spAutoFit/>
          </a:bodyPr>
          <a:lstStyle/>
          <a:p>
            <a:r>
              <a:rPr lang="en-US" sz="1200">
                <a:solidFill>
                  <a:srgbClr val="00A0BE"/>
                </a:solidFill>
                <a:latin typeface="Menlo-Regular"/>
              </a:rPr>
              <a:t>NSArray</a:t>
            </a:r>
            <a:r>
              <a:rPr lang="en-US" sz="1200">
                <a:solidFill>
                  <a:srgbClr val="FFFFFF"/>
                </a:solidFill>
                <a:latin typeface="Menlo-Regular"/>
              </a:rPr>
              <a:t> *array = [</a:t>
            </a:r>
            <a:r>
              <a:rPr lang="en-US" sz="1200">
                <a:solidFill>
                  <a:srgbClr val="00A0BE"/>
                </a:solidFill>
                <a:latin typeface="Menlo-Regular"/>
              </a:rPr>
              <a:t>NSArray</a:t>
            </a:r>
            <a:r>
              <a:rPr lang="en-US" sz="1200">
                <a:solidFill>
                  <a:srgbClr val="FFFFFF"/>
                </a:solidFill>
                <a:latin typeface="Menlo-Regular"/>
              </a:rPr>
              <a:t> </a:t>
            </a:r>
            <a:r>
              <a:rPr lang="en-US" sz="1200">
                <a:solidFill>
                  <a:srgbClr val="00A0BE"/>
                </a:solidFill>
                <a:latin typeface="Menlo-Regular"/>
              </a:rPr>
              <a:t>arrayWithObjects</a:t>
            </a:r>
            <a:r>
              <a:rPr lang="en-US" sz="1200">
                <a:solidFill>
                  <a:srgbClr val="FFFFFF"/>
                </a:solidFill>
                <a:latin typeface="Menlo-Regular"/>
              </a:rPr>
              <a:t>:</a:t>
            </a:r>
            <a:r>
              <a:rPr lang="en-US" sz="1200">
                <a:solidFill>
                  <a:srgbClr val="DB2C38"/>
                </a:solidFill>
                <a:latin typeface="Menlo-Regular"/>
              </a:rPr>
              <a:t>@"one"</a:t>
            </a:r>
            <a:r>
              <a:rPr lang="en-US" sz="1200">
                <a:solidFill>
                  <a:srgbClr val="FFFFFF"/>
                </a:solidFill>
                <a:latin typeface="Menlo-Regular"/>
              </a:rPr>
              <a:t>, </a:t>
            </a:r>
            <a:r>
              <a:rPr lang="en-US" sz="1200">
                <a:solidFill>
                  <a:srgbClr val="DB2C38"/>
                </a:solidFill>
                <a:latin typeface="Menlo-Regular"/>
              </a:rPr>
              <a:t>@"two"</a:t>
            </a:r>
            <a:r>
              <a:rPr lang="en-US" sz="1200">
                <a:solidFill>
                  <a:srgbClr val="FFFFFF"/>
                </a:solidFill>
                <a:latin typeface="Menlo-Regular"/>
              </a:rPr>
              <a:t>, </a:t>
            </a:r>
            <a:r>
              <a:rPr lang="en-US" sz="1200">
                <a:solidFill>
                  <a:srgbClr val="DB2C38"/>
                </a:solidFill>
                <a:latin typeface="Menlo-Regular"/>
              </a:rPr>
              <a:t>@"three"</a:t>
            </a:r>
            <a:r>
              <a:rPr lang="en-US" sz="1200">
                <a:solidFill>
                  <a:srgbClr val="FFFFFF"/>
                </a:solidFill>
                <a:latin typeface="Menlo-Regular"/>
              </a:rPr>
              <a:t>, </a:t>
            </a:r>
            <a:r>
              <a:rPr lang="en-US" sz="1200">
                <a:solidFill>
                  <a:srgbClr val="B21889"/>
                </a:solidFill>
                <a:latin typeface="Menlo-Regular"/>
              </a:rPr>
              <a:t>nil</a:t>
            </a:r>
            <a:r>
              <a:rPr lang="en-US" sz="1200">
                <a:solidFill>
                  <a:srgbClr val="FFFFFF"/>
                </a:solidFill>
                <a:latin typeface="Menlo-Regular"/>
              </a:rPr>
              <a:t>];</a:t>
            </a:r>
          </a:p>
          <a:p>
            <a:endParaRPr lang="en-US" sz="1200">
              <a:solidFill>
                <a:srgbClr val="FFFFFF"/>
              </a:solidFill>
              <a:latin typeface="Menlo-Regular"/>
            </a:endParaRPr>
          </a:p>
          <a:p>
            <a:r>
              <a:rPr lang="en-US" sz="1200">
                <a:solidFill>
                  <a:srgbClr val="00A0BE"/>
                </a:solidFill>
                <a:latin typeface="Menlo-Regular"/>
              </a:rPr>
              <a:t>NSString</a:t>
            </a:r>
            <a:r>
              <a:rPr lang="en-US" sz="1200">
                <a:solidFill>
                  <a:srgbClr val="FFFFFF"/>
                </a:solidFill>
                <a:latin typeface="Menlo-Regular"/>
              </a:rPr>
              <a:t> *greeting = </a:t>
            </a:r>
            <a:r>
              <a:rPr lang="en-US" sz="1200">
                <a:solidFill>
                  <a:srgbClr val="DB2C38"/>
                </a:solidFill>
                <a:latin typeface="Menlo-Regular"/>
              </a:rPr>
              <a:t>@"Hello”</a:t>
            </a:r>
            <a:r>
              <a:rPr lang="en-US" sz="1200">
                <a:solidFill>
                  <a:srgbClr val="FFFFFF"/>
                </a:solidFill>
                <a:latin typeface="Menlo-Regular"/>
              </a:rPr>
              <a:t>;</a:t>
            </a:r>
          </a:p>
          <a:p>
            <a:r>
              <a:rPr lang="en-US" sz="1200">
                <a:solidFill>
                  <a:srgbClr val="B21889"/>
                </a:solidFill>
                <a:latin typeface="Menlo-Regular"/>
              </a:rPr>
              <a:t>__block</a:t>
            </a:r>
            <a:r>
              <a:rPr lang="en-US" sz="1200">
                <a:solidFill>
                  <a:srgbClr val="FFFFFF"/>
                </a:solidFill>
                <a:latin typeface="Menlo-Regular"/>
              </a:rPr>
              <a:t> </a:t>
            </a:r>
            <a:r>
              <a:rPr lang="en-US" sz="1200">
                <a:solidFill>
                  <a:srgbClr val="B21889"/>
                </a:solidFill>
                <a:latin typeface="Menlo-Regular"/>
              </a:rPr>
              <a:t>int</a:t>
            </a:r>
            <a:r>
              <a:rPr lang="en-US" sz="1200">
                <a:solidFill>
                  <a:srgbClr val="FFFFFF"/>
                </a:solidFill>
                <a:latin typeface="Menlo-Regular"/>
              </a:rPr>
              <a:t> count = </a:t>
            </a:r>
            <a:r>
              <a:rPr lang="en-US" sz="1200">
                <a:solidFill>
                  <a:srgbClr val="786DC4"/>
                </a:solidFill>
                <a:latin typeface="Menlo-Regular"/>
              </a:rPr>
              <a:t>0</a:t>
            </a:r>
            <a:r>
              <a:rPr lang="en-US" sz="1200">
                <a:solidFill>
                  <a:srgbClr val="FFFFFF"/>
                </a:solidFill>
                <a:latin typeface="Menlo-Regular"/>
              </a:rPr>
              <a:t>;</a:t>
            </a:r>
          </a:p>
          <a:p>
            <a:r>
              <a:rPr lang="en-US" sz="1200">
                <a:solidFill>
                  <a:srgbClr val="FFFFFF"/>
                </a:solidFill>
                <a:latin typeface="Menlo-Regular"/>
              </a:rPr>
              <a:t>[array </a:t>
            </a:r>
            <a:r>
              <a:rPr lang="en-US" sz="1200">
                <a:solidFill>
                  <a:srgbClr val="00A0BE"/>
                </a:solidFill>
                <a:latin typeface="Menlo-Regular"/>
              </a:rPr>
              <a:t>enumerateObjectsUsingBlock</a:t>
            </a:r>
            <a:r>
              <a:rPr lang="en-US" sz="1200">
                <a:solidFill>
                  <a:srgbClr val="FFFFFF"/>
                </a:solidFill>
                <a:latin typeface="Menlo-Regular"/>
              </a:rPr>
              <a:t>:^(</a:t>
            </a:r>
            <a:r>
              <a:rPr lang="en-US" sz="1200">
                <a:solidFill>
                  <a:srgbClr val="B21889"/>
                </a:solidFill>
                <a:latin typeface="Menlo-Regular"/>
              </a:rPr>
              <a:t>id</a:t>
            </a:r>
            <a:r>
              <a:rPr lang="en-US" sz="1200">
                <a:solidFill>
                  <a:srgbClr val="FFFFFF"/>
                </a:solidFill>
                <a:latin typeface="Menlo-Regular"/>
              </a:rPr>
              <a:t> obj, </a:t>
            </a:r>
            <a:r>
              <a:rPr lang="en-US" sz="1200">
                <a:solidFill>
                  <a:srgbClr val="00A0BE"/>
                </a:solidFill>
                <a:latin typeface="Menlo-Regular"/>
              </a:rPr>
              <a:t>NSUInteger</a:t>
            </a:r>
            <a:r>
              <a:rPr lang="en-US" sz="1200">
                <a:solidFill>
                  <a:srgbClr val="FFFFFF"/>
                </a:solidFill>
                <a:latin typeface="Menlo-Regular"/>
              </a:rPr>
              <a:t> idx, </a:t>
            </a:r>
            <a:r>
              <a:rPr lang="en-US" sz="1200">
                <a:solidFill>
                  <a:srgbClr val="B21889"/>
                </a:solidFill>
                <a:latin typeface="Menlo-Regular"/>
              </a:rPr>
              <a:t>BOOL</a:t>
            </a:r>
            <a:r>
              <a:rPr lang="en-US" sz="1200">
                <a:solidFill>
                  <a:srgbClr val="FFFFFF"/>
                </a:solidFill>
                <a:latin typeface="Menlo-Regular"/>
              </a:rPr>
              <a:t> *stop) {</a:t>
            </a:r>
          </a:p>
          <a:p>
            <a:r>
              <a:rPr lang="en-US" sz="1200">
                <a:solidFill>
                  <a:srgbClr val="FFFFFF"/>
                </a:solidFill>
                <a:latin typeface="Menlo-Regular"/>
              </a:rPr>
              <a:t>		</a:t>
            </a:r>
          </a:p>
          <a:p>
            <a:r>
              <a:rPr lang="en-US" sz="1200">
                <a:solidFill>
                  <a:srgbClr val="FFFFFF"/>
                </a:solidFill>
                <a:latin typeface="Menlo-Regular"/>
              </a:rPr>
              <a:t>	count++;</a:t>
            </a:r>
          </a:p>
          <a:p>
            <a:r>
              <a:rPr lang="en-US" sz="1200">
                <a:solidFill>
                  <a:srgbClr val="FFFFFF"/>
                </a:solidFill>
                <a:latin typeface="Menlo-Regular"/>
              </a:rPr>
              <a:t>	</a:t>
            </a:r>
            <a:r>
              <a:rPr lang="en-US" sz="1200">
                <a:solidFill>
                  <a:srgbClr val="00A0BE"/>
                </a:solidFill>
                <a:latin typeface="Menlo-Regular"/>
              </a:rPr>
              <a:t>NSLog</a:t>
            </a:r>
            <a:r>
              <a:rPr lang="en-US" sz="1200">
                <a:solidFill>
                  <a:srgbClr val="FFFFFF"/>
                </a:solidFill>
                <a:latin typeface="Menlo-Regular"/>
              </a:rPr>
              <a:t>(</a:t>
            </a:r>
            <a:r>
              <a:rPr lang="en-US" sz="1200">
                <a:solidFill>
                  <a:srgbClr val="DB2C38"/>
                </a:solidFill>
                <a:latin typeface="Menlo-Regular"/>
              </a:rPr>
              <a:t>@"%@: %@"</a:t>
            </a:r>
            <a:r>
              <a:rPr lang="en-US" sz="1200">
                <a:solidFill>
                  <a:srgbClr val="FFFFFF"/>
                </a:solidFill>
                <a:latin typeface="Menlo-Regular"/>
              </a:rPr>
              <a:t>, greeting, obj);</a:t>
            </a:r>
          </a:p>
          <a:p>
            <a:r>
              <a:rPr lang="en-US" sz="1200">
                <a:solidFill>
                  <a:srgbClr val="FFFFFF"/>
                </a:solidFill>
                <a:latin typeface="Menlo-Regular"/>
              </a:rPr>
              <a:t>}];</a:t>
            </a:r>
          </a:p>
        </p:txBody>
      </p:sp>
    </p:spTree>
    <p:extLst>
      <p:ext uri="{BB962C8B-B14F-4D97-AF65-F5344CB8AC3E}">
        <p14:creationId xmlns:p14="http://schemas.microsoft.com/office/powerpoint/2010/main" val="381150958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lstStyle/>
          <a:p>
            <a:r>
              <a:rPr lang="en-US"/>
              <a:t>Blocks</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23</a:t>
            </a:fld>
            <a:endParaRPr kumimoji="0" lang="en-US" dirty="0">
              <a:solidFill>
                <a:schemeClr val="tx2"/>
              </a:solidFill>
            </a:endParaRPr>
          </a:p>
        </p:txBody>
      </p:sp>
      <p:sp>
        <p:nvSpPr>
          <p:cNvPr id="6" name="Content Placeholder 5"/>
          <p:cNvSpPr>
            <a:spLocks noGrp="1"/>
          </p:cNvSpPr>
          <p:nvPr>
            <p:ph sz="quarter" idx="13"/>
          </p:nvPr>
        </p:nvSpPr>
        <p:spPr/>
        <p:txBody>
          <a:bodyPr/>
          <a:lstStyle/>
          <a:p>
            <a:r>
              <a:rPr lang="en-US"/>
              <a:t>Enumerating NSArray and NSDictionary</a:t>
            </a:r>
          </a:p>
          <a:p>
            <a:r>
              <a:rPr lang="en-US"/>
              <a:t>Method pointer</a:t>
            </a:r>
          </a:p>
        </p:txBody>
      </p:sp>
    </p:spTree>
    <p:extLst>
      <p:ext uri="{BB962C8B-B14F-4D97-AF65-F5344CB8AC3E}">
        <p14:creationId xmlns:p14="http://schemas.microsoft.com/office/powerpoint/2010/main" val="211403027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View Animation</a:t>
            </a:r>
          </a:p>
        </p:txBody>
      </p:sp>
      <p:sp>
        <p:nvSpPr>
          <p:cNvPr id="3" name="Subtitle 2"/>
          <p:cNvSpPr>
            <a:spLocks noGrp="1"/>
          </p:cNvSpPr>
          <p:nvPr>
            <p:ph type="subTitle" idx="1"/>
          </p:nvPr>
        </p:nvSpPr>
        <p:spPr/>
        <p:txBody>
          <a:bodyPr/>
          <a:lstStyle/>
          <a:p>
            <a:r>
              <a:rPr lang="en-US"/>
              <a:t> </a:t>
            </a:r>
          </a:p>
        </p:txBody>
      </p:sp>
      <p:pic>
        <p:nvPicPr>
          <p:cNvPr id="4" name="Picture 3"/>
          <p:cNvPicPr>
            <a:picLocks noChangeAspect="1"/>
          </p:cNvPicPr>
          <p:nvPr/>
        </p:nvPicPr>
        <p:blipFill>
          <a:blip r:embed="rId2"/>
          <a:stretch>
            <a:fillRect/>
          </a:stretch>
        </p:blipFill>
        <p:spPr>
          <a:xfrm>
            <a:off x="2648280" y="735374"/>
            <a:ext cx="3850779" cy="3850779"/>
          </a:xfrm>
          <a:prstGeom prst="rect">
            <a:avLst/>
          </a:prstGeom>
        </p:spPr>
      </p:pic>
    </p:spTree>
    <p:extLst>
      <p:ext uri="{BB962C8B-B14F-4D97-AF65-F5344CB8AC3E}">
        <p14:creationId xmlns:p14="http://schemas.microsoft.com/office/powerpoint/2010/main" val="25923166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View Animation</a:t>
            </a:r>
          </a:p>
        </p:txBody>
      </p:sp>
      <p:sp>
        <p:nvSpPr>
          <p:cNvPr id="4" name="Rectangle 3"/>
          <p:cNvSpPr/>
          <p:nvPr/>
        </p:nvSpPr>
        <p:spPr>
          <a:xfrm>
            <a:off x="224772" y="1078850"/>
            <a:ext cx="8687432" cy="3416320"/>
          </a:xfrm>
          <a:prstGeom prst="rect">
            <a:avLst/>
          </a:prstGeom>
        </p:spPr>
        <p:txBody>
          <a:bodyPr wrap="square">
            <a:spAutoFit/>
          </a:bodyPr>
          <a:lstStyle/>
          <a:p>
            <a:r>
              <a:rPr lang="en-US">
                <a:solidFill>
                  <a:srgbClr val="FFFFFF"/>
                </a:solidFill>
                <a:latin typeface="Menlo-Regular"/>
              </a:rPr>
              <a:t>[</a:t>
            </a:r>
            <a:r>
              <a:rPr lang="en-US">
                <a:solidFill>
                  <a:srgbClr val="00A0BE"/>
                </a:solidFill>
                <a:latin typeface="Menlo-Regular"/>
              </a:rPr>
              <a:t>UIView</a:t>
            </a:r>
            <a:r>
              <a:rPr lang="en-US">
                <a:solidFill>
                  <a:srgbClr val="FFFFFF"/>
                </a:solidFill>
                <a:latin typeface="Menlo-Regular"/>
              </a:rPr>
              <a:t> </a:t>
            </a:r>
            <a:r>
              <a:rPr lang="en-US">
                <a:solidFill>
                  <a:srgbClr val="00A0BE"/>
                </a:solidFill>
                <a:latin typeface="Menlo-Regular"/>
              </a:rPr>
              <a:t>animateWithDuration</a:t>
            </a:r>
            <a:r>
              <a:rPr lang="en-US">
                <a:solidFill>
                  <a:srgbClr val="FFFFFF"/>
                </a:solidFill>
                <a:latin typeface="Menlo-Regular"/>
              </a:rPr>
              <a:t>:</a:t>
            </a:r>
            <a:r>
              <a:rPr lang="en-US">
                <a:solidFill>
                  <a:srgbClr val="786DC4"/>
                </a:solidFill>
                <a:latin typeface="Menlo-Regular"/>
              </a:rPr>
              <a:t>0.33f</a:t>
            </a:r>
            <a:endParaRPr lang="en-US">
              <a:solidFill>
                <a:srgbClr val="FFFFFF"/>
              </a:solidFill>
              <a:latin typeface="Menlo-Regular"/>
            </a:endParaRPr>
          </a:p>
          <a:p>
            <a:r>
              <a:rPr lang="sv-SE">
                <a:solidFill>
                  <a:srgbClr val="FFFFFF"/>
                </a:solidFill>
                <a:latin typeface="Menlo-Regular"/>
              </a:rPr>
              <a:t>			  </a:t>
            </a:r>
            <a:r>
              <a:rPr lang="sv-SE">
                <a:solidFill>
                  <a:srgbClr val="00A0BE"/>
                </a:solidFill>
                <a:latin typeface="Menlo-Regular"/>
              </a:rPr>
              <a:t>delay</a:t>
            </a:r>
            <a:r>
              <a:rPr lang="sv-SE">
                <a:solidFill>
                  <a:srgbClr val="FFFFFF"/>
                </a:solidFill>
                <a:latin typeface="Menlo-Regular"/>
              </a:rPr>
              <a:t>:</a:t>
            </a:r>
            <a:r>
              <a:rPr lang="sv-SE">
                <a:solidFill>
                  <a:srgbClr val="786DC4"/>
                </a:solidFill>
                <a:latin typeface="Menlo-Regular"/>
              </a:rPr>
              <a:t>1.0f</a:t>
            </a:r>
            <a:endParaRPr lang="sv-SE">
              <a:solidFill>
                <a:srgbClr val="FFFFFF"/>
              </a:solidFill>
              <a:latin typeface="Menlo-Regular"/>
            </a:endParaRPr>
          </a:p>
          <a:p>
            <a:r>
              <a:rPr lang="sv-SE">
                <a:solidFill>
                  <a:srgbClr val="FFFFFF"/>
                </a:solidFill>
                <a:latin typeface="Menlo-Regular"/>
              </a:rPr>
              <a:t>			</a:t>
            </a:r>
            <a:r>
              <a:rPr lang="sv-SE">
                <a:solidFill>
                  <a:srgbClr val="00A0BE"/>
                </a:solidFill>
                <a:latin typeface="Menlo-Regular"/>
              </a:rPr>
              <a:t>options</a:t>
            </a:r>
            <a:r>
              <a:rPr lang="sv-SE">
                <a:solidFill>
                  <a:srgbClr val="FFFFFF"/>
                </a:solidFill>
                <a:latin typeface="Menlo-Regular"/>
              </a:rPr>
              <a:t>:</a:t>
            </a:r>
            <a:r>
              <a:rPr lang="sv-SE">
                <a:solidFill>
                  <a:srgbClr val="00A0BE"/>
                </a:solidFill>
                <a:latin typeface="Menlo-Regular"/>
              </a:rPr>
              <a:t>UIViewAnimationOptionCurveEaseIn</a:t>
            </a:r>
            <a:endParaRPr lang="sv-SE">
              <a:solidFill>
                <a:srgbClr val="FFFFFF"/>
              </a:solidFill>
              <a:latin typeface="Menlo-Regular"/>
            </a:endParaRPr>
          </a:p>
          <a:p>
            <a:r>
              <a:rPr lang="en-US">
                <a:solidFill>
                  <a:srgbClr val="FFFFFF"/>
                </a:solidFill>
                <a:latin typeface="Menlo-Regular"/>
              </a:rPr>
              <a:t>		    </a:t>
            </a:r>
            <a:r>
              <a:rPr lang="en-US">
                <a:solidFill>
                  <a:srgbClr val="00A0BE"/>
                </a:solidFill>
                <a:latin typeface="Menlo-Regular"/>
              </a:rPr>
              <a:t>animations</a:t>
            </a:r>
            <a:r>
              <a:rPr lang="en-US">
                <a:solidFill>
                  <a:srgbClr val="FFFFFF"/>
                </a:solidFill>
                <a:latin typeface="Menlo-Regular"/>
              </a:rPr>
              <a:t>:^{</a:t>
            </a:r>
          </a:p>
          <a:p>
            <a:r>
              <a:rPr lang="en-US">
                <a:solidFill>
                  <a:srgbClr val="FFFFFF"/>
                </a:solidFill>
                <a:latin typeface="Menlo-Regular"/>
              </a:rPr>
              <a:t>						 </a:t>
            </a:r>
          </a:p>
          <a:p>
            <a:r>
              <a:rPr lang="en-US">
                <a:solidFill>
                  <a:srgbClr val="FFFFFF"/>
                </a:solidFill>
                <a:latin typeface="Menlo-Regular"/>
              </a:rPr>
              <a:t>			[</a:t>
            </a:r>
            <a:r>
              <a:rPr lang="en-US">
                <a:solidFill>
                  <a:srgbClr val="B21889"/>
                </a:solidFill>
                <a:latin typeface="Menlo-Regular"/>
              </a:rPr>
              <a:t>self</a:t>
            </a:r>
            <a:r>
              <a:rPr lang="en-US">
                <a:solidFill>
                  <a:srgbClr val="FFFFFF"/>
                </a:solidFill>
                <a:latin typeface="Menlo-Regular"/>
              </a:rPr>
              <a:t> </a:t>
            </a:r>
            <a:r>
              <a:rPr lang="en-US">
                <a:solidFill>
                  <a:srgbClr val="00A0BE"/>
                </a:solidFill>
                <a:latin typeface="Menlo-Regular"/>
              </a:rPr>
              <a:t>setFrame</a:t>
            </a:r>
            <a:r>
              <a:rPr lang="en-US">
                <a:solidFill>
                  <a:srgbClr val="FFFFFF"/>
                </a:solidFill>
                <a:latin typeface="Menlo-Regular"/>
              </a:rPr>
              <a:t>:newFrame];</a:t>
            </a:r>
          </a:p>
          <a:p>
            <a:r>
              <a:rPr lang="en-US">
                <a:solidFill>
                  <a:srgbClr val="FFFFFF"/>
                </a:solidFill>
                <a:latin typeface="Menlo-Regular"/>
              </a:rPr>
              <a:t>		    }</a:t>
            </a:r>
          </a:p>
          <a:p>
            <a:r>
              <a:rPr lang="en-US">
                <a:solidFill>
                  <a:srgbClr val="FFFFFF"/>
                </a:solidFill>
                <a:latin typeface="Menlo-Regular"/>
              </a:rPr>
              <a:t>			</a:t>
            </a:r>
          </a:p>
          <a:p>
            <a:r>
              <a:rPr lang="en-US">
                <a:solidFill>
                  <a:srgbClr val="FFFFFF"/>
                </a:solidFill>
                <a:latin typeface="Menlo-Regular"/>
              </a:rPr>
              <a:t>		    </a:t>
            </a:r>
            <a:r>
              <a:rPr lang="en-US">
                <a:solidFill>
                  <a:srgbClr val="00A0BE"/>
                </a:solidFill>
                <a:latin typeface="Menlo-Regular"/>
              </a:rPr>
              <a:t>completion</a:t>
            </a:r>
            <a:r>
              <a:rPr lang="en-US">
                <a:solidFill>
                  <a:srgbClr val="FFFFFF"/>
                </a:solidFill>
                <a:latin typeface="Menlo-Regular"/>
              </a:rPr>
              <a:t>:^(</a:t>
            </a:r>
            <a:r>
              <a:rPr lang="en-US">
                <a:solidFill>
                  <a:srgbClr val="B21889"/>
                </a:solidFill>
                <a:latin typeface="Menlo-Regular"/>
              </a:rPr>
              <a:t>BOOL</a:t>
            </a:r>
            <a:r>
              <a:rPr lang="en-US">
                <a:solidFill>
                  <a:srgbClr val="FFFFFF"/>
                </a:solidFill>
                <a:latin typeface="Menlo-Regular"/>
              </a:rPr>
              <a:t> finished) {</a:t>
            </a:r>
          </a:p>
          <a:p>
            <a:r>
              <a:rPr lang="en-US">
                <a:solidFill>
                  <a:srgbClr val="FFFFFF"/>
                </a:solidFill>
                <a:latin typeface="Menlo-Regular"/>
              </a:rPr>
              <a:t>						 </a:t>
            </a:r>
          </a:p>
          <a:p>
            <a:r>
              <a:rPr lang="en-US">
                <a:solidFill>
                  <a:srgbClr val="FFFFFF"/>
                </a:solidFill>
                <a:latin typeface="Menlo-Regular"/>
              </a:rPr>
              <a:t>			[</a:t>
            </a:r>
            <a:r>
              <a:rPr lang="en-US">
                <a:solidFill>
                  <a:srgbClr val="B21889"/>
                </a:solidFill>
                <a:latin typeface="Menlo-Regular"/>
              </a:rPr>
              <a:t>self</a:t>
            </a:r>
            <a:r>
              <a:rPr lang="en-US">
                <a:solidFill>
                  <a:srgbClr val="FFFFFF"/>
                </a:solidFill>
                <a:latin typeface="Menlo-Regular"/>
              </a:rPr>
              <a:t>.</a:t>
            </a:r>
            <a:r>
              <a:rPr lang="en-US">
                <a:solidFill>
                  <a:srgbClr val="00A0BE"/>
                </a:solidFill>
                <a:latin typeface="Menlo-Regular"/>
              </a:rPr>
              <a:t>titleLabel</a:t>
            </a:r>
            <a:r>
              <a:rPr lang="en-US">
                <a:solidFill>
                  <a:srgbClr val="FFFFFF"/>
                </a:solidFill>
                <a:latin typeface="Menlo-Regular"/>
              </a:rPr>
              <a:t> </a:t>
            </a:r>
            <a:r>
              <a:rPr lang="en-US">
                <a:solidFill>
                  <a:srgbClr val="00A0BE"/>
                </a:solidFill>
                <a:latin typeface="Menlo-Regular"/>
              </a:rPr>
              <a:t>setAlpha</a:t>
            </a:r>
            <a:r>
              <a:rPr lang="en-US">
                <a:solidFill>
                  <a:srgbClr val="FFFFFF"/>
                </a:solidFill>
                <a:latin typeface="Menlo-Regular"/>
              </a:rPr>
              <a:t>:</a:t>
            </a:r>
            <a:r>
              <a:rPr lang="en-US">
                <a:solidFill>
                  <a:srgbClr val="786DC4"/>
                </a:solidFill>
                <a:latin typeface="Menlo-Regular"/>
              </a:rPr>
              <a:t>1.0f</a:t>
            </a:r>
            <a:r>
              <a:rPr lang="en-US">
                <a:solidFill>
                  <a:srgbClr val="FFFFFF"/>
                </a:solidFill>
                <a:latin typeface="Menlo-Regular"/>
              </a:rPr>
              <a:t>];</a:t>
            </a:r>
          </a:p>
          <a:p>
            <a:r>
              <a:rPr lang="en-US">
                <a:solidFill>
                  <a:srgbClr val="FFFFFF"/>
                </a:solidFill>
                <a:latin typeface="Menlo-Regular"/>
              </a:rPr>
              <a:t>		    }];</a:t>
            </a:r>
            <a:endParaRPr lang="en-US"/>
          </a:p>
        </p:txBody>
      </p:sp>
    </p:spTree>
    <p:extLst>
      <p:ext uri="{BB962C8B-B14F-4D97-AF65-F5344CB8AC3E}">
        <p14:creationId xmlns:p14="http://schemas.microsoft.com/office/powerpoint/2010/main" val="38449545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lstStyle/>
          <a:p>
            <a:r>
              <a:rPr lang="en-US"/>
              <a:t>View Animation</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26</a:t>
            </a:fld>
            <a:endParaRPr kumimoji="0" lang="en-US" dirty="0">
              <a:solidFill>
                <a:schemeClr val="tx2"/>
              </a:solidFill>
            </a:endParaRPr>
          </a:p>
        </p:txBody>
      </p:sp>
      <p:sp>
        <p:nvSpPr>
          <p:cNvPr id="6" name="Content Placeholder 5"/>
          <p:cNvSpPr>
            <a:spLocks noGrp="1"/>
          </p:cNvSpPr>
          <p:nvPr>
            <p:ph sz="quarter" idx="13"/>
          </p:nvPr>
        </p:nvSpPr>
        <p:spPr/>
        <p:txBody>
          <a:bodyPr/>
          <a:lstStyle/>
          <a:p>
            <a:r>
              <a:rPr lang="en-US"/>
              <a:t>Change location and size of a button</a:t>
            </a:r>
          </a:p>
        </p:txBody>
      </p:sp>
    </p:spTree>
    <p:extLst>
      <p:ext uri="{BB962C8B-B14F-4D97-AF65-F5344CB8AC3E}">
        <p14:creationId xmlns:p14="http://schemas.microsoft.com/office/powerpoint/2010/main" val="364872665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Web Service Communication</a:t>
            </a:r>
          </a:p>
        </p:txBody>
      </p:sp>
      <p:sp>
        <p:nvSpPr>
          <p:cNvPr id="3" name="Subtitle 2"/>
          <p:cNvSpPr>
            <a:spLocks noGrp="1"/>
          </p:cNvSpPr>
          <p:nvPr>
            <p:ph type="subTitle" idx="1"/>
          </p:nvPr>
        </p:nvSpPr>
        <p:spPr/>
        <p:txBody>
          <a:bodyPr/>
          <a:lstStyle/>
          <a:p>
            <a:r>
              <a:rPr lang="en-US"/>
              <a:t> </a:t>
            </a:r>
          </a:p>
        </p:txBody>
      </p:sp>
      <p:pic>
        <p:nvPicPr>
          <p:cNvPr id="4" name="Picture 3"/>
          <p:cNvPicPr>
            <a:picLocks noChangeAspect="1"/>
          </p:cNvPicPr>
          <p:nvPr/>
        </p:nvPicPr>
        <p:blipFill>
          <a:blip r:embed="rId2"/>
          <a:stretch>
            <a:fillRect/>
          </a:stretch>
        </p:blipFill>
        <p:spPr>
          <a:xfrm>
            <a:off x="2648280" y="735374"/>
            <a:ext cx="3850779" cy="3850779"/>
          </a:xfrm>
          <a:prstGeom prst="rect">
            <a:avLst/>
          </a:prstGeom>
        </p:spPr>
      </p:pic>
    </p:spTree>
    <p:extLst>
      <p:ext uri="{BB962C8B-B14F-4D97-AF65-F5344CB8AC3E}">
        <p14:creationId xmlns:p14="http://schemas.microsoft.com/office/powerpoint/2010/main" val="41083689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Web Service Communication Classes</a:t>
            </a:r>
          </a:p>
        </p:txBody>
      </p:sp>
      <p:sp>
        <p:nvSpPr>
          <p:cNvPr id="7" name="Rounded Rectangle 6"/>
          <p:cNvSpPr/>
          <p:nvPr/>
        </p:nvSpPr>
        <p:spPr>
          <a:xfrm>
            <a:off x="614595" y="626679"/>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NSURLConnection</a:t>
            </a:r>
          </a:p>
        </p:txBody>
      </p:sp>
      <p:sp>
        <p:nvSpPr>
          <p:cNvPr id="12" name="Rounded Rectangle 11"/>
          <p:cNvSpPr/>
          <p:nvPr/>
        </p:nvSpPr>
        <p:spPr>
          <a:xfrm>
            <a:off x="614595" y="2343663"/>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NSURLRequest</a:t>
            </a:r>
          </a:p>
        </p:txBody>
      </p:sp>
      <p:sp>
        <p:nvSpPr>
          <p:cNvPr id="26" name="Rounded Rectangle 25"/>
          <p:cNvSpPr/>
          <p:nvPr/>
        </p:nvSpPr>
        <p:spPr>
          <a:xfrm>
            <a:off x="3812653" y="2343663"/>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NSMutableURLRequest</a:t>
            </a:r>
          </a:p>
        </p:txBody>
      </p:sp>
      <p:sp>
        <p:nvSpPr>
          <p:cNvPr id="27" name="Rounded Rectangle 26"/>
          <p:cNvSpPr/>
          <p:nvPr/>
        </p:nvSpPr>
        <p:spPr>
          <a:xfrm>
            <a:off x="3812653" y="4060647"/>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NSMutableData</a:t>
            </a:r>
          </a:p>
        </p:txBody>
      </p:sp>
      <p:sp>
        <p:nvSpPr>
          <p:cNvPr id="32" name="Rounded Rectangle 31"/>
          <p:cNvSpPr/>
          <p:nvPr/>
        </p:nvSpPr>
        <p:spPr>
          <a:xfrm>
            <a:off x="3812653" y="626679"/>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NSURLResponse</a:t>
            </a:r>
          </a:p>
        </p:txBody>
      </p:sp>
      <p:sp>
        <p:nvSpPr>
          <p:cNvPr id="33" name="Rounded Rectangle 32"/>
          <p:cNvSpPr/>
          <p:nvPr/>
        </p:nvSpPr>
        <p:spPr>
          <a:xfrm>
            <a:off x="614595" y="4079264"/>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NSData</a:t>
            </a:r>
          </a:p>
        </p:txBody>
      </p:sp>
    </p:spTree>
    <p:extLst>
      <p:ext uri="{BB962C8B-B14F-4D97-AF65-F5344CB8AC3E}">
        <p14:creationId xmlns:p14="http://schemas.microsoft.com/office/powerpoint/2010/main" val="1981865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NSURLConnection Delegate</a:t>
            </a:r>
          </a:p>
        </p:txBody>
      </p:sp>
      <p:sp>
        <p:nvSpPr>
          <p:cNvPr id="4" name="Rounded Rectangle 3"/>
          <p:cNvSpPr/>
          <p:nvPr/>
        </p:nvSpPr>
        <p:spPr>
          <a:xfrm>
            <a:off x="221245" y="215378"/>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NSURLConnection</a:t>
            </a:r>
          </a:p>
        </p:txBody>
      </p:sp>
      <p:sp>
        <p:nvSpPr>
          <p:cNvPr id="5" name="Rectangle 4"/>
          <p:cNvSpPr/>
          <p:nvPr/>
        </p:nvSpPr>
        <p:spPr>
          <a:xfrm>
            <a:off x="221245" y="1652796"/>
            <a:ext cx="9278513" cy="4031873"/>
          </a:xfrm>
          <a:prstGeom prst="rect">
            <a:avLst/>
          </a:prstGeom>
        </p:spPr>
        <p:txBody>
          <a:bodyPr wrap="square">
            <a:spAutoFit/>
          </a:bodyPr>
          <a:lstStyle/>
          <a:p>
            <a:r>
              <a:rPr lang="en-US" sz="1400">
                <a:solidFill>
                  <a:srgbClr val="FFFFFF"/>
                </a:solidFill>
                <a:latin typeface="Menlo-Regular"/>
              </a:rPr>
              <a:t>- (</a:t>
            </a:r>
            <a:r>
              <a:rPr lang="en-US" sz="1400">
                <a:solidFill>
                  <a:srgbClr val="B21889"/>
                </a:solidFill>
                <a:latin typeface="Menlo-Regular"/>
              </a:rPr>
              <a:t>void</a:t>
            </a:r>
            <a:r>
              <a:rPr lang="en-US" sz="1400">
                <a:solidFill>
                  <a:srgbClr val="FFFFFF"/>
                </a:solidFill>
                <a:latin typeface="Menlo-Regular"/>
              </a:rPr>
              <a:t>)connection:(</a:t>
            </a:r>
            <a:r>
              <a:rPr lang="en-US" sz="1400">
                <a:solidFill>
                  <a:srgbClr val="00A0BE"/>
                </a:solidFill>
                <a:latin typeface="Menlo-Regular"/>
              </a:rPr>
              <a:t>NSURLConnection</a:t>
            </a:r>
            <a:r>
              <a:rPr lang="en-US" sz="1400">
                <a:solidFill>
                  <a:srgbClr val="FFFFFF"/>
                </a:solidFill>
                <a:latin typeface="Menlo-Regular"/>
              </a:rPr>
              <a:t> *)connection</a:t>
            </a:r>
          </a:p>
          <a:p>
            <a:r>
              <a:rPr lang="en-US" sz="1400">
                <a:solidFill>
                  <a:srgbClr val="FFFFFF"/>
                </a:solidFill>
                <a:latin typeface="Menlo-Regular"/>
              </a:rPr>
              <a:t>   didSendBodyData:(</a:t>
            </a:r>
            <a:r>
              <a:rPr lang="en-US" sz="1400">
                <a:solidFill>
                  <a:srgbClr val="00A0BE"/>
                </a:solidFill>
                <a:latin typeface="Menlo-Regular"/>
              </a:rPr>
              <a:t>NSInteger</a:t>
            </a:r>
            <a:r>
              <a:rPr lang="en-US" sz="1400">
                <a:solidFill>
                  <a:srgbClr val="FFFFFF"/>
                </a:solidFill>
                <a:latin typeface="Menlo-Regular"/>
              </a:rPr>
              <a:t>)bytesWritten</a:t>
            </a:r>
          </a:p>
          <a:p>
            <a:r>
              <a:rPr lang="en-US" sz="1400">
                <a:solidFill>
                  <a:srgbClr val="FFFFFF"/>
                </a:solidFill>
                <a:latin typeface="Menlo-Regular"/>
              </a:rPr>
              <a:t> totalBytesWritten:(</a:t>
            </a:r>
            <a:r>
              <a:rPr lang="en-US" sz="1400">
                <a:solidFill>
                  <a:srgbClr val="00A0BE"/>
                </a:solidFill>
                <a:latin typeface="Menlo-Regular"/>
              </a:rPr>
              <a:t>NSInteger</a:t>
            </a:r>
            <a:r>
              <a:rPr lang="en-US" sz="1400">
                <a:solidFill>
                  <a:srgbClr val="FFFFFF"/>
                </a:solidFill>
                <a:latin typeface="Menlo-Regular"/>
              </a:rPr>
              <a:t>)totalBytesWritten</a:t>
            </a:r>
          </a:p>
          <a:p>
            <a:r>
              <a:rPr lang="en-US" sz="1400">
                <a:solidFill>
                  <a:srgbClr val="FFFFFF"/>
                </a:solidFill>
                <a:latin typeface="Menlo-Regular"/>
              </a:rPr>
              <a:t>totalBytesExpectedToWrite:(</a:t>
            </a:r>
            <a:r>
              <a:rPr lang="en-US" sz="1400">
                <a:solidFill>
                  <a:srgbClr val="00A0BE"/>
                </a:solidFill>
                <a:latin typeface="Menlo-Regular"/>
              </a:rPr>
              <a:t>NSInteger</a:t>
            </a:r>
            <a:r>
              <a:rPr lang="en-US" sz="1400">
                <a:solidFill>
                  <a:srgbClr val="FFFFFF"/>
                </a:solidFill>
                <a:latin typeface="Menlo-Regular"/>
              </a:rPr>
              <a:t>)totalBytesExpectedToWrite;</a:t>
            </a:r>
          </a:p>
          <a:p>
            <a:endParaRPr lang="en-US" sz="1400">
              <a:solidFill>
                <a:srgbClr val="FFFFFF"/>
              </a:solidFill>
              <a:latin typeface="Menlo-Regular"/>
            </a:endParaRPr>
          </a:p>
          <a:p>
            <a:endParaRPr lang="en-US" sz="1400">
              <a:solidFill>
                <a:srgbClr val="FFFFFF"/>
              </a:solidFill>
              <a:latin typeface="Menlo-Regular"/>
            </a:endParaRPr>
          </a:p>
          <a:p>
            <a:r>
              <a:rPr lang="en-US" sz="1400">
                <a:solidFill>
                  <a:srgbClr val="FFFFFF"/>
                </a:solidFill>
                <a:latin typeface="Menlo-Regular"/>
              </a:rPr>
              <a:t>- (</a:t>
            </a:r>
            <a:r>
              <a:rPr lang="en-US" sz="1400">
                <a:solidFill>
                  <a:srgbClr val="B21889"/>
                </a:solidFill>
                <a:latin typeface="Menlo-Regular"/>
              </a:rPr>
              <a:t>void</a:t>
            </a:r>
            <a:r>
              <a:rPr lang="en-US" sz="1400">
                <a:solidFill>
                  <a:srgbClr val="FFFFFF"/>
                </a:solidFill>
                <a:latin typeface="Menlo-Regular"/>
              </a:rPr>
              <a:t>)connection:(</a:t>
            </a:r>
            <a:r>
              <a:rPr lang="en-US" sz="1400">
                <a:solidFill>
                  <a:srgbClr val="00A0BE"/>
                </a:solidFill>
                <a:latin typeface="Menlo-Regular"/>
              </a:rPr>
              <a:t>NSURLConnection</a:t>
            </a:r>
            <a:r>
              <a:rPr lang="en-US" sz="1400">
                <a:solidFill>
                  <a:srgbClr val="FFFFFF"/>
                </a:solidFill>
                <a:latin typeface="Menlo-Regular"/>
              </a:rPr>
              <a:t> *)connection</a:t>
            </a:r>
          </a:p>
          <a:p>
            <a:r>
              <a:rPr lang="en-US" sz="1400">
                <a:solidFill>
                  <a:srgbClr val="FFFFFF"/>
                </a:solidFill>
                <a:latin typeface="Menlo-Regular"/>
              </a:rPr>
              <a:t>didReceiveResponse:(</a:t>
            </a:r>
            <a:r>
              <a:rPr lang="en-US" sz="1400">
                <a:solidFill>
                  <a:srgbClr val="00A0BE"/>
                </a:solidFill>
                <a:latin typeface="Menlo-Regular"/>
              </a:rPr>
              <a:t>NSURLResponse</a:t>
            </a:r>
            <a:r>
              <a:rPr lang="en-US" sz="1400">
                <a:solidFill>
                  <a:srgbClr val="FFFFFF"/>
                </a:solidFill>
                <a:latin typeface="Menlo-Regular"/>
              </a:rPr>
              <a:t> *)response;</a:t>
            </a:r>
          </a:p>
          <a:p>
            <a:endParaRPr lang="en-US" sz="1400">
              <a:solidFill>
                <a:srgbClr val="FFFFFF"/>
              </a:solidFill>
              <a:latin typeface="Menlo-Regular"/>
            </a:endParaRPr>
          </a:p>
          <a:p>
            <a:endParaRPr lang="en-US" sz="1400">
              <a:solidFill>
                <a:srgbClr val="FFFFFF"/>
              </a:solidFill>
              <a:latin typeface="Menlo-Regular"/>
            </a:endParaRPr>
          </a:p>
          <a:p>
            <a:r>
              <a:rPr lang="en-US" sz="1400">
                <a:solidFill>
                  <a:srgbClr val="FFFFFF"/>
                </a:solidFill>
                <a:latin typeface="Menlo-Regular"/>
              </a:rPr>
              <a:t>- (</a:t>
            </a:r>
            <a:r>
              <a:rPr lang="en-US" sz="1400">
                <a:solidFill>
                  <a:srgbClr val="B21889"/>
                </a:solidFill>
                <a:latin typeface="Menlo-Regular"/>
              </a:rPr>
              <a:t>void</a:t>
            </a:r>
            <a:r>
              <a:rPr lang="en-US" sz="1400">
                <a:solidFill>
                  <a:srgbClr val="FFFFFF"/>
                </a:solidFill>
                <a:latin typeface="Menlo-Regular"/>
              </a:rPr>
              <a:t>)connection:(</a:t>
            </a:r>
            <a:r>
              <a:rPr lang="en-US" sz="1400">
                <a:solidFill>
                  <a:srgbClr val="00A0BE"/>
                </a:solidFill>
                <a:latin typeface="Menlo-Regular"/>
              </a:rPr>
              <a:t>NSURLConnection</a:t>
            </a:r>
            <a:r>
              <a:rPr lang="en-US" sz="1400">
                <a:solidFill>
                  <a:srgbClr val="FFFFFF"/>
                </a:solidFill>
                <a:latin typeface="Menlo-Regular"/>
              </a:rPr>
              <a:t> *)connection didReceiveData:(</a:t>
            </a:r>
            <a:r>
              <a:rPr lang="en-US" sz="1400">
                <a:solidFill>
                  <a:srgbClr val="00A0BE"/>
                </a:solidFill>
                <a:latin typeface="Menlo-Regular"/>
              </a:rPr>
              <a:t>NSData</a:t>
            </a:r>
            <a:r>
              <a:rPr lang="en-US" sz="1400">
                <a:solidFill>
                  <a:srgbClr val="FFFFFF"/>
                </a:solidFill>
                <a:latin typeface="Menlo-Regular"/>
              </a:rPr>
              <a:t> *)data;</a:t>
            </a:r>
          </a:p>
          <a:p>
            <a:endParaRPr lang="en-US" sz="1400"/>
          </a:p>
          <a:p>
            <a:endParaRPr lang="en-US" sz="1400"/>
          </a:p>
          <a:p>
            <a:r>
              <a:rPr lang="en-US" sz="1400">
                <a:solidFill>
                  <a:srgbClr val="FFFFFF"/>
                </a:solidFill>
                <a:latin typeface="Menlo-Regular"/>
              </a:rPr>
              <a:t>- (</a:t>
            </a:r>
            <a:r>
              <a:rPr lang="en-US" sz="1400">
                <a:solidFill>
                  <a:srgbClr val="B21889"/>
                </a:solidFill>
                <a:latin typeface="Menlo-Regular"/>
              </a:rPr>
              <a:t>void</a:t>
            </a:r>
            <a:r>
              <a:rPr lang="en-US" sz="1400">
                <a:solidFill>
                  <a:srgbClr val="FFFFFF"/>
                </a:solidFill>
                <a:latin typeface="Menlo-Regular"/>
              </a:rPr>
              <a:t>)connection:(</a:t>
            </a:r>
            <a:r>
              <a:rPr lang="en-US" sz="1400">
                <a:solidFill>
                  <a:srgbClr val="00A0BE"/>
                </a:solidFill>
                <a:latin typeface="Menlo-Regular"/>
              </a:rPr>
              <a:t>NSURLConnection</a:t>
            </a:r>
            <a:r>
              <a:rPr lang="en-US" sz="1400">
                <a:solidFill>
                  <a:srgbClr val="FFFFFF"/>
                </a:solidFill>
                <a:latin typeface="Menlo-Regular"/>
              </a:rPr>
              <a:t> *)connection</a:t>
            </a:r>
          </a:p>
          <a:p>
            <a:r>
              <a:rPr lang="en-US" sz="1400">
                <a:solidFill>
                  <a:srgbClr val="FFFFFF"/>
                </a:solidFill>
                <a:latin typeface="Menlo-Regular"/>
              </a:rPr>
              <a:t>  didFailWithError:(</a:t>
            </a:r>
            <a:r>
              <a:rPr lang="en-US" sz="1400">
                <a:solidFill>
                  <a:srgbClr val="00A0BE"/>
                </a:solidFill>
                <a:latin typeface="Menlo-Regular"/>
              </a:rPr>
              <a:t>NSError</a:t>
            </a:r>
            <a:r>
              <a:rPr lang="en-US" sz="1400">
                <a:solidFill>
                  <a:srgbClr val="FFFFFF"/>
                </a:solidFill>
                <a:latin typeface="Menlo-Regular"/>
              </a:rPr>
              <a:t> *)anError;</a:t>
            </a:r>
          </a:p>
          <a:p>
            <a:endParaRPr lang="en-US" sz="1400">
              <a:solidFill>
                <a:srgbClr val="FFFFFF"/>
              </a:solidFill>
              <a:latin typeface="Menlo-Regular"/>
            </a:endParaRPr>
          </a:p>
          <a:p>
            <a:endParaRPr lang="en-US" sz="1400"/>
          </a:p>
          <a:p>
            <a:r>
              <a:rPr lang="en-US" sz="1400">
                <a:solidFill>
                  <a:srgbClr val="FFFFFF"/>
                </a:solidFill>
                <a:latin typeface="Menlo-Regular"/>
              </a:rPr>
              <a:t>- (</a:t>
            </a:r>
            <a:r>
              <a:rPr lang="en-US" sz="1400">
                <a:solidFill>
                  <a:srgbClr val="B21889"/>
                </a:solidFill>
                <a:latin typeface="Menlo-Regular"/>
              </a:rPr>
              <a:t>void</a:t>
            </a:r>
            <a:r>
              <a:rPr lang="en-US" sz="1400">
                <a:solidFill>
                  <a:srgbClr val="FFFFFF"/>
                </a:solidFill>
                <a:latin typeface="Menlo-Regular"/>
              </a:rPr>
              <a:t>)connectionDidFinishLoading:(</a:t>
            </a:r>
            <a:r>
              <a:rPr lang="en-US" sz="1400">
                <a:solidFill>
                  <a:srgbClr val="00A0BE"/>
                </a:solidFill>
                <a:latin typeface="Menlo-Regular"/>
              </a:rPr>
              <a:t>NSURLConnection</a:t>
            </a:r>
            <a:r>
              <a:rPr lang="en-US" sz="1400">
                <a:solidFill>
                  <a:srgbClr val="FFFFFF"/>
                </a:solidFill>
                <a:latin typeface="Menlo-Regular"/>
              </a:rPr>
              <a:t> *)connection;</a:t>
            </a:r>
            <a:endParaRPr lang="en-US" sz="1400"/>
          </a:p>
        </p:txBody>
      </p:sp>
      <p:sp>
        <p:nvSpPr>
          <p:cNvPr id="6" name="Rectangle 5"/>
          <p:cNvSpPr/>
          <p:nvPr/>
        </p:nvSpPr>
        <p:spPr>
          <a:xfrm>
            <a:off x="3128894" y="215378"/>
            <a:ext cx="5938906" cy="738664"/>
          </a:xfrm>
          <a:prstGeom prst="rect">
            <a:avLst/>
          </a:prstGeom>
        </p:spPr>
        <p:txBody>
          <a:bodyPr wrap="square">
            <a:spAutoFit/>
          </a:bodyPr>
          <a:lstStyle/>
          <a:p>
            <a:r>
              <a:rPr lang="en-US" sz="1400">
                <a:solidFill>
                  <a:srgbClr val="00A0BE"/>
                </a:solidFill>
                <a:latin typeface="Menlo-Regular"/>
              </a:rPr>
              <a:t>NSURLConnection</a:t>
            </a:r>
            <a:r>
              <a:rPr lang="en-US" sz="1400">
                <a:solidFill>
                  <a:srgbClr val="FFFFFF"/>
                </a:solidFill>
                <a:latin typeface="Menlo-Regular"/>
              </a:rPr>
              <a:t> *aConnection =</a:t>
            </a:r>
          </a:p>
          <a:p>
            <a:r>
              <a:rPr lang="en-US" sz="1400">
                <a:solidFill>
                  <a:srgbClr val="FFFFFF"/>
                </a:solidFill>
                <a:latin typeface="Menlo-Regular"/>
              </a:rPr>
              <a:t>[[</a:t>
            </a:r>
            <a:r>
              <a:rPr lang="en-US" sz="1400">
                <a:solidFill>
                  <a:srgbClr val="00A0BE"/>
                </a:solidFill>
                <a:latin typeface="Menlo-Regular"/>
              </a:rPr>
              <a:t>NSURLConnection</a:t>
            </a:r>
            <a:r>
              <a:rPr lang="en-US" sz="1400">
                <a:solidFill>
                  <a:srgbClr val="FFFFFF"/>
                </a:solidFill>
                <a:latin typeface="Menlo-Regular"/>
              </a:rPr>
              <a:t> </a:t>
            </a:r>
            <a:r>
              <a:rPr lang="en-US" sz="1400">
                <a:solidFill>
                  <a:srgbClr val="00A0BE"/>
                </a:solidFill>
                <a:latin typeface="Menlo-Regular"/>
              </a:rPr>
              <a:t>alloc</a:t>
            </a:r>
            <a:r>
              <a:rPr lang="en-US" sz="1400">
                <a:solidFill>
                  <a:srgbClr val="FFFFFF"/>
                </a:solidFill>
                <a:latin typeface="Menlo-Regular"/>
              </a:rPr>
              <a:t>] </a:t>
            </a:r>
            <a:r>
              <a:rPr lang="en-US" sz="1400">
                <a:solidFill>
                  <a:srgbClr val="00A0BE"/>
                </a:solidFill>
                <a:latin typeface="Menlo-Regular"/>
              </a:rPr>
              <a:t>initWithRequest</a:t>
            </a:r>
            <a:r>
              <a:rPr lang="en-US" sz="1400">
                <a:solidFill>
                  <a:srgbClr val="FFFFFF"/>
                </a:solidFill>
                <a:latin typeface="Menlo-Regular"/>
              </a:rPr>
              <a:t>:request</a:t>
            </a:r>
          </a:p>
          <a:p>
            <a:r>
              <a:rPr lang="en-US" sz="1400">
                <a:solidFill>
                  <a:srgbClr val="FFFFFF"/>
                </a:solidFill>
                <a:latin typeface="Menlo-Regular"/>
              </a:rPr>
              <a:t>                                </a:t>
            </a:r>
            <a:r>
              <a:rPr lang="en-US" sz="1400">
                <a:solidFill>
                  <a:srgbClr val="00A0BE"/>
                </a:solidFill>
                <a:latin typeface="Menlo-Regular"/>
              </a:rPr>
              <a:t>delegate</a:t>
            </a:r>
            <a:r>
              <a:rPr lang="en-US" sz="1400">
                <a:solidFill>
                  <a:srgbClr val="FFFFFF"/>
                </a:solidFill>
                <a:latin typeface="Menlo-Regular"/>
              </a:rPr>
              <a:t>:</a:t>
            </a:r>
            <a:r>
              <a:rPr lang="en-US" sz="1400">
                <a:solidFill>
                  <a:srgbClr val="B21889"/>
                </a:solidFill>
                <a:latin typeface="Menlo-Regular"/>
              </a:rPr>
              <a:t>self</a:t>
            </a:r>
            <a:r>
              <a:rPr lang="en-US" sz="1400">
                <a:solidFill>
                  <a:srgbClr val="FFFFFF"/>
                </a:solidFill>
                <a:latin typeface="Menlo-Regular"/>
              </a:rPr>
              <a:t>];</a:t>
            </a:r>
            <a:endParaRPr lang="en-US" sz="1400"/>
          </a:p>
        </p:txBody>
      </p:sp>
    </p:spTree>
    <p:extLst>
      <p:ext uri="{BB962C8B-B14F-4D97-AF65-F5344CB8AC3E}">
        <p14:creationId xmlns:p14="http://schemas.microsoft.com/office/powerpoint/2010/main" val="4071040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8824" y="99212"/>
            <a:ext cx="8690376" cy="2817608"/>
          </a:xfrm>
        </p:spPr>
        <p:txBody>
          <a:bodyPr anchor="t"/>
          <a:lstStyle/>
          <a:p>
            <a:pPr defTabSz="917575">
              <a:tabLst>
                <a:tab pos="3830638" algn="r"/>
                <a:tab pos="4167188" algn="l"/>
              </a:tabLst>
            </a:pPr>
            <a:r>
              <a:rPr lang="en-US" cap="none">
                <a:ln w="18415" cmpd="sng">
                  <a:solidFill>
                    <a:srgbClr val="FFFFFF"/>
                  </a:solidFill>
                  <a:prstDash val="solid"/>
                </a:ln>
                <a:solidFill>
                  <a:srgbClr val="FFFFFF"/>
                </a:solidFill>
                <a:effectLst>
                  <a:outerShdw blurRad="63500" dir="3600000" algn="tl" rotWithShape="0">
                    <a:srgbClr val="000000">
                      <a:alpha val="70000"/>
                    </a:srgbClr>
                  </a:outerShdw>
                </a:effectLst>
              </a:rPr>
              <a:t>	github:	danielnorton</a:t>
            </a:r>
            <a:r>
              <a:rPr lang="en-US"/>
              <a:t/>
            </a:r>
            <a:br>
              <a:rPr lang="en-US"/>
            </a:br>
            <a:r>
              <a:rPr lang="en-US"/>
              <a:t>	blog:	framewreck.net</a:t>
            </a:r>
            <a:br>
              <a:rPr lang="en-US"/>
            </a:br>
            <a:r>
              <a:rPr lang="en-US"/>
              <a:t>	twitter:	@daniel_norton</a:t>
            </a:r>
            <a:br>
              <a:rPr lang="en-US"/>
            </a:br>
            <a:endParaRPr lang="en-US"/>
          </a:p>
        </p:txBody>
      </p:sp>
      <p:sp>
        <p:nvSpPr>
          <p:cNvPr id="3" name="Subtitle 2"/>
          <p:cNvSpPr>
            <a:spLocks noGrp="1"/>
          </p:cNvSpPr>
          <p:nvPr>
            <p:ph type="subTitle" idx="1"/>
          </p:nvPr>
        </p:nvSpPr>
        <p:spPr/>
        <p:txBody>
          <a:bodyPr/>
          <a:lstStyle/>
          <a:p>
            <a:r>
              <a:rPr lang="en-US"/>
              <a:t>The Demo App</a:t>
            </a:r>
          </a:p>
        </p:txBody>
      </p:sp>
      <p:grpSp>
        <p:nvGrpSpPr>
          <p:cNvPr id="5" name="Group 4"/>
          <p:cNvGrpSpPr/>
          <p:nvPr/>
        </p:nvGrpSpPr>
        <p:grpSpPr>
          <a:xfrm>
            <a:off x="1492380" y="3664767"/>
            <a:ext cx="7346821" cy="1098058"/>
            <a:chOff x="1492380" y="3664767"/>
            <a:chExt cx="7346821" cy="1098058"/>
          </a:xfrm>
        </p:grpSpPr>
        <p:grpSp>
          <p:nvGrpSpPr>
            <p:cNvPr id="4" name="Group 3"/>
            <p:cNvGrpSpPr/>
            <p:nvPr/>
          </p:nvGrpSpPr>
          <p:grpSpPr>
            <a:xfrm>
              <a:off x="1492380" y="3664767"/>
              <a:ext cx="1081559" cy="1098058"/>
              <a:chOff x="1492380" y="3664767"/>
              <a:chExt cx="1081559" cy="1098058"/>
            </a:xfrm>
          </p:grpSpPr>
          <p:sp>
            <p:nvSpPr>
              <p:cNvPr id="11" name="Rounded Rectangle 10"/>
              <p:cNvSpPr/>
              <p:nvPr/>
            </p:nvSpPr>
            <p:spPr>
              <a:xfrm>
                <a:off x="1619897" y="3664767"/>
                <a:ext cx="827452" cy="827452"/>
              </a:xfrm>
              <a:prstGeom prst="round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1492380" y="4455048"/>
                <a:ext cx="1081559" cy="307777"/>
              </a:xfrm>
              <a:prstGeom prst="rect">
                <a:avLst/>
              </a:prstGeom>
              <a:noFill/>
            </p:spPr>
            <p:txBody>
              <a:bodyPr wrap="none" rtlCol="0">
                <a:spAutoFit/>
              </a:bodyPr>
              <a:lstStyle/>
              <a:p>
                <a:pPr algn="ctr"/>
                <a:r>
                  <a:rPr lang="en-US" sz="1400">
                    <a:effectLst>
                      <a:outerShdw blurRad="57150" dist="38100" dir="5760000" algn="tl" rotWithShape="0">
                        <a:srgbClr val="000000">
                          <a:alpha val="43000"/>
                        </a:srgbClr>
                      </a:outerShdw>
                    </a:effectLst>
                  </a:rPr>
                  <a:t>Candy Store</a:t>
                </a:r>
                <a:endParaRPr lang="en-US">
                  <a:effectLst>
                    <a:outerShdw blurRad="57150" dist="38100" dir="5760000" algn="tl" rotWithShape="0">
                      <a:srgbClr val="000000">
                        <a:alpha val="43000"/>
                      </a:srgbClr>
                    </a:outerShdw>
                  </a:effectLst>
                </a:endParaRPr>
              </a:p>
            </p:txBody>
          </p:sp>
        </p:grpSp>
        <p:sp>
          <p:nvSpPr>
            <p:cNvPr id="7" name="Title 1"/>
            <p:cNvSpPr txBox="1">
              <a:spLocks/>
            </p:cNvSpPr>
            <p:nvPr/>
          </p:nvSpPr>
          <p:spPr>
            <a:xfrm>
              <a:off x="2719667" y="3664767"/>
              <a:ext cx="6119534" cy="810550"/>
            </a:xfrm>
            <a:prstGeom prst="rect">
              <a:avLst/>
            </a:prstGeom>
          </p:spPr>
          <p:txBody>
            <a:bodyPr vert="horz" anchor="b">
              <a:noAutofit/>
            </a:bodyPr>
            <a:lstStyle>
              <a:lvl1pPr algn="l" rtl="0" eaLnBrk="1" latinLnBrk="0" hangingPunct="1">
                <a:spcBef>
                  <a:spcPct val="0"/>
                </a:spcBef>
                <a:buNone/>
                <a:defRPr kumimoji="0" sz="4400" b="0" kern="1200" cap="none" spc="0" baseline="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a:lstStyle>
            <a:p>
              <a:pPr defTabSz="917575">
                <a:lnSpc>
                  <a:spcPct val="130000"/>
                </a:lnSpc>
              </a:pPr>
              <a:r>
                <a:rPr lang="en-US" sz="2400"/>
                <a:t>github.com/danielnorton/CandyStore-app</a:t>
              </a:r>
            </a:p>
            <a:p>
              <a:pPr defTabSz="917575">
                <a:lnSpc>
                  <a:spcPct val="130000"/>
                </a:lnSpc>
              </a:pPr>
              <a:r>
                <a:rPr lang="en-US" sz="2400"/>
                <a:t>github.com/danielnorton/candystore-server</a:t>
              </a:r>
            </a:p>
          </p:txBody>
        </p:sp>
      </p:grpSp>
    </p:spTree>
    <p:extLst>
      <p:ext uri="{BB962C8B-B14F-4D97-AF65-F5344CB8AC3E}">
        <p14:creationId xmlns:p14="http://schemas.microsoft.com/office/powerpoint/2010/main" val="253042475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lstStyle/>
          <a:p>
            <a:r>
              <a:rPr lang="en-US"/>
              <a:t>Web Service Communication</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30</a:t>
            </a:fld>
            <a:endParaRPr kumimoji="0" lang="en-US" dirty="0">
              <a:solidFill>
                <a:schemeClr val="tx2"/>
              </a:solidFill>
            </a:endParaRPr>
          </a:p>
        </p:txBody>
      </p:sp>
      <p:sp>
        <p:nvSpPr>
          <p:cNvPr id="6" name="Content Placeholder 5"/>
          <p:cNvSpPr>
            <a:spLocks noGrp="1"/>
          </p:cNvSpPr>
          <p:nvPr>
            <p:ph sz="quarter" idx="13"/>
          </p:nvPr>
        </p:nvSpPr>
        <p:spPr/>
        <p:txBody>
          <a:bodyPr/>
          <a:lstStyle/>
          <a:p>
            <a:r>
              <a:rPr lang="en-US"/>
              <a:t>Connect to a web service</a:t>
            </a:r>
          </a:p>
          <a:p>
            <a:r>
              <a:rPr lang="en-US"/>
              <a:t>Edit HTTP Body, Method, etc.</a:t>
            </a:r>
          </a:p>
          <a:p>
            <a:r>
              <a:rPr lang="en-US"/>
              <a:t>Parse return JSON</a:t>
            </a:r>
          </a:p>
        </p:txBody>
      </p:sp>
    </p:spTree>
    <p:extLst>
      <p:ext uri="{BB962C8B-B14F-4D97-AF65-F5344CB8AC3E}">
        <p14:creationId xmlns:p14="http://schemas.microsoft.com/office/powerpoint/2010/main" val="29615073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Example Candy Store Implementation</a:t>
            </a:r>
          </a:p>
        </p:txBody>
      </p:sp>
      <p:sp>
        <p:nvSpPr>
          <p:cNvPr id="5" name="Rounded Rectangle 4"/>
          <p:cNvSpPr/>
          <p:nvPr/>
        </p:nvSpPr>
        <p:spPr>
          <a:xfrm>
            <a:off x="3109219" y="626679"/>
            <a:ext cx="2925562"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HTTPRequestService</a:t>
            </a:r>
          </a:p>
        </p:txBody>
      </p:sp>
      <p:sp>
        <p:nvSpPr>
          <p:cNvPr id="6" name="Rounded Rectangle 5"/>
          <p:cNvSpPr/>
          <p:nvPr/>
        </p:nvSpPr>
        <p:spPr>
          <a:xfrm>
            <a:off x="3109219" y="2352972"/>
            <a:ext cx="2925562"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RemoteServiceBase</a:t>
            </a:r>
          </a:p>
        </p:txBody>
      </p:sp>
      <p:sp>
        <p:nvSpPr>
          <p:cNvPr id="10" name="Rounded Rectangle 9"/>
          <p:cNvSpPr/>
          <p:nvPr/>
        </p:nvSpPr>
        <p:spPr>
          <a:xfrm>
            <a:off x="3109219" y="4079264"/>
            <a:ext cx="2925562"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AppProductRemoteService</a:t>
            </a:r>
          </a:p>
        </p:txBody>
      </p:sp>
    </p:spTree>
    <p:extLst>
      <p:ext uri="{BB962C8B-B14F-4D97-AF65-F5344CB8AC3E}">
        <p14:creationId xmlns:p14="http://schemas.microsoft.com/office/powerpoint/2010/main" val="36143631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Core Data</a:t>
            </a:r>
          </a:p>
        </p:txBody>
      </p:sp>
      <p:sp>
        <p:nvSpPr>
          <p:cNvPr id="3" name="Subtitle 2"/>
          <p:cNvSpPr>
            <a:spLocks noGrp="1"/>
          </p:cNvSpPr>
          <p:nvPr>
            <p:ph type="subTitle" idx="1"/>
          </p:nvPr>
        </p:nvSpPr>
        <p:spPr/>
        <p:txBody>
          <a:bodyPr/>
          <a:lstStyle/>
          <a:p>
            <a:r>
              <a:rPr lang="en-US"/>
              <a:t> </a:t>
            </a:r>
          </a:p>
        </p:txBody>
      </p:sp>
      <p:pic>
        <p:nvPicPr>
          <p:cNvPr id="4" name="Picture 3"/>
          <p:cNvPicPr>
            <a:picLocks noChangeAspect="1"/>
          </p:cNvPicPr>
          <p:nvPr/>
        </p:nvPicPr>
        <p:blipFill>
          <a:blip r:embed="rId2"/>
          <a:stretch>
            <a:fillRect/>
          </a:stretch>
        </p:blipFill>
        <p:spPr>
          <a:xfrm>
            <a:off x="2648280" y="735374"/>
            <a:ext cx="3850779" cy="3850779"/>
          </a:xfrm>
          <a:prstGeom prst="rect">
            <a:avLst/>
          </a:prstGeom>
        </p:spPr>
      </p:pic>
    </p:spTree>
    <p:extLst>
      <p:ext uri="{BB962C8B-B14F-4D97-AF65-F5344CB8AC3E}">
        <p14:creationId xmlns:p14="http://schemas.microsoft.com/office/powerpoint/2010/main" val="25613267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Core Data</a:t>
            </a:r>
          </a:p>
        </p:txBody>
      </p:sp>
      <p:sp>
        <p:nvSpPr>
          <p:cNvPr id="7" name="Rounded Rectangle 6"/>
          <p:cNvSpPr/>
          <p:nvPr/>
        </p:nvSpPr>
        <p:spPr>
          <a:xfrm>
            <a:off x="228997" y="626679"/>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b="1">
                <a:solidFill>
                  <a:schemeClr val="tx1"/>
                </a:solidFill>
                <a:effectLst>
                  <a:glow rad="228600">
                    <a:schemeClr val="accent1">
                      <a:satMod val="175000"/>
                      <a:alpha val="40000"/>
                    </a:schemeClr>
                  </a:glow>
                </a:effectLst>
              </a:rPr>
              <a:t>NSManagedObjectContext</a:t>
            </a:r>
          </a:p>
        </p:txBody>
      </p:sp>
      <p:sp>
        <p:nvSpPr>
          <p:cNvPr id="12" name="Rounded Rectangle 11"/>
          <p:cNvSpPr/>
          <p:nvPr/>
        </p:nvSpPr>
        <p:spPr>
          <a:xfrm>
            <a:off x="228997" y="2343663"/>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NSManagedObjectID</a:t>
            </a:r>
          </a:p>
        </p:txBody>
      </p:sp>
      <p:sp>
        <p:nvSpPr>
          <p:cNvPr id="26" name="Rounded Rectangle 25"/>
          <p:cNvSpPr/>
          <p:nvPr/>
        </p:nvSpPr>
        <p:spPr>
          <a:xfrm>
            <a:off x="3247231" y="2343663"/>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NSManagedObject</a:t>
            </a:r>
          </a:p>
        </p:txBody>
      </p:sp>
      <p:sp>
        <p:nvSpPr>
          <p:cNvPr id="27" name="Rounded Rectangle 26"/>
          <p:cNvSpPr/>
          <p:nvPr/>
        </p:nvSpPr>
        <p:spPr>
          <a:xfrm>
            <a:off x="3247231" y="4060647"/>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400" b="1">
                <a:solidFill>
                  <a:schemeClr val="tx1"/>
                </a:solidFill>
                <a:effectLst>
                  <a:glow rad="228600">
                    <a:schemeClr val="accent1">
                      <a:satMod val="175000"/>
                      <a:alpha val="40000"/>
                    </a:schemeClr>
                  </a:glow>
                </a:effectLst>
              </a:rPr>
              <a:t>NSPersistentStoreCoordinator</a:t>
            </a:r>
          </a:p>
        </p:txBody>
      </p:sp>
      <p:sp>
        <p:nvSpPr>
          <p:cNvPr id="32" name="Rounded Rectangle 31"/>
          <p:cNvSpPr/>
          <p:nvPr/>
        </p:nvSpPr>
        <p:spPr>
          <a:xfrm>
            <a:off x="3247231" y="626679"/>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b="1">
                <a:solidFill>
                  <a:schemeClr val="tx1"/>
                </a:solidFill>
                <a:effectLst>
                  <a:glow rad="228600">
                    <a:schemeClr val="accent1">
                      <a:satMod val="175000"/>
                      <a:alpha val="40000"/>
                    </a:schemeClr>
                  </a:glow>
                </a:effectLst>
              </a:rPr>
              <a:t>NSFetchedResultsController</a:t>
            </a:r>
          </a:p>
        </p:txBody>
      </p:sp>
      <p:sp>
        <p:nvSpPr>
          <p:cNvPr id="33" name="Rounded Rectangle 32"/>
          <p:cNvSpPr/>
          <p:nvPr/>
        </p:nvSpPr>
        <p:spPr>
          <a:xfrm>
            <a:off x="228997" y="4079264"/>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NSManagedObjectModel</a:t>
            </a:r>
          </a:p>
        </p:txBody>
      </p:sp>
      <p:sp>
        <p:nvSpPr>
          <p:cNvPr id="9" name="Rounded Rectangle 8"/>
          <p:cNvSpPr/>
          <p:nvPr/>
        </p:nvSpPr>
        <p:spPr>
          <a:xfrm>
            <a:off x="6236691" y="626679"/>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.xcadatamodel</a:t>
            </a:r>
          </a:p>
        </p:txBody>
      </p:sp>
      <p:sp>
        <p:nvSpPr>
          <p:cNvPr id="10" name="Rounded Rectangle 9"/>
          <p:cNvSpPr/>
          <p:nvPr/>
        </p:nvSpPr>
        <p:spPr>
          <a:xfrm>
            <a:off x="6236691" y="2343663"/>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.sqlite</a:t>
            </a:r>
          </a:p>
        </p:txBody>
      </p:sp>
    </p:spTree>
    <p:extLst>
      <p:ext uri="{BB962C8B-B14F-4D97-AF65-F5344CB8AC3E}">
        <p14:creationId xmlns:p14="http://schemas.microsoft.com/office/powerpoint/2010/main" val="5458921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Core Data</a:t>
            </a:r>
          </a:p>
        </p:txBody>
      </p:sp>
      <p:sp>
        <p:nvSpPr>
          <p:cNvPr id="7" name="Rounded Rectangle 6"/>
          <p:cNvSpPr/>
          <p:nvPr/>
        </p:nvSpPr>
        <p:spPr>
          <a:xfrm>
            <a:off x="228997" y="626679"/>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b="1">
                <a:solidFill>
                  <a:schemeClr val="tx1"/>
                </a:solidFill>
                <a:effectLst>
                  <a:glow rad="228600">
                    <a:schemeClr val="accent1">
                      <a:satMod val="175000"/>
                      <a:alpha val="40000"/>
                    </a:schemeClr>
                  </a:glow>
                </a:effectLst>
              </a:rPr>
              <a:t>NSManagedObjectContext</a:t>
            </a:r>
          </a:p>
        </p:txBody>
      </p:sp>
      <p:sp>
        <p:nvSpPr>
          <p:cNvPr id="12" name="Rounded Rectangle 11"/>
          <p:cNvSpPr/>
          <p:nvPr/>
        </p:nvSpPr>
        <p:spPr>
          <a:xfrm>
            <a:off x="228997" y="2343663"/>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NSManagedObjectID</a:t>
            </a:r>
          </a:p>
        </p:txBody>
      </p:sp>
      <p:sp>
        <p:nvSpPr>
          <p:cNvPr id="26" name="Rounded Rectangle 25"/>
          <p:cNvSpPr/>
          <p:nvPr/>
        </p:nvSpPr>
        <p:spPr>
          <a:xfrm>
            <a:off x="3247231" y="2343663"/>
            <a:ext cx="2689551" cy="1164248"/>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r>
              <a:rPr lang="en-US" b="1">
                <a:solidFill>
                  <a:schemeClr val="tx1">
                    <a:lumMod val="50000"/>
                  </a:schemeClr>
                </a:solidFill>
                <a:effectLst/>
              </a:rPr>
              <a:t>NSManagedObject</a:t>
            </a:r>
          </a:p>
        </p:txBody>
      </p:sp>
      <p:sp>
        <p:nvSpPr>
          <p:cNvPr id="27" name="Rounded Rectangle 26"/>
          <p:cNvSpPr/>
          <p:nvPr/>
        </p:nvSpPr>
        <p:spPr>
          <a:xfrm>
            <a:off x="3247231" y="4060647"/>
            <a:ext cx="2689551" cy="1164248"/>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r>
              <a:rPr lang="en-US" sz="1400" b="1">
                <a:solidFill>
                  <a:schemeClr val="tx1">
                    <a:lumMod val="50000"/>
                  </a:schemeClr>
                </a:solidFill>
                <a:effectLst/>
              </a:rPr>
              <a:t>NSPersistentStoreCoordinator</a:t>
            </a:r>
          </a:p>
        </p:txBody>
      </p:sp>
      <p:sp>
        <p:nvSpPr>
          <p:cNvPr id="32" name="Rounded Rectangle 31"/>
          <p:cNvSpPr/>
          <p:nvPr/>
        </p:nvSpPr>
        <p:spPr>
          <a:xfrm>
            <a:off x="3247231" y="626679"/>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b="1">
                <a:solidFill>
                  <a:schemeClr val="tx1"/>
                </a:solidFill>
                <a:effectLst>
                  <a:glow rad="228600">
                    <a:schemeClr val="accent1">
                      <a:satMod val="175000"/>
                      <a:alpha val="40000"/>
                    </a:schemeClr>
                  </a:glow>
                </a:effectLst>
              </a:rPr>
              <a:t>NSFetchedResultsController</a:t>
            </a:r>
          </a:p>
        </p:txBody>
      </p:sp>
      <p:sp>
        <p:nvSpPr>
          <p:cNvPr id="33" name="Rounded Rectangle 32"/>
          <p:cNvSpPr/>
          <p:nvPr/>
        </p:nvSpPr>
        <p:spPr>
          <a:xfrm>
            <a:off x="228997" y="4079264"/>
            <a:ext cx="2689551" cy="1164248"/>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r>
              <a:rPr lang="en-US" b="1">
                <a:solidFill>
                  <a:schemeClr val="tx1">
                    <a:lumMod val="50000"/>
                  </a:schemeClr>
                </a:solidFill>
                <a:effectLst/>
              </a:rPr>
              <a:t>NSManagedObjectModel</a:t>
            </a:r>
          </a:p>
        </p:txBody>
      </p:sp>
      <p:sp>
        <p:nvSpPr>
          <p:cNvPr id="9" name="Rounded Rectangle 8"/>
          <p:cNvSpPr/>
          <p:nvPr/>
        </p:nvSpPr>
        <p:spPr>
          <a:xfrm>
            <a:off x="6236691" y="626679"/>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.xcadatamodel</a:t>
            </a:r>
          </a:p>
        </p:txBody>
      </p:sp>
      <p:sp>
        <p:nvSpPr>
          <p:cNvPr id="10" name="Rounded Rectangle 9"/>
          <p:cNvSpPr/>
          <p:nvPr/>
        </p:nvSpPr>
        <p:spPr>
          <a:xfrm>
            <a:off x="6236691" y="2343663"/>
            <a:ext cx="2689551"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.sqlite</a:t>
            </a:r>
          </a:p>
        </p:txBody>
      </p:sp>
      <p:sp>
        <p:nvSpPr>
          <p:cNvPr id="11" name="Rounded Rectangle 10"/>
          <p:cNvSpPr/>
          <p:nvPr/>
        </p:nvSpPr>
        <p:spPr>
          <a:xfrm>
            <a:off x="3348386" y="2543448"/>
            <a:ext cx="2689551"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b="1">
                <a:solidFill>
                  <a:schemeClr val="tx1"/>
                </a:solidFill>
                <a:effectLst>
                  <a:glow rad="228600">
                    <a:schemeClr val="accent4">
                      <a:satMod val="175000"/>
                      <a:alpha val="40000"/>
                    </a:schemeClr>
                  </a:glow>
                </a:effectLst>
              </a:rPr>
              <a:t>Product</a:t>
            </a:r>
          </a:p>
        </p:txBody>
      </p:sp>
    </p:spTree>
    <p:extLst>
      <p:ext uri="{BB962C8B-B14F-4D97-AF65-F5344CB8AC3E}">
        <p14:creationId xmlns:p14="http://schemas.microsoft.com/office/powerpoint/2010/main" val="30644447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lstStyle/>
          <a:p>
            <a:r>
              <a:rPr lang="en-US"/>
              <a:t>Core Data</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35</a:t>
            </a:fld>
            <a:endParaRPr kumimoji="0" lang="en-US" dirty="0">
              <a:solidFill>
                <a:schemeClr val="tx2"/>
              </a:solidFill>
            </a:endParaRPr>
          </a:p>
        </p:txBody>
      </p:sp>
      <p:sp>
        <p:nvSpPr>
          <p:cNvPr id="6" name="Content Placeholder 5"/>
          <p:cNvSpPr>
            <a:spLocks noGrp="1"/>
          </p:cNvSpPr>
          <p:nvPr>
            <p:ph sz="quarter" idx="13"/>
          </p:nvPr>
        </p:nvSpPr>
        <p:spPr/>
        <p:txBody>
          <a:bodyPr/>
          <a:lstStyle/>
          <a:p>
            <a:r>
              <a:rPr lang="en-US"/>
              <a:t>Model schema</a:t>
            </a:r>
          </a:p>
          <a:p>
            <a:r>
              <a:rPr lang="en-US"/>
              <a:t>Typed Model Classes</a:t>
            </a:r>
          </a:p>
          <a:p>
            <a:r>
              <a:rPr lang="en-US"/>
              <a:t>CRUD</a:t>
            </a:r>
          </a:p>
          <a:p>
            <a:r>
              <a:rPr lang="en-US"/>
              <a:t>Fetched results controller</a:t>
            </a:r>
          </a:p>
          <a:p>
            <a:r>
              <a:rPr lang="en-US"/>
              <a:t>Versioning</a:t>
            </a:r>
          </a:p>
        </p:txBody>
      </p:sp>
    </p:spTree>
    <p:extLst>
      <p:ext uri="{BB962C8B-B14F-4D97-AF65-F5344CB8AC3E}">
        <p14:creationId xmlns:p14="http://schemas.microsoft.com/office/powerpoint/2010/main" val="1449237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a:t>Gotcha’s When editing the model without versioning</a:t>
            </a:r>
          </a:p>
        </p:txBody>
      </p:sp>
      <p:sp>
        <p:nvSpPr>
          <p:cNvPr id="3" name="Subtitle 2"/>
          <p:cNvSpPr>
            <a:spLocks noGrp="1"/>
          </p:cNvSpPr>
          <p:nvPr>
            <p:ph type="subTitle" idx="1"/>
          </p:nvPr>
        </p:nvSpPr>
        <p:spPr/>
        <p:txBody>
          <a:bodyPr/>
          <a:lstStyle/>
          <a:p>
            <a:r>
              <a:rPr lang="en-US"/>
              <a:t> </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36</a:t>
            </a:fld>
            <a:endParaRPr kumimoji="0" lang="en-US" dirty="0">
              <a:solidFill>
                <a:schemeClr val="tx2"/>
              </a:solidFill>
            </a:endParaRPr>
          </a:p>
        </p:txBody>
      </p:sp>
      <p:sp>
        <p:nvSpPr>
          <p:cNvPr id="6" name="Content Placeholder 5"/>
          <p:cNvSpPr>
            <a:spLocks noGrp="1"/>
          </p:cNvSpPr>
          <p:nvPr>
            <p:ph sz="quarter" idx="13"/>
          </p:nvPr>
        </p:nvSpPr>
        <p:spPr/>
        <p:txBody>
          <a:bodyPr/>
          <a:lstStyle/>
          <a:p>
            <a:r>
              <a:rPr lang="en-US"/>
              <a:t>Reset Simulator and/or delete app from device</a:t>
            </a:r>
          </a:p>
          <a:p>
            <a:r>
              <a:rPr lang="en-US"/>
              <a:t>Xcode -&gt; Product -&gt; Clean</a:t>
            </a:r>
          </a:p>
        </p:txBody>
      </p:sp>
    </p:spTree>
    <p:extLst>
      <p:ext uri="{BB962C8B-B14F-4D97-AF65-F5344CB8AC3E}">
        <p14:creationId xmlns:p14="http://schemas.microsoft.com/office/powerpoint/2010/main" val="8773815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What’s New in iOS5</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fld id="{F0C94032-CD4C-4C25-B0C2-CEC720522D92}" type="slidenum">
              <a:rPr lang="en-US" smtClean="0"/>
              <a:pPr/>
              <a:t>37</a:t>
            </a:fld>
            <a:endParaRPr lang="en-US" dirty="0"/>
          </a:p>
        </p:txBody>
      </p:sp>
      <p:sp>
        <p:nvSpPr>
          <p:cNvPr id="5" name="Text Placeholder 4"/>
          <p:cNvSpPr>
            <a:spLocks noGrp="1"/>
          </p:cNvSpPr>
          <p:nvPr>
            <p:ph type="body" idx="2"/>
          </p:nvPr>
        </p:nvSpPr>
        <p:spPr/>
        <p:txBody>
          <a:bodyPr/>
          <a:lstStyle/>
          <a:p>
            <a:r>
              <a:rPr lang="en-US">
                <a:solidFill>
                  <a:srgbClr val="2E2E26"/>
                </a:solidFill>
              </a:rPr>
              <a:t>How are the topics we discussed today impacted by new features and technologies in iOS5?</a:t>
            </a:r>
          </a:p>
        </p:txBody>
      </p:sp>
      <p:sp>
        <p:nvSpPr>
          <p:cNvPr id="6" name="Content Placeholder 5"/>
          <p:cNvSpPr>
            <a:spLocks noGrp="1"/>
          </p:cNvSpPr>
          <p:nvPr>
            <p:ph sz="quarter" idx="1"/>
          </p:nvPr>
        </p:nvSpPr>
        <p:spPr/>
        <p:txBody>
          <a:bodyPr/>
          <a:lstStyle/>
          <a:p>
            <a:endParaRPr lang="en-US"/>
          </a:p>
          <a:p>
            <a:r>
              <a:rPr lang="en-US"/>
              <a:t>Automatic Reference Counting</a:t>
            </a:r>
          </a:p>
          <a:p>
            <a:r>
              <a:rPr lang="en-US"/>
              <a:t>Core Data</a:t>
            </a:r>
          </a:p>
          <a:p>
            <a:pPr lvl="1"/>
            <a:r>
              <a:rPr lang="en-US"/>
              <a:t>Nested Contexts</a:t>
            </a:r>
          </a:p>
          <a:p>
            <a:pPr lvl="1"/>
            <a:r>
              <a:rPr lang="en-US"/>
              <a:t>Nonatomic persistant stores</a:t>
            </a:r>
          </a:p>
          <a:p>
            <a:endParaRPr lang="en-US"/>
          </a:p>
        </p:txBody>
      </p:sp>
    </p:spTree>
    <p:extLst>
      <p:ext uri="{BB962C8B-B14F-4D97-AF65-F5344CB8AC3E}">
        <p14:creationId xmlns:p14="http://schemas.microsoft.com/office/powerpoint/2010/main" val="371787658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Additional Resources</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fld id="{F0C94032-CD4C-4C25-B0C2-CEC720522D92}" type="slidenum">
              <a:rPr lang="en-US" smtClean="0"/>
              <a:pPr/>
              <a:t>38</a:t>
            </a:fld>
            <a:endParaRPr lang="en-US" dirty="0"/>
          </a:p>
        </p:txBody>
      </p:sp>
      <p:sp>
        <p:nvSpPr>
          <p:cNvPr id="5" name="Content Placeholder 4"/>
          <p:cNvSpPr>
            <a:spLocks noGrp="1"/>
          </p:cNvSpPr>
          <p:nvPr>
            <p:ph sz="quarter" idx="1"/>
          </p:nvPr>
        </p:nvSpPr>
        <p:spPr/>
        <p:txBody>
          <a:bodyPr>
            <a:normAutofit/>
          </a:bodyPr>
          <a:lstStyle/>
          <a:p>
            <a:r>
              <a:rPr lang="en-US"/>
              <a:t>iOS Developer Library</a:t>
            </a:r>
          </a:p>
          <a:p>
            <a:pPr lvl="1"/>
            <a:r>
              <a:rPr lang="en-US"/>
              <a:t>Core Data Programming Guide</a:t>
            </a:r>
          </a:p>
          <a:p>
            <a:pPr lvl="1"/>
            <a:r>
              <a:rPr lang="en-US"/>
              <a:t>iOS Development Guide</a:t>
            </a:r>
          </a:p>
          <a:p>
            <a:pPr lvl="1"/>
            <a:r>
              <a:rPr lang="en-US"/>
              <a:t>iOS Application Programming Guide</a:t>
            </a:r>
          </a:p>
          <a:p>
            <a:pPr lvl="1"/>
            <a:r>
              <a:rPr lang="en-US"/>
              <a:t>Coding Guidelines for Cocoa</a:t>
            </a:r>
          </a:p>
          <a:p>
            <a:pPr lvl="1"/>
            <a:r>
              <a:rPr lang="en-US"/>
              <a:t>What’s New in iOS</a:t>
            </a:r>
          </a:p>
          <a:p>
            <a:pPr lvl="1"/>
            <a:endParaRPr lang="en-US"/>
          </a:p>
          <a:p>
            <a:r>
              <a:rPr lang="en-US"/>
              <a:t>WWDC 2011 Videos</a:t>
            </a:r>
          </a:p>
          <a:p>
            <a:pPr lvl="1"/>
            <a:r>
              <a:rPr lang="en-US"/>
              <a:t>Blocks and Grand Central Dispatch in Practice</a:t>
            </a:r>
          </a:p>
        </p:txBody>
      </p:sp>
    </p:spTree>
    <p:extLst>
      <p:ext uri="{BB962C8B-B14F-4D97-AF65-F5344CB8AC3E}">
        <p14:creationId xmlns:p14="http://schemas.microsoft.com/office/powerpoint/2010/main" val="295903569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Review</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fld id="{F0C94032-CD4C-4C25-B0C2-CEC720522D92}" type="slidenum">
              <a:rPr lang="en-US" smtClean="0"/>
              <a:pPr/>
              <a:t>39</a:t>
            </a:fld>
            <a:endParaRPr lang="en-US" dirty="0"/>
          </a:p>
        </p:txBody>
      </p:sp>
      <p:sp>
        <p:nvSpPr>
          <p:cNvPr id="6" name="Content Placeholder 5"/>
          <p:cNvSpPr>
            <a:spLocks noGrp="1"/>
          </p:cNvSpPr>
          <p:nvPr>
            <p:ph sz="quarter" idx="1"/>
          </p:nvPr>
        </p:nvSpPr>
        <p:spPr/>
        <p:txBody>
          <a:bodyPr>
            <a:normAutofit fontScale="92500" lnSpcReduction="10000"/>
          </a:bodyPr>
          <a:lstStyle/>
          <a:p>
            <a:r>
              <a:rPr lang="en-US"/>
              <a:t>Advanced Objective-C Language Features</a:t>
            </a:r>
          </a:p>
          <a:p>
            <a:pPr lvl="1"/>
            <a:r>
              <a:rPr lang="en-US"/>
              <a:t>Categories</a:t>
            </a:r>
          </a:p>
          <a:p>
            <a:pPr lvl="1"/>
            <a:r>
              <a:rPr lang="en-US"/>
              <a:t>Protocols</a:t>
            </a:r>
          </a:p>
          <a:p>
            <a:pPr lvl="1"/>
            <a:r>
              <a:rPr lang="en-US"/>
              <a:t>Delegates</a:t>
            </a:r>
          </a:p>
          <a:p>
            <a:pPr lvl="1"/>
            <a:r>
              <a:rPr lang="en-US"/>
              <a:t>Blocks</a:t>
            </a:r>
          </a:p>
          <a:p>
            <a:r>
              <a:rPr lang="en-US"/>
              <a:t>Animation</a:t>
            </a:r>
          </a:p>
          <a:p>
            <a:r>
              <a:rPr lang="en-US"/>
              <a:t>Web Service Communication</a:t>
            </a:r>
          </a:p>
          <a:p>
            <a:r>
              <a:rPr lang="en-US"/>
              <a:t>Core Data</a:t>
            </a:r>
          </a:p>
          <a:p>
            <a:r>
              <a:rPr lang="en-US"/>
              <a:t>What’s new in iOS5</a:t>
            </a:r>
          </a:p>
          <a:p>
            <a:r>
              <a:rPr lang="en-US"/>
              <a:t>Additional Resources</a:t>
            </a:r>
          </a:p>
        </p:txBody>
      </p:sp>
    </p:spTree>
    <p:extLst>
      <p:ext uri="{BB962C8B-B14F-4D97-AF65-F5344CB8AC3E}">
        <p14:creationId xmlns:p14="http://schemas.microsoft.com/office/powerpoint/2010/main" val="13438354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a:t>Candy Store Architecture</a:t>
            </a:r>
          </a:p>
        </p:txBody>
      </p:sp>
      <p:sp>
        <p:nvSpPr>
          <p:cNvPr id="31" name="Rounded Rectangle 30"/>
          <p:cNvSpPr/>
          <p:nvPr/>
        </p:nvSpPr>
        <p:spPr>
          <a:xfrm>
            <a:off x="1498257" y="842919"/>
            <a:ext cx="2267369"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Candy Store</a:t>
            </a:r>
          </a:p>
          <a:p>
            <a:pPr algn="ctr"/>
            <a:r>
              <a:rPr lang="en-US" b="1">
                <a:solidFill>
                  <a:schemeClr val="tx1"/>
                </a:solidFill>
                <a:effectLst>
                  <a:glow rad="228600">
                    <a:schemeClr val="accent1">
                      <a:satMod val="175000"/>
                      <a:alpha val="40000"/>
                    </a:schemeClr>
                  </a:glow>
                </a:effectLst>
              </a:rPr>
              <a:t>App</a:t>
            </a:r>
          </a:p>
        </p:txBody>
      </p:sp>
      <p:cxnSp>
        <p:nvCxnSpPr>
          <p:cNvPr id="34" name="Straight Arrow Connector 33"/>
          <p:cNvCxnSpPr>
            <a:stCxn id="31" idx="3"/>
            <a:endCxn id="93" idx="1"/>
          </p:cNvCxnSpPr>
          <p:nvPr/>
        </p:nvCxnSpPr>
        <p:spPr>
          <a:xfrm>
            <a:off x="3765626" y="1425043"/>
            <a:ext cx="3557882" cy="0"/>
          </a:xfrm>
          <a:prstGeom prst="straightConnector1">
            <a:avLst/>
          </a:prstGeom>
          <a:ln w="57150" cmpd="sng">
            <a:solidFill>
              <a:schemeClr val="tx1"/>
            </a:solidFill>
            <a:tailEnd type="arrow" w="lg" len="lg"/>
          </a:ln>
        </p:spPr>
        <p:style>
          <a:lnRef idx="2">
            <a:schemeClr val="accent1"/>
          </a:lnRef>
          <a:fillRef idx="0">
            <a:schemeClr val="accent1"/>
          </a:fillRef>
          <a:effectRef idx="1">
            <a:schemeClr val="accent1"/>
          </a:effectRef>
          <a:fontRef idx="minor">
            <a:schemeClr val="tx1"/>
          </a:fontRef>
        </p:style>
      </p:cxnSp>
      <p:cxnSp>
        <p:nvCxnSpPr>
          <p:cNvPr id="42" name="Elbow Connector 41"/>
          <p:cNvCxnSpPr>
            <a:stCxn id="31" idx="2"/>
            <a:endCxn id="63" idx="0"/>
          </p:cNvCxnSpPr>
          <p:nvPr/>
        </p:nvCxnSpPr>
        <p:spPr>
          <a:xfrm rot="5400000">
            <a:off x="948778" y="1991275"/>
            <a:ext cx="1667273" cy="1699057"/>
          </a:xfrm>
          <a:prstGeom prst="bentConnector3">
            <a:avLst>
              <a:gd name="adj1" fmla="val 50000"/>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63" name="Rounded Rectangle 62"/>
          <p:cNvSpPr/>
          <p:nvPr/>
        </p:nvSpPr>
        <p:spPr>
          <a:xfrm>
            <a:off x="184837" y="3674440"/>
            <a:ext cx="1496095" cy="55134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b="1">
                <a:solidFill>
                  <a:schemeClr val="tx1"/>
                </a:solidFill>
                <a:effectLst>
                  <a:glow rad="228600">
                    <a:schemeClr val="accent4">
                      <a:satMod val="175000"/>
                      <a:alpha val="40000"/>
                    </a:schemeClr>
                  </a:glow>
                </a:effectLst>
              </a:rPr>
              <a:t>UIKit</a:t>
            </a:r>
          </a:p>
        </p:txBody>
      </p:sp>
      <p:sp>
        <p:nvSpPr>
          <p:cNvPr id="75" name="Rounded Rectangle 74"/>
          <p:cNvSpPr/>
          <p:nvPr/>
        </p:nvSpPr>
        <p:spPr>
          <a:xfrm>
            <a:off x="1886206" y="4613516"/>
            <a:ext cx="1496095" cy="55134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b="1">
                <a:solidFill>
                  <a:schemeClr val="tx1"/>
                </a:solidFill>
                <a:effectLst>
                  <a:glow rad="228600">
                    <a:schemeClr val="accent4">
                      <a:satMod val="175000"/>
                      <a:alpha val="40000"/>
                    </a:schemeClr>
                  </a:glow>
                </a:effectLst>
              </a:rPr>
              <a:t>StoreKit</a:t>
            </a:r>
          </a:p>
        </p:txBody>
      </p:sp>
      <p:sp>
        <p:nvSpPr>
          <p:cNvPr id="76" name="Rounded Rectangle 75"/>
          <p:cNvSpPr/>
          <p:nvPr/>
        </p:nvSpPr>
        <p:spPr>
          <a:xfrm>
            <a:off x="3575706" y="3667210"/>
            <a:ext cx="1496095" cy="551346"/>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b="1">
                <a:solidFill>
                  <a:schemeClr val="tx1"/>
                </a:solidFill>
                <a:effectLst>
                  <a:glow rad="228600">
                    <a:schemeClr val="accent4">
                      <a:satMod val="175000"/>
                      <a:alpha val="40000"/>
                    </a:schemeClr>
                  </a:glow>
                </a:effectLst>
              </a:rPr>
              <a:t>CoreData</a:t>
            </a:r>
          </a:p>
        </p:txBody>
      </p:sp>
      <p:cxnSp>
        <p:nvCxnSpPr>
          <p:cNvPr id="81" name="Elbow Connector 80"/>
          <p:cNvCxnSpPr>
            <a:stCxn id="31" idx="2"/>
            <a:endCxn id="76" idx="0"/>
          </p:cNvCxnSpPr>
          <p:nvPr/>
        </p:nvCxnSpPr>
        <p:spPr>
          <a:xfrm rot="16200000" flipH="1">
            <a:off x="2647827" y="1991282"/>
            <a:ext cx="1660043" cy="1691812"/>
          </a:xfrm>
          <a:prstGeom prst="bentConnector3">
            <a:avLst>
              <a:gd name="adj1" fmla="val 50000"/>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8" name="Elbow Connector 77"/>
          <p:cNvCxnSpPr>
            <a:stCxn id="31" idx="2"/>
            <a:endCxn id="75" idx="0"/>
          </p:cNvCxnSpPr>
          <p:nvPr/>
        </p:nvCxnSpPr>
        <p:spPr>
          <a:xfrm rot="16200000" flipH="1">
            <a:off x="1329924" y="3309185"/>
            <a:ext cx="2606349" cy="2312"/>
          </a:xfrm>
          <a:prstGeom prst="bentConnector3">
            <a:avLst>
              <a:gd name="adj1" fmla="val 50000"/>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89" name="Can 88"/>
          <p:cNvSpPr/>
          <p:nvPr/>
        </p:nvSpPr>
        <p:spPr>
          <a:xfrm>
            <a:off x="7003031" y="2368721"/>
            <a:ext cx="1899127" cy="1127668"/>
          </a:xfrm>
          <a:prstGeom prst="can">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CouchDB</a:t>
            </a:r>
          </a:p>
        </p:txBody>
      </p:sp>
      <p:sp>
        <p:nvSpPr>
          <p:cNvPr id="93" name="Rounded Rectangle 92"/>
          <p:cNvSpPr/>
          <p:nvPr/>
        </p:nvSpPr>
        <p:spPr>
          <a:xfrm>
            <a:off x="7323508" y="842919"/>
            <a:ext cx="1271117" cy="116424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b="1">
                <a:solidFill>
                  <a:schemeClr val="tx1"/>
                </a:solidFill>
                <a:effectLst>
                  <a:glow rad="228600">
                    <a:schemeClr val="accent1">
                      <a:satMod val="175000"/>
                      <a:alpha val="40000"/>
                    </a:schemeClr>
                  </a:glow>
                </a:effectLst>
              </a:rPr>
              <a:t>Candy</a:t>
            </a:r>
            <a:r>
              <a:rPr lang="en-US" b="1">
                <a:solidFill>
                  <a:schemeClr val="tx1"/>
                </a:solidFill>
                <a:effectLst>
                  <a:glow rad="203200">
                    <a:srgbClr val="749805">
                      <a:alpha val="75000"/>
                    </a:srgbClr>
                  </a:glow>
                </a:effectLst>
              </a:rPr>
              <a:t> </a:t>
            </a:r>
            <a:r>
              <a:rPr lang="en-US" b="1">
                <a:solidFill>
                  <a:schemeClr val="tx1"/>
                </a:solidFill>
                <a:effectLst>
                  <a:glow rad="228600">
                    <a:schemeClr val="accent1">
                      <a:satMod val="175000"/>
                      <a:alpha val="40000"/>
                    </a:schemeClr>
                  </a:glow>
                </a:effectLst>
              </a:rPr>
              <a:t>Store</a:t>
            </a:r>
          </a:p>
          <a:p>
            <a:pPr algn="ctr"/>
            <a:r>
              <a:rPr lang="en-US" b="1">
                <a:solidFill>
                  <a:schemeClr val="tx1"/>
                </a:solidFill>
                <a:effectLst>
                  <a:glow rad="228600">
                    <a:schemeClr val="accent1">
                      <a:satMod val="175000"/>
                      <a:alpha val="40000"/>
                    </a:schemeClr>
                  </a:glow>
                </a:effectLst>
              </a:rPr>
              <a:t>Server</a:t>
            </a:r>
          </a:p>
        </p:txBody>
      </p:sp>
      <p:cxnSp>
        <p:nvCxnSpPr>
          <p:cNvPr id="99" name="Straight Arrow Connector 98"/>
          <p:cNvCxnSpPr>
            <a:stCxn id="93" idx="2"/>
            <a:endCxn id="89" idx="0"/>
          </p:cNvCxnSpPr>
          <p:nvPr/>
        </p:nvCxnSpPr>
        <p:spPr>
          <a:xfrm flipH="1">
            <a:off x="7952595" y="2007167"/>
            <a:ext cx="6472" cy="643471"/>
          </a:xfrm>
          <a:prstGeom prst="straightConnector1">
            <a:avLst/>
          </a:prstGeom>
          <a:ln w="57150" cmpd="sng">
            <a:solidFill>
              <a:schemeClr val="tx1"/>
            </a:solidFill>
            <a:tailEnd type="arrow" w="lg" len="lg"/>
          </a:ln>
        </p:spPr>
        <p:style>
          <a:lnRef idx="2">
            <a:schemeClr val="accent1"/>
          </a:lnRef>
          <a:fillRef idx="0">
            <a:schemeClr val="accent1"/>
          </a:fillRef>
          <a:effectRef idx="1">
            <a:schemeClr val="accent1"/>
          </a:effectRef>
          <a:fontRef idx="minor">
            <a:schemeClr val="tx1"/>
          </a:fontRef>
        </p:style>
      </p:cxnSp>
      <p:cxnSp>
        <p:nvCxnSpPr>
          <p:cNvPr id="103" name="Straight Arrow Connector 102"/>
          <p:cNvCxnSpPr>
            <a:stCxn id="75" idx="3"/>
            <a:endCxn id="105" idx="1"/>
          </p:cNvCxnSpPr>
          <p:nvPr/>
        </p:nvCxnSpPr>
        <p:spPr>
          <a:xfrm>
            <a:off x="3382301" y="4889189"/>
            <a:ext cx="3939684" cy="0"/>
          </a:xfrm>
          <a:prstGeom prst="straightConnector1">
            <a:avLst/>
          </a:prstGeom>
          <a:ln w="57150" cmpd="sng">
            <a:solidFill>
              <a:schemeClr val="tx1"/>
            </a:solidFill>
            <a:headEnd type="arrow" w="lg" len="lg"/>
            <a:tailEnd type="arrow" w="lg" len="lg"/>
          </a:ln>
        </p:spPr>
        <p:style>
          <a:lnRef idx="2">
            <a:schemeClr val="accent1"/>
          </a:lnRef>
          <a:fillRef idx="0">
            <a:schemeClr val="accent1"/>
          </a:fillRef>
          <a:effectRef idx="1">
            <a:schemeClr val="accent1"/>
          </a:effectRef>
          <a:fontRef idx="minor">
            <a:schemeClr val="tx1"/>
          </a:fontRef>
        </p:style>
      </p:cxnSp>
      <p:sp>
        <p:nvSpPr>
          <p:cNvPr id="105" name="Rounded Rectangle 104"/>
          <p:cNvSpPr/>
          <p:nvPr/>
        </p:nvSpPr>
        <p:spPr>
          <a:xfrm>
            <a:off x="7321985" y="4307065"/>
            <a:ext cx="1271117" cy="1164248"/>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b="1">
                <a:solidFill>
                  <a:schemeClr val="tx1"/>
                </a:solidFill>
                <a:effectLst>
                  <a:glow rad="228600">
                    <a:schemeClr val="accent4">
                      <a:satMod val="175000"/>
                      <a:alpha val="40000"/>
                    </a:schemeClr>
                  </a:glow>
                </a:effectLst>
              </a:rPr>
              <a:t>App</a:t>
            </a:r>
            <a:r>
              <a:rPr lang="en-US" b="1">
                <a:solidFill>
                  <a:schemeClr val="tx1"/>
                </a:solidFill>
                <a:effectLst>
                  <a:glow rad="203200">
                    <a:srgbClr val="2046A5">
                      <a:alpha val="75000"/>
                    </a:srgbClr>
                  </a:glow>
                </a:effectLst>
              </a:rPr>
              <a:t> </a:t>
            </a:r>
            <a:r>
              <a:rPr lang="en-US" b="1">
                <a:solidFill>
                  <a:schemeClr val="tx1"/>
                </a:solidFill>
                <a:effectLst>
                  <a:glow rad="228600">
                    <a:schemeClr val="accent4">
                      <a:satMod val="175000"/>
                      <a:alpha val="40000"/>
                    </a:schemeClr>
                  </a:glow>
                </a:effectLst>
              </a:rPr>
              <a:t>Store</a:t>
            </a:r>
          </a:p>
        </p:txBody>
      </p:sp>
      <p:pic>
        <p:nvPicPr>
          <p:cNvPr id="110" name="Picture 109"/>
          <p:cNvPicPr>
            <a:picLocks noChangeAspect="1"/>
          </p:cNvPicPr>
          <p:nvPr/>
        </p:nvPicPr>
        <p:blipFill>
          <a:blip r:embed="rId3"/>
          <a:stretch>
            <a:fillRect/>
          </a:stretch>
        </p:blipFill>
        <p:spPr>
          <a:xfrm>
            <a:off x="5006623" y="601422"/>
            <a:ext cx="1647241" cy="1647241"/>
          </a:xfrm>
          <a:prstGeom prst="rect">
            <a:avLst/>
          </a:prstGeom>
        </p:spPr>
      </p:pic>
      <p:pic>
        <p:nvPicPr>
          <p:cNvPr id="114" name="Picture 113"/>
          <p:cNvPicPr>
            <a:picLocks noChangeAspect="1"/>
          </p:cNvPicPr>
          <p:nvPr/>
        </p:nvPicPr>
        <p:blipFill>
          <a:blip r:embed="rId3"/>
          <a:stretch>
            <a:fillRect/>
          </a:stretch>
        </p:blipFill>
        <p:spPr>
          <a:xfrm>
            <a:off x="5006623" y="4065568"/>
            <a:ext cx="1647241" cy="1647241"/>
          </a:xfrm>
          <a:prstGeom prst="rect">
            <a:avLst/>
          </a:prstGeom>
        </p:spPr>
      </p:pic>
    </p:spTree>
    <p:extLst>
      <p:ext uri="{BB962C8B-B14F-4D97-AF65-F5344CB8AC3E}">
        <p14:creationId xmlns:p14="http://schemas.microsoft.com/office/powerpoint/2010/main" val="359508489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8824" y="99212"/>
            <a:ext cx="8690376" cy="2817608"/>
          </a:xfrm>
        </p:spPr>
        <p:txBody>
          <a:bodyPr anchor="t"/>
          <a:lstStyle/>
          <a:p>
            <a:pPr defTabSz="917575">
              <a:tabLst>
                <a:tab pos="3830638" algn="r"/>
                <a:tab pos="4167188" algn="l"/>
              </a:tabLst>
            </a:pPr>
            <a:r>
              <a:rPr lang="en-US" cap="none">
                <a:ln w="18415" cmpd="sng">
                  <a:solidFill>
                    <a:srgbClr val="FFFFFF"/>
                  </a:solidFill>
                  <a:prstDash val="solid"/>
                </a:ln>
                <a:solidFill>
                  <a:srgbClr val="FFFFFF"/>
                </a:solidFill>
                <a:effectLst>
                  <a:outerShdw blurRad="63500" dir="3600000" algn="tl" rotWithShape="0">
                    <a:srgbClr val="000000">
                      <a:alpha val="70000"/>
                    </a:srgbClr>
                  </a:outerShdw>
                </a:effectLst>
              </a:rPr>
              <a:t>	github:	danielnorton</a:t>
            </a:r>
            <a:r>
              <a:rPr lang="en-US"/>
              <a:t/>
            </a:r>
            <a:br>
              <a:rPr lang="en-US"/>
            </a:br>
            <a:r>
              <a:rPr lang="en-US"/>
              <a:t>	blog:	framewreck.net</a:t>
            </a:r>
            <a:br>
              <a:rPr lang="en-US"/>
            </a:br>
            <a:r>
              <a:rPr lang="en-US"/>
              <a:t>	twitter:	@daniel_norton</a:t>
            </a:r>
            <a:br>
              <a:rPr lang="en-US"/>
            </a:br>
            <a:endParaRPr lang="en-US"/>
          </a:p>
        </p:txBody>
      </p:sp>
      <p:sp>
        <p:nvSpPr>
          <p:cNvPr id="3" name="Subtitle 2"/>
          <p:cNvSpPr>
            <a:spLocks noGrp="1"/>
          </p:cNvSpPr>
          <p:nvPr>
            <p:ph type="subTitle" idx="1"/>
          </p:nvPr>
        </p:nvSpPr>
        <p:spPr/>
        <p:txBody>
          <a:bodyPr/>
          <a:lstStyle/>
          <a:p>
            <a:r>
              <a:rPr lang="en-US"/>
              <a:t>Thanks, guys! Enjoy the rest of devLink 2011!</a:t>
            </a:r>
          </a:p>
        </p:txBody>
      </p:sp>
      <p:grpSp>
        <p:nvGrpSpPr>
          <p:cNvPr id="10" name="Group 9"/>
          <p:cNvGrpSpPr/>
          <p:nvPr/>
        </p:nvGrpSpPr>
        <p:grpSpPr>
          <a:xfrm>
            <a:off x="1492380" y="3664767"/>
            <a:ext cx="7346821" cy="1098058"/>
            <a:chOff x="1492380" y="4610072"/>
            <a:chExt cx="7346821" cy="1098058"/>
          </a:xfrm>
        </p:grpSpPr>
        <p:grpSp>
          <p:nvGrpSpPr>
            <p:cNvPr id="39" name="Group 38"/>
            <p:cNvGrpSpPr/>
            <p:nvPr/>
          </p:nvGrpSpPr>
          <p:grpSpPr>
            <a:xfrm>
              <a:off x="1492380" y="4610072"/>
              <a:ext cx="1081559" cy="1098058"/>
              <a:chOff x="2585534" y="2275528"/>
              <a:chExt cx="1081559" cy="1098058"/>
            </a:xfrm>
          </p:grpSpPr>
          <p:sp>
            <p:nvSpPr>
              <p:cNvPr id="28" name="Rounded Rectangle 27"/>
              <p:cNvSpPr/>
              <p:nvPr/>
            </p:nvSpPr>
            <p:spPr>
              <a:xfrm>
                <a:off x="2713051" y="2275528"/>
                <a:ext cx="827452" cy="827452"/>
              </a:xfrm>
              <a:prstGeom prst="round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2585534" y="3065809"/>
                <a:ext cx="1081559" cy="307777"/>
              </a:xfrm>
              <a:prstGeom prst="rect">
                <a:avLst/>
              </a:prstGeom>
              <a:noFill/>
            </p:spPr>
            <p:txBody>
              <a:bodyPr wrap="none" rtlCol="0">
                <a:spAutoFit/>
              </a:bodyPr>
              <a:lstStyle/>
              <a:p>
                <a:pPr algn="ctr"/>
                <a:r>
                  <a:rPr lang="en-US" sz="1400">
                    <a:effectLst>
                      <a:outerShdw blurRad="57150" dist="38100" dir="5760000" algn="tl" rotWithShape="0">
                        <a:srgbClr val="000000">
                          <a:alpha val="43000"/>
                        </a:srgbClr>
                      </a:outerShdw>
                    </a:effectLst>
                  </a:rPr>
                  <a:t>Candy Store</a:t>
                </a:r>
                <a:endParaRPr lang="en-US">
                  <a:effectLst>
                    <a:outerShdw blurRad="57150" dist="38100" dir="5760000" algn="tl" rotWithShape="0">
                      <a:srgbClr val="000000">
                        <a:alpha val="43000"/>
                      </a:srgbClr>
                    </a:outerShdw>
                  </a:effectLst>
                </a:endParaRPr>
              </a:p>
            </p:txBody>
          </p:sp>
        </p:grpSp>
        <p:sp>
          <p:nvSpPr>
            <p:cNvPr id="7" name="Title 1"/>
            <p:cNvSpPr txBox="1">
              <a:spLocks/>
            </p:cNvSpPr>
            <p:nvPr/>
          </p:nvSpPr>
          <p:spPr>
            <a:xfrm>
              <a:off x="2719667" y="4610072"/>
              <a:ext cx="6119534" cy="810550"/>
            </a:xfrm>
            <a:prstGeom prst="rect">
              <a:avLst/>
            </a:prstGeom>
          </p:spPr>
          <p:txBody>
            <a:bodyPr vert="horz" anchor="b">
              <a:noAutofit/>
            </a:bodyPr>
            <a:lstStyle>
              <a:lvl1pPr algn="l" rtl="0" eaLnBrk="1" latinLnBrk="0" hangingPunct="1">
                <a:spcBef>
                  <a:spcPct val="0"/>
                </a:spcBef>
                <a:buNone/>
                <a:defRPr kumimoji="0" sz="4400" b="0" kern="1200" cap="none" spc="0" baseline="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a:lstStyle>
            <a:p>
              <a:pPr defTabSz="917575">
                <a:lnSpc>
                  <a:spcPct val="130000"/>
                </a:lnSpc>
              </a:pPr>
              <a:r>
                <a:rPr lang="en-US" sz="2400"/>
                <a:t>github.com/danielnorton/CandyStore-app</a:t>
              </a:r>
            </a:p>
            <a:p>
              <a:pPr defTabSz="917575">
                <a:lnSpc>
                  <a:spcPct val="130000"/>
                </a:lnSpc>
              </a:pPr>
              <a:r>
                <a:rPr lang="en-US" sz="2400"/>
                <a:t>github.com/danielnorton/candystore-server</a:t>
              </a:r>
            </a:p>
          </p:txBody>
        </p:sp>
      </p:grpSp>
    </p:spTree>
    <p:extLst>
      <p:ext uri="{BB962C8B-B14F-4D97-AF65-F5344CB8AC3E}">
        <p14:creationId xmlns:p14="http://schemas.microsoft.com/office/powerpoint/2010/main" val="18214853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 few caveats ...</a:t>
            </a:r>
          </a:p>
        </p:txBody>
      </p:sp>
      <p:sp>
        <p:nvSpPr>
          <p:cNvPr id="3" name="Footer Placeholder 2"/>
          <p:cNvSpPr>
            <a:spLocks noGrp="1"/>
          </p:cNvSpPr>
          <p:nvPr>
            <p:ph type="ftr" sz="quarter" idx="11"/>
          </p:nvPr>
        </p:nvSpPr>
        <p:spPr/>
        <p:txBody>
          <a:bodyPr/>
          <a:lstStyle/>
          <a:p>
            <a:r>
              <a:rPr kumimoji="0" lang="en-US"/>
              <a:t>Beginning iOS Development, MVC in iOS</a:t>
            </a:r>
          </a:p>
        </p:txBody>
      </p:sp>
      <p:sp>
        <p:nvSpPr>
          <p:cNvPr id="4" name="Slide Number Placeholder 3"/>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5</a:t>
            </a:fld>
            <a:endParaRPr kumimoji="0" lang="en-US" dirty="0">
              <a:solidFill>
                <a:srgbClr val="FFFFFF"/>
              </a:solidFill>
            </a:endParaRPr>
          </a:p>
        </p:txBody>
      </p:sp>
      <p:pic>
        <p:nvPicPr>
          <p:cNvPr id="5" name="Picture 4"/>
          <p:cNvPicPr>
            <a:picLocks noChangeAspect="1"/>
          </p:cNvPicPr>
          <p:nvPr/>
        </p:nvPicPr>
        <p:blipFill>
          <a:blip r:embed="rId3"/>
          <a:stretch>
            <a:fillRect/>
          </a:stretch>
        </p:blipFill>
        <p:spPr>
          <a:xfrm>
            <a:off x="1409700" y="1863531"/>
            <a:ext cx="6324600" cy="4749800"/>
          </a:xfrm>
          <a:prstGeom prst="rect">
            <a:avLst/>
          </a:prstGeom>
        </p:spPr>
      </p:pic>
      <p:sp>
        <p:nvSpPr>
          <p:cNvPr id="6" name="TextBox 5"/>
          <p:cNvSpPr txBox="1"/>
          <p:nvPr/>
        </p:nvSpPr>
        <p:spPr>
          <a:xfrm>
            <a:off x="2885146" y="1935651"/>
            <a:ext cx="3393878" cy="769441"/>
          </a:xfrm>
          <a:prstGeom prst="rect">
            <a:avLst/>
          </a:prstGeom>
          <a:noFill/>
        </p:spPr>
        <p:txBody>
          <a:bodyPr wrap="none" rtlCol="0">
            <a:spAutoFit/>
          </a:bodyPr>
          <a:lstStyle/>
          <a:p>
            <a:pPr algn="ctr"/>
            <a:r>
              <a:rPr lang="en-US" sz="4400">
                <a:ln w="18415" cmpd="sng">
                  <a:solidFill>
                    <a:srgbClr val="FFFFFF"/>
                  </a:solidFill>
                  <a:prstDash val="solid"/>
                </a:ln>
                <a:effectLst>
                  <a:glow rad="101600">
                    <a:schemeClr val="bg1">
                      <a:alpha val="75000"/>
                    </a:schemeClr>
                  </a:glow>
                  <a:outerShdw blurRad="63500" dir="3600000" algn="tl" rotWithShape="0">
                    <a:srgbClr val="000000">
                      <a:alpha val="70000"/>
                    </a:srgbClr>
                  </a:outerShdw>
                </a:effectLst>
                <a:latin typeface="Arial Black"/>
                <a:cs typeface="Arial Black"/>
              </a:rPr>
              <a:t>STOREKIT</a:t>
            </a:r>
            <a:endParaRPr lang="en-US" sz="4400">
              <a:effectLst>
                <a:glow rad="101600">
                  <a:schemeClr val="bg1">
                    <a:alpha val="75000"/>
                  </a:schemeClr>
                </a:glow>
                <a:outerShdw blurRad="63500" dir="3600000" algn="tl" rotWithShape="0">
                  <a:srgbClr val="000000">
                    <a:alpha val="70000"/>
                  </a:srgbClr>
                </a:outerShdw>
              </a:effectLst>
              <a:latin typeface="Arial Black"/>
              <a:cs typeface="Arial Black"/>
            </a:endParaRPr>
          </a:p>
        </p:txBody>
      </p:sp>
      <p:sp>
        <p:nvSpPr>
          <p:cNvPr id="8" name="TextBox 7"/>
          <p:cNvSpPr txBox="1"/>
          <p:nvPr/>
        </p:nvSpPr>
        <p:spPr>
          <a:xfrm>
            <a:off x="1409700" y="5986596"/>
            <a:ext cx="6324600" cy="523220"/>
          </a:xfrm>
          <a:prstGeom prst="rect">
            <a:avLst/>
          </a:prstGeom>
          <a:noFill/>
        </p:spPr>
        <p:txBody>
          <a:bodyPr wrap="square" rtlCol="0">
            <a:spAutoFit/>
          </a:bodyPr>
          <a:lstStyle>
            <a:defPPr>
              <a:defRPr lang="en-US"/>
            </a:defPPr>
            <a:lvl1pPr algn="ctr">
              <a:defRPr sz="4400">
                <a:ln w="18415" cmpd="sng">
                  <a:solidFill>
                    <a:srgbClr val="FFFFFF"/>
                  </a:solidFill>
                  <a:prstDash val="solid"/>
                </a:ln>
                <a:solidFill>
                  <a:srgbClr val="FFFFFF"/>
                </a:solidFill>
                <a:effectLst>
                  <a:glow rad="101600">
                    <a:schemeClr val="tx1">
                      <a:alpha val="75000"/>
                    </a:schemeClr>
                  </a:glow>
                  <a:outerShdw blurRad="63500" dir="3600000" algn="tl" rotWithShape="0">
                    <a:srgbClr val="000000">
                      <a:alpha val="70000"/>
                    </a:srgbClr>
                  </a:outerShdw>
                </a:effectLst>
                <a:latin typeface="Arial Black"/>
                <a:cs typeface="Arial Black"/>
              </a:defRPr>
            </a:lvl1pPr>
          </a:lstStyle>
          <a:p>
            <a:r>
              <a:rPr lang="en-US" sz="2800">
                <a:solidFill>
                  <a:schemeClr val="tx1"/>
                </a:solidFill>
                <a:effectLst>
                  <a:glow rad="101600">
                    <a:schemeClr val="bg1">
                      <a:alpha val="75000"/>
                    </a:schemeClr>
                  </a:glow>
                  <a:outerShdw blurRad="63500" dir="3600000" algn="tl" rotWithShape="0">
                    <a:srgbClr val="000000">
                      <a:alpha val="70000"/>
                    </a:srgbClr>
                  </a:outerShdw>
                </a:effectLst>
              </a:rPr>
              <a:t>Y U NO WORK IN SIMULATOR?</a:t>
            </a:r>
          </a:p>
        </p:txBody>
      </p:sp>
    </p:spTree>
    <p:extLst>
      <p:ext uri="{BB962C8B-B14F-4D97-AF65-F5344CB8AC3E}">
        <p14:creationId xmlns:p14="http://schemas.microsoft.com/office/powerpoint/2010/main" val="151401188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Categories</a:t>
            </a:r>
          </a:p>
        </p:txBody>
      </p:sp>
      <p:sp>
        <p:nvSpPr>
          <p:cNvPr id="3" name="Subtitle 2"/>
          <p:cNvSpPr>
            <a:spLocks noGrp="1"/>
          </p:cNvSpPr>
          <p:nvPr>
            <p:ph type="subTitle" idx="1"/>
          </p:nvPr>
        </p:nvSpPr>
        <p:spPr/>
        <p:txBody>
          <a:bodyPr/>
          <a:lstStyle/>
          <a:p>
            <a:r>
              <a:rPr lang="en-US"/>
              <a:t> </a:t>
            </a:r>
          </a:p>
        </p:txBody>
      </p:sp>
      <p:pic>
        <p:nvPicPr>
          <p:cNvPr id="4" name="Picture 3"/>
          <p:cNvPicPr>
            <a:picLocks noChangeAspect="1"/>
          </p:cNvPicPr>
          <p:nvPr/>
        </p:nvPicPr>
        <p:blipFill>
          <a:blip r:embed="rId2"/>
          <a:stretch>
            <a:fillRect/>
          </a:stretch>
        </p:blipFill>
        <p:spPr>
          <a:xfrm>
            <a:off x="2648280" y="735374"/>
            <a:ext cx="3850779" cy="3850779"/>
          </a:xfrm>
          <a:prstGeom prst="rect">
            <a:avLst/>
          </a:prstGeom>
        </p:spPr>
      </p:pic>
    </p:spTree>
    <p:extLst>
      <p:ext uri="{BB962C8B-B14F-4D97-AF65-F5344CB8AC3E}">
        <p14:creationId xmlns:p14="http://schemas.microsoft.com/office/powerpoint/2010/main" val="273008633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How many times have you written code like this?</a:t>
            </a:r>
          </a:p>
        </p:txBody>
      </p:sp>
      <p:sp>
        <p:nvSpPr>
          <p:cNvPr id="3" name="Subtitle 2"/>
          <p:cNvSpPr>
            <a:spLocks noGrp="1"/>
          </p:cNvSpPr>
          <p:nvPr>
            <p:ph type="subTitle" idx="1"/>
          </p:nvPr>
        </p:nvSpPr>
        <p:spPr/>
        <p:txBody>
          <a:bodyPr/>
          <a:lstStyle/>
          <a:p>
            <a:r>
              <a:rPr lang="en-US"/>
              <a:t> </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A Deeper Look</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7</a:t>
            </a:fld>
            <a:endParaRPr kumimoji="0" lang="en-US" dirty="0">
              <a:solidFill>
                <a:schemeClr val="tx2"/>
              </a:solidFill>
            </a:endParaRPr>
          </a:p>
        </p:txBody>
      </p:sp>
      <p:sp>
        <p:nvSpPr>
          <p:cNvPr id="6" name="Rectangle 5"/>
          <p:cNvSpPr/>
          <p:nvPr/>
        </p:nvSpPr>
        <p:spPr>
          <a:xfrm>
            <a:off x="86098" y="4656639"/>
            <a:ext cx="8960703" cy="1600438"/>
          </a:xfrm>
          <a:prstGeom prst="rect">
            <a:avLst/>
          </a:prstGeom>
        </p:spPr>
        <p:txBody>
          <a:bodyPr wrap="square">
            <a:spAutoFit/>
          </a:bodyPr>
          <a:lstStyle/>
          <a:p>
            <a:r>
              <a:rPr lang="en-US" sz="1400">
                <a:solidFill>
                  <a:srgbClr val="00A0BE"/>
                </a:solidFill>
                <a:latin typeface="Menlo-Regular"/>
              </a:rPr>
              <a:t>UIAlertView</a:t>
            </a:r>
            <a:r>
              <a:rPr lang="en-US" sz="1400">
                <a:solidFill>
                  <a:srgbClr val="FFFFFF"/>
                </a:solidFill>
                <a:latin typeface="Menlo-Regular"/>
              </a:rPr>
              <a:t> *alert = [[</a:t>
            </a:r>
            <a:r>
              <a:rPr lang="en-US" sz="1400">
                <a:solidFill>
                  <a:srgbClr val="00A0BE"/>
                </a:solidFill>
                <a:latin typeface="Menlo-Regular"/>
              </a:rPr>
              <a:t>UIAlertView</a:t>
            </a:r>
            <a:r>
              <a:rPr lang="en-US" sz="1400">
                <a:solidFill>
                  <a:srgbClr val="FFFFFF"/>
                </a:solidFill>
                <a:latin typeface="Menlo-Regular"/>
              </a:rPr>
              <a:t> </a:t>
            </a:r>
            <a:r>
              <a:rPr lang="en-US" sz="1400">
                <a:solidFill>
                  <a:srgbClr val="00A0BE"/>
                </a:solidFill>
                <a:latin typeface="Menlo-Regular"/>
              </a:rPr>
              <a:t>alloc</a:t>
            </a:r>
            <a:r>
              <a:rPr lang="en-US" sz="1400">
                <a:solidFill>
                  <a:srgbClr val="FFFFFF"/>
                </a:solidFill>
                <a:latin typeface="Menlo-Regular"/>
              </a:rPr>
              <a:t>] </a:t>
            </a:r>
            <a:r>
              <a:rPr lang="en-US" sz="1400">
                <a:solidFill>
                  <a:srgbClr val="00A0BE"/>
                </a:solidFill>
                <a:latin typeface="Menlo-Regular"/>
              </a:rPr>
              <a:t>initWithTitle</a:t>
            </a:r>
            <a:r>
              <a:rPr lang="en-US" sz="1400">
                <a:solidFill>
                  <a:srgbClr val="FFFFFF"/>
                </a:solidFill>
                <a:latin typeface="Menlo-Regular"/>
              </a:rPr>
              <a:t>:</a:t>
            </a:r>
            <a:r>
              <a:rPr lang="it-IT" sz="1400">
                <a:solidFill>
                  <a:srgbClr val="DB2C38"/>
                </a:solidFill>
                <a:latin typeface="Menlo-Regular"/>
              </a:rPr>
              <a:t>@"Candy Store"</a:t>
            </a:r>
            <a:endParaRPr lang="en-US" sz="1400">
              <a:solidFill>
                <a:srgbClr val="FFFFFF"/>
              </a:solidFill>
              <a:latin typeface="Menlo-Regular"/>
            </a:endParaRPr>
          </a:p>
          <a:p>
            <a:r>
              <a:rPr lang="fi-FI" sz="1400">
                <a:solidFill>
                  <a:srgbClr val="00A0BE"/>
                </a:solidFill>
                <a:latin typeface="Menlo-Regular"/>
              </a:rPr>
              <a:t>					     message</a:t>
            </a:r>
            <a:r>
              <a:rPr lang="fi-FI" sz="1400">
                <a:solidFill>
                  <a:srgbClr val="FFFFFF"/>
                </a:solidFill>
                <a:latin typeface="Menlo-Regular"/>
              </a:rPr>
              <a:t>:message</a:t>
            </a:r>
            <a:endParaRPr lang="it-IT" sz="1400">
              <a:solidFill>
                <a:srgbClr val="FFFFFF"/>
              </a:solidFill>
              <a:latin typeface="Menlo-Regular"/>
            </a:endParaRPr>
          </a:p>
          <a:p>
            <a:r>
              <a:rPr lang="fi-FI" sz="1400">
                <a:solidFill>
                  <a:srgbClr val="00A0BE"/>
                </a:solidFill>
                <a:latin typeface="Menlo-Regular"/>
              </a:rPr>
              <a:t>					    </a:t>
            </a:r>
            <a:r>
              <a:rPr lang="it-IT" sz="1400">
                <a:solidFill>
                  <a:srgbClr val="00A0BE"/>
                </a:solidFill>
                <a:latin typeface="Menlo-Regular"/>
              </a:rPr>
              <a:t>delegate</a:t>
            </a:r>
            <a:r>
              <a:rPr lang="it-IT" sz="1400">
                <a:solidFill>
                  <a:srgbClr val="FFFFFF"/>
                </a:solidFill>
                <a:latin typeface="Menlo-Regular"/>
              </a:rPr>
              <a:t>:</a:t>
            </a:r>
            <a:r>
              <a:rPr lang="it-IT" sz="1400">
                <a:solidFill>
                  <a:srgbClr val="B21889"/>
                </a:solidFill>
                <a:latin typeface="Menlo-Regular"/>
              </a:rPr>
              <a:t>nil</a:t>
            </a:r>
            <a:endParaRPr lang="it-IT" sz="1400">
              <a:solidFill>
                <a:srgbClr val="FFFFFF"/>
              </a:solidFill>
              <a:latin typeface="Menlo-Regular"/>
            </a:endParaRPr>
          </a:p>
          <a:p>
            <a:r>
              <a:rPr lang="fi-FI" sz="1400">
                <a:solidFill>
                  <a:srgbClr val="00A0BE"/>
                </a:solidFill>
                <a:latin typeface="Menlo-Regular"/>
              </a:rPr>
              <a:t>				    </a:t>
            </a:r>
            <a:r>
              <a:rPr lang="it-IT" sz="1400">
                <a:solidFill>
                  <a:srgbClr val="00A0BE"/>
                </a:solidFill>
                <a:latin typeface="Menlo-Regular"/>
              </a:rPr>
              <a:t>cancelButtonTitle</a:t>
            </a:r>
            <a:r>
              <a:rPr lang="it-IT" sz="1400">
                <a:solidFill>
                  <a:srgbClr val="FFFFFF"/>
                </a:solidFill>
                <a:latin typeface="Menlo-Regular"/>
              </a:rPr>
              <a:t>:</a:t>
            </a:r>
            <a:r>
              <a:rPr lang="it-IT" sz="1400">
                <a:solidFill>
                  <a:srgbClr val="DB2C38"/>
                </a:solidFill>
                <a:latin typeface="Menlo-Regular"/>
              </a:rPr>
              <a:t>@"OK"</a:t>
            </a:r>
            <a:endParaRPr lang="it-IT" sz="1400">
              <a:solidFill>
                <a:srgbClr val="FFFFFF"/>
              </a:solidFill>
              <a:latin typeface="Menlo-Regular"/>
            </a:endParaRPr>
          </a:p>
          <a:p>
            <a:r>
              <a:rPr lang="fi-FI" sz="1400">
                <a:solidFill>
                  <a:srgbClr val="00A0BE"/>
                </a:solidFill>
                <a:latin typeface="Menlo-Regular"/>
              </a:rPr>
              <a:t>				    </a:t>
            </a:r>
            <a:r>
              <a:rPr lang="it-IT" sz="1400">
                <a:solidFill>
                  <a:srgbClr val="00A0BE"/>
                </a:solidFill>
                <a:latin typeface="Menlo-Regular"/>
              </a:rPr>
              <a:t>otherButtonTitles</a:t>
            </a:r>
            <a:r>
              <a:rPr lang="it-IT" sz="1400">
                <a:solidFill>
                  <a:srgbClr val="FFFFFF"/>
                </a:solidFill>
                <a:latin typeface="Menlo-Regular"/>
              </a:rPr>
              <a:t>:</a:t>
            </a:r>
            <a:r>
              <a:rPr lang="it-IT" sz="1400">
                <a:solidFill>
                  <a:srgbClr val="B21889"/>
                </a:solidFill>
                <a:latin typeface="Menlo-Regular"/>
              </a:rPr>
              <a:t>nil</a:t>
            </a:r>
            <a:r>
              <a:rPr lang="it-IT" sz="1400">
                <a:solidFill>
                  <a:srgbClr val="FFFFFF"/>
                </a:solidFill>
                <a:latin typeface="Menlo-Regular"/>
              </a:rPr>
              <a:t>];</a:t>
            </a:r>
          </a:p>
          <a:p>
            <a:r>
              <a:rPr lang="it-IT" sz="1400">
                <a:solidFill>
                  <a:srgbClr val="FFFFFF"/>
                </a:solidFill>
                <a:latin typeface="Menlo-Regular"/>
              </a:rPr>
              <a:t>[alert </a:t>
            </a:r>
            <a:r>
              <a:rPr lang="it-IT" sz="1400">
                <a:solidFill>
                  <a:srgbClr val="00A0BE"/>
                </a:solidFill>
                <a:latin typeface="Menlo-Regular"/>
              </a:rPr>
              <a:t>show</a:t>
            </a:r>
            <a:r>
              <a:rPr lang="it-IT" sz="1400">
                <a:solidFill>
                  <a:srgbClr val="FFFFFF"/>
                </a:solidFill>
                <a:latin typeface="Menlo-Regular"/>
              </a:rPr>
              <a:t>];</a:t>
            </a:r>
          </a:p>
          <a:p>
            <a:r>
              <a:rPr lang="it-IT" sz="1400">
                <a:solidFill>
                  <a:srgbClr val="FFFFFF"/>
                </a:solidFill>
                <a:latin typeface="Menlo-Regular"/>
              </a:rPr>
              <a:t>[alert </a:t>
            </a:r>
            <a:r>
              <a:rPr lang="it-IT" sz="1400">
                <a:solidFill>
                  <a:srgbClr val="00A0BE"/>
                </a:solidFill>
                <a:latin typeface="Menlo-Regular"/>
              </a:rPr>
              <a:t>release</a:t>
            </a:r>
            <a:r>
              <a:rPr lang="it-IT" sz="1400">
                <a:solidFill>
                  <a:srgbClr val="FFFFFF"/>
                </a:solidFill>
                <a:latin typeface="Menlo-Regular"/>
              </a:rPr>
              <a:t>];</a:t>
            </a:r>
            <a:endParaRPr lang="en-US" sz="1400"/>
          </a:p>
        </p:txBody>
      </p:sp>
      <p:sp>
        <p:nvSpPr>
          <p:cNvPr id="9" name="Rectangle 8"/>
          <p:cNvSpPr/>
          <p:nvPr/>
        </p:nvSpPr>
        <p:spPr>
          <a:xfrm>
            <a:off x="86099" y="3185514"/>
            <a:ext cx="8960702" cy="738664"/>
          </a:xfrm>
          <a:prstGeom prst="rect">
            <a:avLst/>
          </a:prstGeom>
        </p:spPr>
        <p:txBody>
          <a:bodyPr wrap="square">
            <a:spAutoFit/>
          </a:bodyPr>
          <a:lstStyle/>
          <a:p>
            <a:r>
              <a:rPr lang="en-US" sz="1400">
                <a:solidFill>
                  <a:srgbClr val="83C057"/>
                </a:solidFill>
                <a:latin typeface="Menlo-Regular"/>
              </a:rPr>
              <a:t>ShopItemDetailViewController</a:t>
            </a:r>
            <a:r>
              <a:rPr lang="en-US" sz="1400">
                <a:solidFill>
                  <a:srgbClr val="FFFFFF"/>
                </a:solidFill>
                <a:latin typeface="Menlo-Regular"/>
              </a:rPr>
              <a:t> *controller =</a:t>
            </a:r>
          </a:p>
          <a:p>
            <a:r>
              <a:rPr lang="en-US" sz="1400">
                <a:solidFill>
                  <a:srgbClr val="FFFFFF"/>
                </a:solidFill>
                <a:latin typeface="Menlo-Regular"/>
              </a:rPr>
              <a:t>	[[</a:t>
            </a:r>
            <a:r>
              <a:rPr lang="en-US" sz="1400">
                <a:solidFill>
                  <a:srgbClr val="83C057"/>
                </a:solidFill>
                <a:latin typeface="Menlo-Regular"/>
              </a:rPr>
              <a:t>ShopItemDetailViewController</a:t>
            </a:r>
            <a:r>
              <a:rPr lang="en-US" sz="1400">
                <a:solidFill>
                  <a:srgbClr val="FFFFFF"/>
                </a:solidFill>
                <a:latin typeface="Menlo-Regular"/>
              </a:rPr>
              <a:t> </a:t>
            </a:r>
            <a:r>
              <a:rPr lang="en-US" sz="1400">
                <a:solidFill>
                  <a:srgbClr val="00A0BE"/>
                </a:solidFill>
                <a:latin typeface="Menlo-Regular"/>
              </a:rPr>
              <a:t>alloc</a:t>
            </a:r>
            <a:r>
              <a:rPr lang="en-US" sz="1400">
                <a:solidFill>
                  <a:srgbClr val="FFFFFF"/>
                </a:solidFill>
                <a:latin typeface="Menlo-Regular"/>
              </a:rPr>
              <a:t>] 	</a:t>
            </a:r>
            <a:r>
              <a:rPr lang="en-US" sz="1400">
                <a:solidFill>
                  <a:srgbClr val="00A0BE"/>
                </a:solidFill>
                <a:latin typeface="Menlo-Regular"/>
              </a:rPr>
              <a:t>initWithNibName</a:t>
            </a:r>
            <a:r>
              <a:rPr lang="en-US" sz="1400">
                <a:solidFill>
                  <a:srgbClr val="FFFFFF"/>
                </a:solidFill>
                <a:latin typeface="Menlo-Regular"/>
              </a:rPr>
              <a:t>:</a:t>
            </a:r>
            <a:r>
              <a:rPr lang="en-US" sz="1400">
                <a:solidFill>
                  <a:srgbClr val="DB2C38"/>
                </a:solidFill>
                <a:latin typeface="Menlo-Regular"/>
              </a:rPr>
              <a:t>@"ShopItemDetailViewController"</a:t>
            </a:r>
            <a:r>
              <a:rPr lang="en-US" sz="1400">
                <a:solidFill>
                  <a:srgbClr val="FFFFFF"/>
                </a:solidFill>
                <a:latin typeface="Menlo-Regular"/>
              </a:rPr>
              <a:t> </a:t>
            </a:r>
            <a:r>
              <a:rPr lang="en-US" sz="1400">
                <a:solidFill>
                  <a:srgbClr val="00A0BE"/>
                </a:solidFill>
                <a:latin typeface="Menlo-Regular"/>
              </a:rPr>
              <a:t>bundle</a:t>
            </a:r>
            <a:r>
              <a:rPr lang="en-US" sz="1400">
                <a:solidFill>
                  <a:srgbClr val="FFFFFF"/>
                </a:solidFill>
                <a:latin typeface="Menlo-Regular"/>
              </a:rPr>
              <a:t>:</a:t>
            </a:r>
            <a:r>
              <a:rPr lang="en-US" sz="1400">
                <a:solidFill>
                  <a:srgbClr val="B21889"/>
                </a:solidFill>
                <a:latin typeface="Menlo-Regular"/>
              </a:rPr>
              <a:t>nil</a:t>
            </a:r>
            <a:r>
              <a:rPr lang="en-US" sz="1400">
                <a:solidFill>
                  <a:srgbClr val="FFFFFF"/>
                </a:solidFill>
                <a:latin typeface="Menlo-Regular"/>
              </a:rPr>
              <a:t>];</a:t>
            </a:r>
          </a:p>
        </p:txBody>
      </p:sp>
    </p:spTree>
    <p:extLst>
      <p:ext uri="{BB962C8B-B14F-4D97-AF65-F5344CB8AC3E}">
        <p14:creationId xmlns:p14="http://schemas.microsoft.com/office/powerpoint/2010/main" val="188053680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How many times have you written code like this?</a:t>
            </a:r>
          </a:p>
        </p:txBody>
      </p:sp>
      <p:sp>
        <p:nvSpPr>
          <p:cNvPr id="3" name="Subtitle 2"/>
          <p:cNvSpPr>
            <a:spLocks noGrp="1"/>
          </p:cNvSpPr>
          <p:nvPr>
            <p:ph type="subTitle" idx="1"/>
          </p:nvPr>
        </p:nvSpPr>
        <p:spPr/>
        <p:txBody>
          <a:bodyPr/>
          <a:lstStyle/>
          <a:p>
            <a:r>
              <a:rPr lang="en-US"/>
              <a:t> </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A Deeper Look</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8</a:t>
            </a:fld>
            <a:endParaRPr kumimoji="0" lang="en-US" dirty="0">
              <a:solidFill>
                <a:schemeClr val="tx2"/>
              </a:solidFill>
            </a:endParaRPr>
          </a:p>
        </p:txBody>
      </p:sp>
      <p:sp>
        <p:nvSpPr>
          <p:cNvPr id="7" name="Rectangle 6"/>
          <p:cNvSpPr/>
          <p:nvPr/>
        </p:nvSpPr>
        <p:spPr>
          <a:xfrm>
            <a:off x="86099" y="4678652"/>
            <a:ext cx="8981701" cy="307777"/>
          </a:xfrm>
          <a:prstGeom prst="rect">
            <a:avLst/>
          </a:prstGeom>
        </p:spPr>
        <p:txBody>
          <a:bodyPr wrap="square">
            <a:spAutoFit/>
          </a:bodyPr>
          <a:lstStyle/>
          <a:p>
            <a:r>
              <a:rPr lang="en-US" sz="1400">
                <a:solidFill>
                  <a:srgbClr val="FFFFFF"/>
                </a:solidFill>
                <a:latin typeface="Menlo-Regular"/>
              </a:rPr>
              <a:t>[</a:t>
            </a:r>
            <a:r>
              <a:rPr lang="en-US" sz="1400">
                <a:solidFill>
                  <a:srgbClr val="B21889"/>
                </a:solidFill>
                <a:latin typeface="Menlo-Regular"/>
              </a:rPr>
              <a:t>self</a:t>
            </a:r>
            <a:r>
              <a:rPr lang="en-US" sz="1400">
                <a:solidFill>
                  <a:srgbClr val="FFFFFF"/>
                </a:solidFill>
                <a:latin typeface="Menlo-Regular"/>
              </a:rPr>
              <a:t> </a:t>
            </a:r>
            <a:r>
              <a:rPr lang="en-US" sz="1400">
                <a:solidFill>
                  <a:srgbClr val="83C057"/>
                </a:solidFill>
                <a:latin typeface="Menlo-Regular"/>
              </a:rPr>
              <a:t>popup</a:t>
            </a:r>
            <a:r>
              <a:rPr lang="en-US" sz="1400">
                <a:solidFill>
                  <a:srgbClr val="FFFFFF"/>
                </a:solidFill>
                <a:latin typeface="Menlo-Regular"/>
              </a:rPr>
              <a:t>:</a:t>
            </a:r>
            <a:r>
              <a:rPr lang="fi-FI" sz="1400">
                <a:solidFill>
                  <a:srgbClr val="FFFFFF"/>
                </a:solidFill>
                <a:latin typeface="Menlo-Regular"/>
              </a:rPr>
              <a:t>message</a:t>
            </a:r>
            <a:r>
              <a:rPr lang="en-US" sz="1400">
                <a:solidFill>
                  <a:srgbClr val="FFFFFF"/>
                </a:solidFill>
                <a:latin typeface="Menlo-Regular"/>
              </a:rPr>
              <a:t>];</a:t>
            </a:r>
            <a:endParaRPr lang="en-US" sz="1400"/>
          </a:p>
        </p:txBody>
      </p:sp>
      <p:sp>
        <p:nvSpPr>
          <p:cNvPr id="8" name="Rectangle 7"/>
          <p:cNvSpPr/>
          <p:nvPr/>
        </p:nvSpPr>
        <p:spPr>
          <a:xfrm>
            <a:off x="86099" y="3184875"/>
            <a:ext cx="8960702" cy="523220"/>
          </a:xfrm>
          <a:prstGeom prst="rect">
            <a:avLst/>
          </a:prstGeom>
        </p:spPr>
        <p:txBody>
          <a:bodyPr wrap="square">
            <a:spAutoFit/>
          </a:bodyPr>
          <a:lstStyle/>
          <a:p>
            <a:r>
              <a:rPr lang="en-US" sz="1400">
                <a:solidFill>
                  <a:srgbClr val="83C057"/>
                </a:solidFill>
                <a:latin typeface="Menlo-Regular"/>
              </a:rPr>
              <a:t>ShopItemDetailViewController</a:t>
            </a:r>
            <a:r>
              <a:rPr lang="en-US" sz="1400">
                <a:solidFill>
                  <a:srgbClr val="FFFFFF"/>
                </a:solidFill>
                <a:latin typeface="Menlo-Regular"/>
              </a:rPr>
              <a:t> *controller =</a:t>
            </a:r>
          </a:p>
          <a:p>
            <a:r>
              <a:rPr lang="en-US" sz="1400">
                <a:solidFill>
                  <a:srgbClr val="FFFFFF"/>
                </a:solidFill>
                <a:latin typeface="Menlo-Regular"/>
              </a:rPr>
              <a:t>	[</a:t>
            </a:r>
            <a:r>
              <a:rPr lang="en-US" sz="1400">
                <a:solidFill>
                  <a:srgbClr val="83C057"/>
                </a:solidFill>
                <a:latin typeface="Menlo-Regular"/>
              </a:rPr>
              <a:t>ShopItemDetailViewController</a:t>
            </a:r>
            <a:r>
              <a:rPr lang="en-US" sz="1400">
                <a:solidFill>
                  <a:srgbClr val="FFFFFF"/>
                </a:solidFill>
                <a:latin typeface="Menlo-Regular"/>
              </a:rPr>
              <a:t> </a:t>
            </a:r>
            <a:r>
              <a:rPr lang="en-US" sz="1400">
                <a:solidFill>
                  <a:srgbClr val="83C057"/>
                </a:solidFill>
                <a:latin typeface="Menlo-Regular"/>
              </a:rPr>
              <a:t>newWithDefaultNib</a:t>
            </a:r>
            <a:r>
              <a:rPr lang="en-US" sz="1400">
                <a:solidFill>
                  <a:srgbClr val="FFFFFF"/>
                </a:solidFill>
                <a:latin typeface="Menlo-Regular"/>
              </a:rPr>
              <a:t>];</a:t>
            </a:r>
          </a:p>
        </p:txBody>
      </p:sp>
    </p:spTree>
    <p:extLst>
      <p:ext uri="{BB962C8B-B14F-4D97-AF65-F5344CB8AC3E}">
        <p14:creationId xmlns:p14="http://schemas.microsoft.com/office/powerpoint/2010/main" val="2032022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Code</a:t>
            </a:r>
          </a:p>
        </p:txBody>
      </p:sp>
      <p:sp>
        <p:nvSpPr>
          <p:cNvPr id="3" name="Subtitle 2"/>
          <p:cNvSpPr>
            <a:spLocks noGrp="1"/>
          </p:cNvSpPr>
          <p:nvPr>
            <p:ph type="subTitle" idx="1"/>
          </p:nvPr>
        </p:nvSpPr>
        <p:spPr/>
        <p:txBody>
          <a:bodyPr/>
          <a:lstStyle/>
          <a:p>
            <a:r>
              <a:rPr lang="en-US"/>
              <a:t>Uses of Categories</a:t>
            </a:r>
          </a:p>
        </p:txBody>
      </p:sp>
      <p:sp>
        <p:nvSpPr>
          <p:cNvPr id="4" name="Footer Placeholder 3"/>
          <p:cNvSpPr>
            <a:spLocks noGrp="1"/>
          </p:cNvSpPr>
          <p:nvPr>
            <p:ph type="ftr" sz="quarter" idx="11"/>
          </p:nvPr>
        </p:nvSpPr>
        <p:spPr/>
        <p:txBody>
          <a:bodyPr/>
          <a:lstStyle/>
          <a:p>
            <a:pPr algn="r" eaLnBrk="1" latinLnBrk="0" hangingPunct="1"/>
            <a:r>
              <a:rPr kumimoji="0" lang="en-US" dirty="0">
                <a:solidFill>
                  <a:schemeClr val="tx2"/>
                </a:solidFill>
              </a:rPr>
              <a:t>Beginning iOS Development, MVC in iOS</a:t>
            </a:r>
          </a:p>
        </p:txBody>
      </p:sp>
      <p:sp>
        <p:nvSpPr>
          <p:cNvPr id="5" name="Slide Number Placeholder 4"/>
          <p:cNvSpPr>
            <a:spLocks noGrp="1"/>
          </p:cNvSpPr>
          <p:nvPr>
            <p:ph type="sldNum" sz="quarter" idx="12"/>
          </p:nvPr>
        </p:nvSpPr>
        <p:spPr/>
        <p:txBody>
          <a:bodyPr/>
          <a:lstStyle/>
          <a:p>
            <a:pPr eaLnBrk="1" latinLnBrk="0" hangingPunct="1"/>
            <a:fld id="{F0C94032-CD4C-4C25-B0C2-CEC720522D92}" type="slidenum">
              <a:rPr kumimoji="0" lang="en-US" smtClean="0"/>
              <a:pPr eaLnBrk="1" latinLnBrk="0" hangingPunct="1"/>
              <a:t>9</a:t>
            </a:fld>
            <a:endParaRPr kumimoji="0" lang="en-US" dirty="0">
              <a:solidFill>
                <a:schemeClr val="tx2"/>
              </a:solidFill>
            </a:endParaRPr>
          </a:p>
        </p:txBody>
      </p:sp>
      <p:sp>
        <p:nvSpPr>
          <p:cNvPr id="6" name="Content Placeholder 5"/>
          <p:cNvSpPr>
            <a:spLocks noGrp="1"/>
          </p:cNvSpPr>
          <p:nvPr>
            <p:ph sz="quarter" idx="13"/>
          </p:nvPr>
        </p:nvSpPr>
        <p:spPr/>
        <p:txBody>
          <a:bodyPr/>
          <a:lstStyle/>
          <a:p>
            <a:r>
              <a:rPr lang="en-US"/>
              <a:t>Helper messages</a:t>
            </a:r>
          </a:p>
          <a:p>
            <a:r>
              <a:rPr lang="en-US"/>
              <a:t>Extend iOS framework</a:t>
            </a:r>
          </a:p>
          <a:p>
            <a:r>
              <a:rPr lang="en-US"/>
              <a:t>Private messages</a:t>
            </a:r>
          </a:p>
          <a:p>
            <a:r>
              <a:rPr lang="en-US"/>
              <a:t>Common style</a:t>
            </a:r>
          </a:p>
          <a:p>
            <a:endParaRPr lang="en-US"/>
          </a:p>
        </p:txBody>
      </p:sp>
    </p:spTree>
    <p:extLst>
      <p:ext uri="{BB962C8B-B14F-4D97-AF65-F5344CB8AC3E}">
        <p14:creationId xmlns:p14="http://schemas.microsoft.com/office/powerpoint/2010/main" val="178465894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Custom 1">
      <a:dk1>
        <a:sysClr val="windowText" lastClr="000000"/>
      </a:dk1>
      <a:lt1>
        <a:sysClr val="window" lastClr="FFFFFF"/>
      </a:lt1>
      <a:dk2>
        <a:srgbClr val="333333"/>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2181</TotalTime>
  <Words>1892</Words>
  <Application>Microsoft Macintosh PowerPoint</Application>
  <PresentationFormat>On-screen Show (4:3)</PresentationFormat>
  <Paragraphs>558</Paragraphs>
  <Slides>40</Slides>
  <Notes>22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Median</vt:lpstr>
      <vt:lpstr>Beginning iOS Development A Deeper Look</vt:lpstr>
      <vt:lpstr>Agenda</vt:lpstr>
      <vt:lpstr> github: danielnorton  blog: framewreck.net  twitter: @daniel_norton </vt:lpstr>
      <vt:lpstr>PowerPoint Presentation</vt:lpstr>
      <vt:lpstr>A few caveats ...</vt:lpstr>
      <vt:lpstr>Categories</vt:lpstr>
      <vt:lpstr>How many times have you written code like this?</vt:lpstr>
      <vt:lpstr>How many times have you written code like this?</vt:lpstr>
      <vt:lpstr>Code</vt:lpstr>
      <vt:lpstr>Protocols</vt:lpstr>
      <vt:lpstr>Example iOS Protocols</vt:lpstr>
      <vt:lpstr>Code</vt:lpstr>
      <vt:lpstr>Delegates</vt:lpstr>
      <vt:lpstr>PowerPoint Presentation</vt:lpstr>
      <vt:lpstr>PowerPoint Presentation</vt:lpstr>
      <vt:lpstr>Code</vt:lpstr>
      <vt:lpstr>Blocks</vt:lpstr>
      <vt:lpstr>Block Syntax</vt:lpstr>
      <vt:lpstr>Block Syntax</vt:lpstr>
      <vt:lpstr>Block Syntax</vt:lpstr>
      <vt:lpstr>Block Syntax</vt:lpstr>
      <vt:lpstr>Block Syntax</vt:lpstr>
      <vt:lpstr>Code</vt:lpstr>
      <vt:lpstr>View Animation</vt:lpstr>
      <vt:lpstr>PowerPoint Presentation</vt:lpstr>
      <vt:lpstr>Code</vt:lpstr>
      <vt:lpstr>Web Service Communication</vt:lpstr>
      <vt:lpstr>PowerPoint Presentation</vt:lpstr>
      <vt:lpstr>PowerPoint Presentation</vt:lpstr>
      <vt:lpstr>Code</vt:lpstr>
      <vt:lpstr>PowerPoint Presentation</vt:lpstr>
      <vt:lpstr>Core Data</vt:lpstr>
      <vt:lpstr>PowerPoint Presentation</vt:lpstr>
      <vt:lpstr>PowerPoint Presentation</vt:lpstr>
      <vt:lpstr>Code</vt:lpstr>
      <vt:lpstr>Gotcha’s When editing the model without versioning</vt:lpstr>
      <vt:lpstr>What’s New in iOS5</vt:lpstr>
      <vt:lpstr>Additional Resources</vt:lpstr>
      <vt:lpstr>Review</vt:lpstr>
      <vt:lpstr> github: danielnorton  blog: framewreck.net  twitter: @daniel_norton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Beginning iOS Development, MVC in iOS</dc:title>
  <dc:creator>Daniel Norton</dc:creator>
  <cp:lastModifiedBy>Daniel Norton</cp:lastModifiedBy>
  <cp:revision>195</cp:revision>
  <cp:lastPrinted>2011-08-15T09:08:46Z</cp:lastPrinted>
  <dcterms:created xsi:type="dcterms:W3CDTF">2011-08-13T18:28:05Z</dcterms:created>
  <dcterms:modified xsi:type="dcterms:W3CDTF">2012-08-25T04:15:46Z</dcterms:modified>
</cp:coreProperties>
</file>