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61"/>
  </p:notesMasterIdLst>
  <p:sldIdLst>
    <p:sldId id="256" r:id="rId2"/>
    <p:sldId id="257" r:id="rId3"/>
    <p:sldId id="311" r:id="rId4"/>
    <p:sldId id="273" r:id="rId5"/>
    <p:sldId id="262" r:id="rId6"/>
    <p:sldId id="258" r:id="rId7"/>
    <p:sldId id="259" r:id="rId8"/>
    <p:sldId id="260" r:id="rId9"/>
    <p:sldId id="261" r:id="rId10"/>
    <p:sldId id="263" r:id="rId11"/>
    <p:sldId id="264" r:id="rId12"/>
    <p:sldId id="276" r:id="rId13"/>
    <p:sldId id="277" r:id="rId14"/>
    <p:sldId id="278" r:id="rId15"/>
    <p:sldId id="282" r:id="rId16"/>
    <p:sldId id="279" r:id="rId17"/>
    <p:sldId id="265" r:id="rId18"/>
    <p:sldId id="280" r:id="rId19"/>
    <p:sldId id="281" r:id="rId20"/>
    <p:sldId id="266" r:id="rId21"/>
    <p:sldId id="267" r:id="rId22"/>
    <p:sldId id="268" r:id="rId23"/>
    <p:sldId id="269" r:id="rId24"/>
    <p:sldId id="283" r:id="rId25"/>
    <p:sldId id="287" r:id="rId26"/>
    <p:sldId id="284" r:id="rId27"/>
    <p:sldId id="286" r:id="rId28"/>
    <p:sldId id="292" r:id="rId29"/>
    <p:sldId id="293" r:id="rId30"/>
    <p:sldId id="315" r:id="rId31"/>
    <p:sldId id="316" r:id="rId32"/>
    <p:sldId id="317" r:id="rId33"/>
    <p:sldId id="318" r:id="rId34"/>
    <p:sldId id="285" r:id="rId35"/>
    <p:sldId id="288" r:id="rId36"/>
    <p:sldId id="289" r:id="rId37"/>
    <p:sldId id="290" r:id="rId38"/>
    <p:sldId id="291" r:id="rId39"/>
    <p:sldId id="294" r:id="rId40"/>
    <p:sldId id="295" r:id="rId41"/>
    <p:sldId id="312" r:id="rId42"/>
    <p:sldId id="313" r:id="rId43"/>
    <p:sldId id="296" r:id="rId44"/>
    <p:sldId id="299" r:id="rId45"/>
    <p:sldId id="298" r:id="rId46"/>
    <p:sldId id="303" r:id="rId47"/>
    <p:sldId id="302" r:id="rId48"/>
    <p:sldId id="304" r:id="rId49"/>
    <p:sldId id="305" r:id="rId50"/>
    <p:sldId id="306" r:id="rId51"/>
    <p:sldId id="307" r:id="rId52"/>
    <p:sldId id="308" r:id="rId53"/>
    <p:sldId id="309" r:id="rId54"/>
    <p:sldId id="274" r:id="rId55"/>
    <p:sldId id="310" r:id="rId56"/>
    <p:sldId id="275" r:id="rId57"/>
    <p:sldId id="314" r:id="rId58"/>
    <p:sldId id="320" r:id="rId59"/>
    <p:sldId id="319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692" autoAdjust="0"/>
  </p:normalViewPr>
  <p:slideViewPr>
    <p:cSldViewPr snapToGrid="0" snapToObjects="1">
      <p:cViewPr>
        <p:scale>
          <a:sx n="75" d="100"/>
          <a:sy n="75" d="100"/>
        </p:scale>
        <p:origin x="-120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-267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esProps" Target="presProps.xml"/><Relationship Id="rId64" Type="http://schemas.openxmlformats.org/officeDocument/2006/relationships/viewProps" Target="viewProps.xml"/><Relationship Id="rId65" Type="http://schemas.openxmlformats.org/officeDocument/2006/relationships/theme" Target="theme/theme1.xml"/><Relationship Id="rId66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notesMaster" Target="notesMasters/notesMaster1.xml"/><Relationship Id="rId62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4A599A-E708-D641-B4C4-AB9E72FFEF9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33FBF-80E3-0F4F-B7B6-07EE4E61FD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6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33FBF-80E3-0F4F-B7B6-07EE4E61FDC8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09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2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3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21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401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9" y="457202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7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9" y="414015"/>
            <a:ext cx="6144839" cy="561026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9" y="1219014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9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107578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2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2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800"/>
            </a:lvl6pPr>
            <a:lvl7pPr marL="2173288" indent="-344488">
              <a:defRPr sz="1800"/>
            </a:lvl7pPr>
            <a:lvl8pPr marL="2173288" indent="-344488">
              <a:defRPr sz="1800"/>
            </a:lvl8pPr>
            <a:lvl9pPr marL="2173288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107578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6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7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6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7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sz="1600"/>
            </a:lvl6pPr>
            <a:lvl7pPr marL="2173288" indent="-344488">
              <a:defRPr sz="1600"/>
            </a:lvl7pPr>
            <a:lvl8pPr marL="2173288" indent="-344488">
              <a:defRPr sz="1600"/>
            </a:lvl8pPr>
            <a:lvl9pPr marL="2173288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173288" indent="-344488"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173288" indent="-344488">
              <a:defRPr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1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4" y="107578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4" y="1882589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D140825E-4A15-4D39-8176-1F07E904CB30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1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1732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6pPr>
      <a:lvl7pPr marL="2516188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7pPr>
      <a:lvl8pPr marL="2860675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 smtClean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8pPr>
      <a:lvl9pPr marL="3205163" indent="-344488" algn="l" defTabSz="914400" rtl="0" eaLnBrk="1" latinLnBrk="0" hangingPunct="1">
        <a:spcBef>
          <a:spcPct val="20000"/>
        </a:spcBef>
        <a:buFontTx/>
        <a:buBlip>
          <a:blip r:embed="rId15"/>
        </a:buBlip>
        <a:defRPr lang="en-US" sz="1800" b="1" kern="1200" dirty="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3591339"/>
            <a:ext cx="7542212" cy="1013012"/>
          </a:xfrm>
        </p:spPr>
        <p:txBody>
          <a:bodyPr/>
          <a:lstStyle/>
          <a:p>
            <a:r>
              <a:rPr lang="en-US" dirty="0" smtClean="0"/>
              <a:t>LOREM IPSUM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4943061"/>
            <a:ext cx="7542212" cy="1709530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Prepared by Ngo </a:t>
            </a:r>
            <a:r>
              <a:rPr lang="en-US" dirty="0" err="1" smtClean="0"/>
              <a:t>Duc</a:t>
            </a:r>
            <a:r>
              <a:rPr lang="en-US" dirty="0" smtClean="0"/>
              <a:t> </a:t>
            </a:r>
            <a:r>
              <a:rPr lang="en-US" dirty="0" err="1" smtClean="0"/>
              <a:t>Hiep</a:t>
            </a:r>
            <a:endParaRPr lang="en-US" dirty="0"/>
          </a:p>
          <a:p>
            <a:pPr algn="r"/>
            <a:r>
              <a:rPr lang="en-US" dirty="0" smtClean="0"/>
              <a:t>Copyright 2011 PTT Solution</a:t>
            </a:r>
            <a:r>
              <a:rPr lang="en-US" dirty="0" smtClean="0"/>
              <a:t>.,  </a:t>
            </a:r>
            <a:r>
              <a:rPr lang="en-US" dirty="0" smtClean="0"/>
              <a:t>All rights reserved.</a:t>
            </a:r>
          </a:p>
          <a:p>
            <a:endParaRPr lang="en-US" dirty="0" smtClean="0"/>
          </a:p>
          <a:p>
            <a:r>
              <a:rPr lang="en-US" sz="2000" dirty="0" smtClean="0"/>
              <a:t>Hanoi, Mar 2011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37113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414161"/>
          </a:xfrm>
        </p:spPr>
        <p:txBody>
          <a:bodyPr>
            <a:normAutofit/>
          </a:bodyPr>
          <a:lstStyle/>
          <a:p>
            <a:r>
              <a:rPr lang="en-US" dirty="0" smtClean="0"/>
              <a:t>Initialize </a:t>
            </a:r>
            <a:endParaRPr lang="en-US" dirty="0"/>
          </a:p>
          <a:p>
            <a:r>
              <a:rPr lang="en-US" dirty="0" smtClean="0"/>
              <a:t>State control</a:t>
            </a:r>
            <a:endParaRPr lang="en-US" dirty="0"/>
          </a:p>
          <a:p>
            <a:r>
              <a:rPr lang="en-US" dirty="0" smtClean="0"/>
              <a:t>Action control</a:t>
            </a:r>
            <a:endParaRPr lang="en-US" dirty="0"/>
          </a:p>
          <a:p>
            <a:r>
              <a:rPr lang="en-US" dirty="0" smtClean="0"/>
              <a:t>Manage </a:t>
            </a:r>
            <a:r>
              <a:rPr lang="en-US" dirty="0"/>
              <a:t>children</a:t>
            </a:r>
          </a:p>
          <a:p>
            <a:r>
              <a:rPr lang="en-US" dirty="0" smtClean="0"/>
              <a:t>Query children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hysics</a:t>
            </a:r>
            <a:endParaRPr lang="en-US" dirty="0"/>
          </a:p>
          <a:p>
            <a:r>
              <a:rPr lang="en-US" dirty="0" smtClean="0"/>
              <a:t>Key</a:t>
            </a:r>
            <a:r>
              <a:rPr lang="en-US" dirty="0"/>
              <a:t>-Value coding</a:t>
            </a:r>
          </a:p>
        </p:txBody>
      </p:sp>
    </p:spTree>
    <p:extLst>
      <p:ext uri="{BB962C8B-B14F-4D97-AF65-F5344CB8AC3E}">
        <p14:creationId xmlns:p14="http://schemas.microsoft.com/office/powerpoint/2010/main" val="566485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414161"/>
          </a:xfrm>
        </p:spPr>
        <p:txBody>
          <a:bodyPr>
            <a:normAutofit/>
          </a:bodyPr>
          <a:lstStyle/>
          <a:p>
            <a:r>
              <a:rPr lang="en-US" dirty="0" smtClean="0"/>
              <a:t>Initialize </a:t>
            </a:r>
          </a:p>
          <a:p>
            <a:pPr>
              <a:buFont typeface="Wingdings" charset="2"/>
              <a:buChar char="§"/>
            </a:pPr>
            <a:r>
              <a:rPr lang="en-US" dirty="0" err="1" smtClean="0"/>
              <a:t>Inherite</a:t>
            </a:r>
            <a:r>
              <a:rPr lang="en-US" dirty="0" smtClean="0"/>
              <a:t> from </a:t>
            </a:r>
            <a:r>
              <a:rPr lang="en-US" dirty="0" err="1" smtClean="0"/>
              <a:t>CCSprite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/>
              <a:t>- (id) </a:t>
            </a:r>
            <a:r>
              <a:rPr lang="en-US" dirty="0" err="1" smtClean="0">
                <a:solidFill>
                  <a:srgbClr val="FF6600"/>
                </a:solidFill>
              </a:rPr>
              <a:t>initWithFile</a:t>
            </a:r>
            <a:r>
              <a:rPr lang="en-US" dirty="0" smtClean="0"/>
              <a:t>:(</a:t>
            </a:r>
            <a:r>
              <a:rPr lang="en-US" dirty="0" err="1" smtClean="0"/>
              <a:t>NSString</a:t>
            </a:r>
            <a:r>
              <a:rPr lang="en-US" dirty="0"/>
              <a:t> </a:t>
            </a:r>
            <a:r>
              <a:rPr lang="en-US" dirty="0" smtClean="0"/>
              <a:t>*) file;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+(id) </a:t>
            </a:r>
            <a:r>
              <a:rPr lang="en-US" dirty="0" err="1" smtClean="0">
                <a:solidFill>
                  <a:srgbClr val="FF6600"/>
                </a:solidFill>
              </a:rPr>
              <a:t>componentWithFile</a:t>
            </a:r>
            <a:r>
              <a:rPr lang="en-US" dirty="0" smtClean="0">
                <a:sym typeface="Wingdings"/>
              </a:rPr>
              <a:t>:(</a:t>
            </a:r>
            <a:r>
              <a:rPr lang="en-US" dirty="0" err="1" smtClean="0">
                <a:sym typeface="Wingdings"/>
              </a:rPr>
              <a:t>NSString</a:t>
            </a:r>
            <a:r>
              <a:rPr lang="en-US" dirty="0" smtClean="0">
                <a:sym typeface="Wingdings"/>
              </a:rPr>
              <a:t> *) file;</a:t>
            </a:r>
          </a:p>
          <a:p>
            <a:pPr>
              <a:buFont typeface="Wingdings" charset="2"/>
              <a:buChar char="²"/>
            </a:pPr>
            <a:r>
              <a:rPr lang="en-US" sz="2800" i="1" dirty="0" smtClean="0">
                <a:sym typeface="Wingdings"/>
              </a:rPr>
              <a:t>File can be </a:t>
            </a:r>
            <a:r>
              <a:rPr lang="en-US" sz="2800" i="1" dirty="0" err="1" smtClean="0">
                <a:sym typeface="Wingdings"/>
              </a:rPr>
              <a:t>plist</a:t>
            </a:r>
            <a:r>
              <a:rPr lang="en-US" sz="2800" i="1" dirty="0" smtClean="0">
                <a:sym typeface="Wingdings"/>
              </a:rPr>
              <a:t> or image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57996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610935"/>
          </a:xfrm>
        </p:spPr>
        <p:txBody>
          <a:bodyPr/>
          <a:lstStyle/>
          <a:p>
            <a:r>
              <a:rPr lang="en-US" dirty="0" smtClean="0"/>
              <a:t>Component def: 4 keys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FF6600"/>
                </a:solidFill>
              </a:rPr>
              <a:t>sheet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String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plist</a:t>
            </a:r>
            <a:r>
              <a:rPr lang="en-US" dirty="0" smtClean="0"/>
              <a:t> file generated by </a:t>
            </a:r>
            <a:r>
              <a:rPr lang="en-US" dirty="0" err="1" smtClean="0"/>
              <a:t>Zwoptex</a:t>
            </a:r>
            <a:r>
              <a:rPr lang="en-US" dirty="0" smtClean="0"/>
              <a:t> or </a:t>
            </a:r>
            <a:r>
              <a:rPr lang="en-US" dirty="0" err="1" smtClean="0"/>
              <a:t>TexturePacker</a:t>
            </a:r>
            <a:r>
              <a:rPr lang="en-US" dirty="0" smtClean="0"/>
              <a:t> (without “.</a:t>
            </a:r>
            <a:r>
              <a:rPr lang="en-US" dirty="0" err="1" smtClean="0"/>
              <a:t>plist</a:t>
            </a:r>
            <a:r>
              <a:rPr lang="en-US" dirty="0" smtClean="0"/>
              <a:t>”)</a:t>
            </a:r>
          </a:p>
          <a:p>
            <a:pPr>
              <a:buFont typeface="Arial"/>
              <a:buChar char="•"/>
            </a:pPr>
            <a:r>
              <a:rPr lang="en-US" dirty="0" smtClean="0"/>
              <a:t>All frames in the </a:t>
            </a:r>
            <a:r>
              <a:rPr lang="en-US" dirty="0" err="1" smtClean="0"/>
              <a:t>plist</a:t>
            </a:r>
            <a:r>
              <a:rPr lang="en-US" dirty="0" smtClean="0"/>
              <a:t> are loaded in to cache</a:t>
            </a:r>
          </a:p>
          <a:p>
            <a:pPr>
              <a:buFont typeface="Arial"/>
              <a:buChar char="•"/>
            </a:pPr>
            <a:r>
              <a:rPr lang="en-US" dirty="0" smtClean="0"/>
              <a:t>Can be empty</a:t>
            </a:r>
          </a:p>
        </p:txBody>
      </p:sp>
    </p:spTree>
    <p:extLst>
      <p:ext uri="{BB962C8B-B14F-4D97-AF65-F5344CB8AC3E}">
        <p14:creationId xmlns:p14="http://schemas.microsoft.com/office/powerpoint/2010/main" val="9990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80770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Component </a:t>
            </a:r>
            <a:r>
              <a:rPr lang="en-US" dirty="0" err="1" smtClean="0"/>
              <a:t>def</a:t>
            </a:r>
            <a:r>
              <a:rPr lang="en-US" dirty="0" smtClean="0"/>
              <a:t>: 3 keys</a:t>
            </a:r>
          </a:p>
          <a:p>
            <a:pPr marL="457200" indent="-457200">
              <a:buFont typeface="+mj-lt"/>
              <a:buAutoNum type="arabicPeriod" startAt="2"/>
            </a:pPr>
            <a:r>
              <a:rPr lang="en-US" dirty="0" smtClean="0">
                <a:solidFill>
                  <a:srgbClr val="FF6600"/>
                </a:solidFill>
              </a:rPr>
              <a:t>sprite </a:t>
            </a:r>
          </a:p>
          <a:p>
            <a:pPr>
              <a:buFont typeface="Arial"/>
              <a:buChar char="•"/>
            </a:pPr>
            <a:r>
              <a:rPr lang="en-US" dirty="0" smtClean="0"/>
              <a:t>String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Initial sprite/frame of the component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frame will be set for the component if </a:t>
            </a:r>
            <a:r>
              <a:rPr lang="en-US" dirty="0" smtClean="0">
                <a:solidFill>
                  <a:srgbClr val="FF6600"/>
                </a:solidFill>
              </a:rPr>
              <a:t>sheet</a:t>
            </a:r>
            <a:r>
              <a:rPr lang="en-US" dirty="0" smtClean="0"/>
              <a:t> is not empty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image will be initialized for the component if </a:t>
            </a:r>
            <a:r>
              <a:rPr lang="en-US" dirty="0" smtClean="0">
                <a:solidFill>
                  <a:srgbClr val="FF6600"/>
                </a:solidFill>
              </a:rPr>
              <a:t>sheet</a:t>
            </a:r>
            <a:r>
              <a:rPr lang="en-US" dirty="0" smtClean="0"/>
              <a:t> is empty</a:t>
            </a:r>
          </a:p>
          <a:p>
            <a:pPr>
              <a:buFont typeface="Arial"/>
              <a:buChar char="•"/>
            </a:pPr>
            <a:r>
              <a:rPr lang="en-US" dirty="0" smtClean="0"/>
              <a:t>Can be empty</a:t>
            </a:r>
          </a:p>
        </p:txBody>
      </p:sp>
    </p:spTree>
    <p:extLst>
      <p:ext uri="{BB962C8B-B14F-4D97-AF65-F5344CB8AC3E}">
        <p14:creationId xmlns:p14="http://schemas.microsoft.com/office/powerpoint/2010/main" val="49344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610935"/>
          </a:xfrm>
        </p:spPr>
        <p:txBody>
          <a:bodyPr>
            <a:normAutofit/>
          </a:bodyPr>
          <a:lstStyle/>
          <a:p>
            <a:r>
              <a:rPr lang="en-US" dirty="0" smtClean="0"/>
              <a:t>Component </a:t>
            </a:r>
            <a:r>
              <a:rPr lang="en-US" dirty="0" err="1" smtClean="0"/>
              <a:t>def</a:t>
            </a:r>
            <a:r>
              <a:rPr lang="en-US" dirty="0" smtClean="0"/>
              <a:t>: 3 keys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tates</a:t>
            </a:r>
          </a:p>
          <a:p>
            <a:pPr>
              <a:buFont typeface="Arial"/>
              <a:buChar char="•"/>
            </a:pPr>
            <a:r>
              <a:rPr lang="en-US" dirty="0" smtClean="0"/>
              <a:t>Dictionary</a:t>
            </a:r>
          </a:p>
          <a:p>
            <a:pPr>
              <a:buFont typeface="Arial"/>
              <a:buChar char="•"/>
            </a:pPr>
            <a:r>
              <a:rPr lang="en-US" dirty="0" smtClean="0"/>
              <a:t>One key per state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key is the name of state</a:t>
            </a:r>
          </a:p>
          <a:p>
            <a:pPr>
              <a:buFont typeface="Arial"/>
              <a:buChar char="•"/>
            </a:pPr>
            <a:r>
              <a:rPr lang="en-US" dirty="0" smtClean="0"/>
              <a:t>Can be empty</a:t>
            </a:r>
          </a:p>
        </p:txBody>
      </p:sp>
    </p:spTree>
    <p:extLst>
      <p:ext uri="{BB962C8B-B14F-4D97-AF65-F5344CB8AC3E}">
        <p14:creationId xmlns:p14="http://schemas.microsoft.com/office/powerpoint/2010/main" val="1781439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610935"/>
          </a:xfrm>
        </p:spPr>
        <p:txBody>
          <a:bodyPr/>
          <a:lstStyle/>
          <a:p>
            <a:r>
              <a:rPr lang="en-US" dirty="0" smtClean="0"/>
              <a:t>Component </a:t>
            </a:r>
            <a:r>
              <a:rPr lang="en-US" dirty="0" err="1" smtClean="0"/>
              <a:t>def</a:t>
            </a:r>
            <a:r>
              <a:rPr lang="en-US" dirty="0" smtClean="0"/>
              <a:t>: 3 keys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>
                <a:solidFill>
                  <a:srgbClr val="FF6600"/>
                </a:solidFill>
              </a:rPr>
              <a:t>child</a:t>
            </a:r>
          </a:p>
          <a:p>
            <a:pPr>
              <a:buFont typeface="Arial"/>
              <a:buChar char="•"/>
            </a:pPr>
            <a:r>
              <a:rPr lang="en-US" dirty="0" smtClean="0"/>
              <a:t>Dictionary</a:t>
            </a:r>
          </a:p>
          <a:p>
            <a:pPr>
              <a:buFont typeface="Arial"/>
              <a:buChar char="•"/>
            </a:pPr>
            <a:r>
              <a:rPr lang="en-US" dirty="0" smtClean="0"/>
              <a:t>One key per child</a:t>
            </a:r>
          </a:p>
        </p:txBody>
      </p:sp>
    </p:spTree>
    <p:extLst>
      <p:ext uri="{BB962C8B-B14F-4D97-AF65-F5344CB8AC3E}">
        <p14:creationId xmlns:p14="http://schemas.microsoft.com/office/powerpoint/2010/main" val="3760049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610935"/>
          </a:xfrm>
        </p:spPr>
        <p:txBody>
          <a:bodyPr>
            <a:normAutofit/>
          </a:bodyPr>
          <a:lstStyle/>
          <a:p>
            <a:r>
              <a:rPr lang="en-US" dirty="0" smtClean="0"/>
              <a:t>Component states: 2 types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Animation</a:t>
            </a:r>
          </a:p>
          <a:p>
            <a:pPr>
              <a:buFont typeface="Arial"/>
              <a:buChar char="•"/>
            </a:pPr>
            <a:r>
              <a:rPr lang="en-US" dirty="0"/>
              <a:t>Animate frames </a:t>
            </a:r>
          </a:p>
          <a:p>
            <a:pPr>
              <a:buFont typeface="Arial"/>
              <a:buChar char="•"/>
            </a:pPr>
            <a:r>
              <a:rPr lang="en-US" dirty="0"/>
              <a:t>Scale</a:t>
            </a:r>
          </a:p>
          <a:p>
            <a:pPr>
              <a:buFont typeface="Arial"/>
              <a:buChar char="•"/>
            </a:pPr>
            <a:r>
              <a:rPr lang="en-US" dirty="0"/>
              <a:t>Rotate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Display frame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489291" y="2951601"/>
            <a:ext cx="3952712" cy="787095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go=&gt;{animation=&gt;{…}}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489291" y="4857073"/>
            <a:ext cx="3952712" cy="787095"/>
          </a:xfrm>
          <a:prstGeom prst="round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idle=&gt;{sprite=&gt;”</a:t>
            </a:r>
            <a:r>
              <a:rPr lang="en-US" sz="2400" b="1" dirty="0" err="1" smtClean="0">
                <a:solidFill>
                  <a:schemeClr val="bg1"/>
                </a:solidFill>
              </a:rPr>
              <a:t>idle.png</a:t>
            </a:r>
            <a:r>
              <a:rPr lang="en-US" sz="2400" b="1" dirty="0" smtClean="0">
                <a:solidFill>
                  <a:schemeClr val="bg1"/>
                </a:solidFill>
              </a:rPr>
              <a:t>”}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4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7"/>
            <a:ext cx="7581901" cy="4789820"/>
          </a:xfrm>
        </p:spPr>
        <p:txBody>
          <a:bodyPr>
            <a:normAutofit/>
          </a:bodyPr>
          <a:lstStyle/>
          <a:p>
            <a:r>
              <a:rPr lang="en-US" dirty="0" smtClean="0"/>
              <a:t>Animate frames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type</a:t>
            </a:r>
            <a:r>
              <a:rPr lang="en-US" dirty="0" smtClean="0"/>
              <a:t>=frame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duration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key</a:t>
            </a:r>
          </a:p>
          <a:p>
            <a:pPr>
              <a:buFont typeface="Wingdings" charset="2"/>
              <a:buChar char="§"/>
            </a:pPr>
            <a:r>
              <a:rPr lang="en-US" dirty="0" err="1" smtClean="0">
                <a:solidFill>
                  <a:srgbClr val="FF6600"/>
                </a:solidFill>
              </a:rPr>
              <a:t>startframe</a:t>
            </a:r>
            <a:r>
              <a:rPr lang="en-US" dirty="0" smtClean="0">
                <a:solidFill>
                  <a:srgbClr val="FF6600"/>
                </a:solidFill>
              </a:rPr>
              <a:t>/</a:t>
            </a:r>
            <a:r>
              <a:rPr lang="en-US" dirty="0" err="1" smtClean="0">
                <a:solidFill>
                  <a:srgbClr val="FF6600"/>
                </a:solidFill>
              </a:rPr>
              <a:t>endframe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(can be &lt; </a:t>
            </a:r>
            <a:r>
              <a:rPr lang="en-US" dirty="0" err="1" smtClean="0"/>
              <a:t>startframe</a:t>
            </a:r>
            <a:r>
              <a:rPr lang="en-US" dirty="0" smtClean="0"/>
              <a:t>)</a:t>
            </a:r>
            <a:endParaRPr lang="en-US" dirty="0" smtClean="0">
              <a:solidFill>
                <a:srgbClr val="FF66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reverse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forever</a:t>
            </a:r>
          </a:p>
        </p:txBody>
      </p:sp>
    </p:spTree>
    <p:extLst>
      <p:ext uri="{BB962C8B-B14F-4D97-AF65-F5344CB8AC3E}">
        <p14:creationId xmlns:p14="http://schemas.microsoft.com/office/powerpoint/2010/main" val="1137106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774818"/>
            <a:ext cx="7581901" cy="4531464"/>
          </a:xfrm>
        </p:spPr>
        <p:txBody>
          <a:bodyPr>
            <a:normAutofit/>
          </a:bodyPr>
          <a:lstStyle/>
          <a:p>
            <a:r>
              <a:rPr lang="en-US" dirty="0" smtClean="0"/>
              <a:t>Scale state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type</a:t>
            </a:r>
            <a:r>
              <a:rPr lang="en-US" dirty="0" smtClean="0"/>
              <a:t>=scale</a:t>
            </a:r>
          </a:p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lass</a:t>
            </a:r>
            <a:r>
              <a:rPr lang="en-US" dirty="0" smtClean="0"/>
              <a:t>: </a:t>
            </a:r>
            <a:r>
              <a:rPr lang="en-US" dirty="0" err="1" smtClean="0"/>
              <a:t>CCScaleTo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dirty="0" err="1" smtClean="0"/>
              <a:t>CCScaleBy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duration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scale/</a:t>
            </a:r>
            <a:r>
              <a:rPr lang="en-US" dirty="0" err="1" smtClean="0">
                <a:solidFill>
                  <a:srgbClr val="FF6600"/>
                </a:solidFill>
              </a:rPr>
              <a:t>scalex</a:t>
            </a:r>
            <a:r>
              <a:rPr lang="en-US" dirty="0" smtClean="0">
                <a:solidFill>
                  <a:srgbClr val="FF6600"/>
                </a:solidFill>
              </a:rPr>
              <a:t>/</a:t>
            </a:r>
            <a:r>
              <a:rPr lang="en-US" dirty="0" err="1" smtClean="0">
                <a:solidFill>
                  <a:srgbClr val="FF6600"/>
                </a:solidFill>
              </a:rPr>
              <a:t>scaley</a:t>
            </a:r>
            <a:endParaRPr lang="en-US" dirty="0" smtClean="0">
              <a:solidFill>
                <a:srgbClr val="FF66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angle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forever</a:t>
            </a:r>
          </a:p>
        </p:txBody>
      </p:sp>
    </p:spTree>
    <p:extLst>
      <p:ext uri="{BB962C8B-B14F-4D97-AF65-F5344CB8AC3E}">
        <p14:creationId xmlns:p14="http://schemas.microsoft.com/office/powerpoint/2010/main" val="87368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7"/>
            <a:ext cx="7581901" cy="4789820"/>
          </a:xfrm>
        </p:spPr>
        <p:txBody>
          <a:bodyPr>
            <a:normAutofit/>
          </a:bodyPr>
          <a:lstStyle/>
          <a:p>
            <a:r>
              <a:rPr lang="en-US" dirty="0" smtClean="0"/>
              <a:t>Rotate state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type</a:t>
            </a:r>
            <a:r>
              <a:rPr lang="en-US" dirty="0" smtClean="0"/>
              <a:t>=rotate</a:t>
            </a:r>
          </a:p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lass</a:t>
            </a:r>
            <a:r>
              <a:rPr lang="en-US" dirty="0" smtClean="0"/>
              <a:t>: </a:t>
            </a:r>
            <a:r>
              <a:rPr lang="en-US" dirty="0" err="1" smtClean="0"/>
              <a:t>CCRotateTo</a:t>
            </a:r>
            <a:r>
              <a:rPr lang="en-US" dirty="0" smtClean="0"/>
              <a:t> or </a:t>
            </a:r>
            <a:r>
              <a:rPr lang="en-US" dirty="0" err="1" smtClean="0"/>
              <a:t>CCRotateBy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duration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angle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forever</a:t>
            </a:r>
          </a:p>
        </p:txBody>
      </p:sp>
    </p:spTree>
    <p:extLst>
      <p:ext uri="{BB962C8B-B14F-4D97-AF65-F5344CB8AC3E}">
        <p14:creationId xmlns:p14="http://schemas.microsoft.com/office/powerpoint/2010/main" val="869314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31863" y="2034988"/>
            <a:ext cx="7429500" cy="3282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Framework v 0.99</a:t>
            </a:r>
          </a:p>
          <a:p>
            <a:r>
              <a:rPr lang="en-US" sz="2800" dirty="0" smtClean="0"/>
              <a:t>Coding style</a:t>
            </a:r>
          </a:p>
          <a:p>
            <a:r>
              <a:rPr lang="en-US" sz="2800" dirty="0" smtClean="0"/>
              <a:t>Cocos2d optimization</a:t>
            </a:r>
          </a:p>
          <a:p>
            <a:r>
              <a:rPr lang="en-US" sz="2800" dirty="0" smtClean="0"/>
              <a:t>…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872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975413"/>
          </a:xfrm>
        </p:spPr>
        <p:txBody>
          <a:bodyPr>
            <a:normAutofit/>
          </a:bodyPr>
          <a:lstStyle/>
          <a:p>
            <a:r>
              <a:rPr lang="en-US" dirty="0" smtClean="0"/>
              <a:t>Load child component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class</a:t>
            </a:r>
            <a:r>
              <a:rPr lang="en-US" dirty="0" smtClean="0"/>
              <a:t>: the class of child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extern</a:t>
            </a:r>
            <a:r>
              <a:rPr lang="en-US" dirty="0" smtClean="0"/>
              <a:t>: the </a:t>
            </a:r>
            <a:r>
              <a:rPr lang="en-US" dirty="0" err="1" smtClean="0"/>
              <a:t>def</a:t>
            </a:r>
            <a:r>
              <a:rPr lang="en-US" dirty="0" smtClean="0"/>
              <a:t> of the child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x/y</a:t>
            </a:r>
            <a:r>
              <a:rPr lang="en-US" dirty="0" smtClean="0"/>
              <a:t>: position(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z</a:t>
            </a:r>
            <a:r>
              <a:rPr lang="en-US" dirty="0" smtClean="0"/>
              <a:t>: z order</a:t>
            </a: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tag</a:t>
            </a:r>
          </a:p>
          <a:p>
            <a:pPr>
              <a:buFont typeface="Wingdings" charset="2"/>
              <a:buChar char="§"/>
            </a:pPr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tate</a:t>
            </a:r>
            <a:r>
              <a:rPr lang="en-US" dirty="0" smtClean="0"/>
              <a:t>: initial state, can be empty</a:t>
            </a:r>
          </a:p>
          <a:p>
            <a:pPr>
              <a:buFont typeface="Wingdings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234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682489"/>
          </a:xfrm>
        </p:spPr>
        <p:txBody>
          <a:bodyPr>
            <a:normAutofit/>
          </a:bodyPr>
          <a:lstStyle/>
          <a:p>
            <a:r>
              <a:rPr lang="en-US" dirty="0" smtClean="0"/>
              <a:t>States control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setState</a:t>
            </a:r>
            <a:r>
              <a:rPr lang="fi-FI" dirty="0" err="1"/>
              <a:t>:(NSString</a:t>
            </a:r>
            <a:r>
              <a:rPr lang="fi-FI" dirty="0"/>
              <a:t> *)</a:t>
            </a:r>
            <a:r>
              <a:rPr lang="fi-FI" dirty="0" err="1"/>
              <a:t>state</a:t>
            </a:r>
            <a:r>
              <a:rPr lang="fi-FI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setState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*)state </a:t>
            </a:r>
            <a:r>
              <a:rPr lang="en-US" dirty="0">
                <a:solidFill>
                  <a:srgbClr val="FF6600"/>
                </a:solidFill>
              </a:rPr>
              <a:t>context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context </a:t>
            </a:r>
            <a:r>
              <a:rPr lang="en-US" dirty="0">
                <a:solidFill>
                  <a:srgbClr val="FF6600"/>
                </a:solidFill>
              </a:rPr>
              <a:t>target</a:t>
            </a:r>
            <a:r>
              <a:rPr lang="en-US" dirty="0"/>
              <a:t>:(id) target </a:t>
            </a:r>
            <a:r>
              <a:rPr lang="en-US" dirty="0">
                <a:solidFill>
                  <a:srgbClr val="FF6600"/>
                </a:solidFill>
              </a:rPr>
              <a:t>selector</a:t>
            </a:r>
            <a:r>
              <a:rPr lang="en-US" dirty="0"/>
              <a:t>:(SEL) selector;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setStateForever</a:t>
            </a:r>
            <a:r>
              <a:rPr lang="fi-FI" dirty="0" err="1"/>
              <a:t>:(NSString</a:t>
            </a:r>
            <a:r>
              <a:rPr lang="fi-FI" dirty="0"/>
              <a:t> *) </a:t>
            </a:r>
            <a:r>
              <a:rPr lang="fi-FI" dirty="0" err="1"/>
              <a:t>state</a:t>
            </a:r>
            <a:r>
              <a:rPr lang="fi-FI" dirty="0" smtClean="0"/>
              <a:t>;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is-IS" dirty="0"/>
              <a:t>- (BOOL) </a:t>
            </a:r>
            <a:r>
              <a:rPr lang="is-IS" dirty="0">
                <a:solidFill>
                  <a:srgbClr val="FF6600"/>
                </a:solidFill>
              </a:rPr>
              <a:t>isStateRunning</a:t>
            </a:r>
            <a:r>
              <a:rPr lang="is-IS" dirty="0"/>
              <a:t>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stopCurrentState</a:t>
            </a:r>
            <a:r>
              <a:rPr lang="fi-FI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spawnStates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state1, </a:t>
            </a:r>
            <a:r>
              <a:rPr lang="en-US" dirty="0" smtClean="0"/>
              <a:t>…;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5647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414161"/>
          </a:xfrm>
        </p:spPr>
        <p:txBody>
          <a:bodyPr>
            <a:normAutofit/>
          </a:bodyPr>
          <a:lstStyle/>
          <a:p>
            <a:r>
              <a:rPr lang="en-US" dirty="0" smtClean="0"/>
              <a:t>Action control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runAction</a:t>
            </a:r>
            <a:r>
              <a:rPr lang="en-US" dirty="0"/>
              <a:t>:(</a:t>
            </a:r>
            <a:r>
              <a:rPr lang="en-US" dirty="0" err="1"/>
              <a:t>CCActionInterval</a:t>
            </a:r>
            <a:r>
              <a:rPr lang="en-US" dirty="0"/>
              <a:t> *) action </a:t>
            </a:r>
            <a:r>
              <a:rPr lang="en-US" dirty="0">
                <a:solidFill>
                  <a:srgbClr val="FF6600"/>
                </a:solidFill>
              </a:rPr>
              <a:t>context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context </a:t>
            </a:r>
            <a:r>
              <a:rPr lang="en-US" dirty="0">
                <a:solidFill>
                  <a:srgbClr val="FF6600"/>
                </a:solidFill>
              </a:rPr>
              <a:t>target</a:t>
            </a:r>
            <a:r>
              <a:rPr lang="en-US" dirty="0"/>
              <a:t>:(id) target </a:t>
            </a:r>
            <a:r>
              <a:rPr lang="en-US" dirty="0">
                <a:solidFill>
                  <a:srgbClr val="FF6600"/>
                </a:solidFill>
              </a:rPr>
              <a:t>selector</a:t>
            </a:r>
            <a:r>
              <a:rPr lang="en-US" dirty="0"/>
              <a:t>:(SEL) selector;</a:t>
            </a:r>
          </a:p>
        </p:txBody>
      </p:sp>
    </p:spTree>
    <p:extLst>
      <p:ext uri="{BB962C8B-B14F-4D97-AF65-F5344CB8AC3E}">
        <p14:creationId xmlns:p14="http://schemas.microsoft.com/office/powerpoint/2010/main" val="9015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414161"/>
          </a:xfrm>
        </p:spPr>
        <p:txBody>
          <a:bodyPr>
            <a:normAutofit/>
          </a:bodyPr>
          <a:lstStyle/>
          <a:p>
            <a:r>
              <a:rPr lang="en-US" dirty="0" smtClean="0"/>
              <a:t>Manage children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addComponent</a:t>
            </a:r>
            <a:r>
              <a:rPr lang="en-US" dirty="0"/>
              <a:t>:(</a:t>
            </a:r>
            <a:r>
              <a:rPr lang="en-US" dirty="0" err="1"/>
              <a:t>CCComponent</a:t>
            </a:r>
            <a:r>
              <a:rPr lang="en-US" dirty="0"/>
              <a:t> *) child </a:t>
            </a:r>
            <a:r>
              <a:rPr lang="en-US" dirty="0">
                <a:solidFill>
                  <a:srgbClr val="FF6600"/>
                </a:solidFill>
              </a:rPr>
              <a:t>z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z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addComponent</a:t>
            </a:r>
            <a:r>
              <a:rPr lang="en-US" dirty="0"/>
              <a:t>:(</a:t>
            </a:r>
            <a:r>
              <a:rPr lang="en-US" dirty="0" err="1"/>
              <a:t>CCComponent</a:t>
            </a:r>
            <a:r>
              <a:rPr lang="en-US" dirty="0"/>
              <a:t> *) child </a:t>
            </a:r>
            <a:r>
              <a:rPr lang="en-US" dirty="0">
                <a:solidFill>
                  <a:srgbClr val="FF6600"/>
                </a:solidFill>
              </a:rPr>
              <a:t>key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key </a:t>
            </a:r>
            <a:r>
              <a:rPr lang="en-US" dirty="0">
                <a:solidFill>
                  <a:srgbClr val="FF6600"/>
                </a:solidFill>
              </a:rPr>
              <a:t>z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)z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removeComponent</a:t>
            </a:r>
            <a:r>
              <a:rPr lang="en-US" dirty="0"/>
              <a:t>:(</a:t>
            </a:r>
            <a:r>
              <a:rPr lang="en-US" dirty="0" err="1"/>
              <a:t>CCComponent</a:t>
            </a:r>
            <a:r>
              <a:rPr lang="en-US" dirty="0"/>
              <a:t> *) child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removeComponentByKey</a:t>
            </a:r>
            <a:r>
              <a:rPr lang="fi-FI" dirty="0" err="1"/>
              <a:t>:(NSString</a:t>
            </a:r>
            <a:r>
              <a:rPr lang="fi-FI" dirty="0"/>
              <a:t> *) </a:t>
            </a:r>
            <a:r>
              <a:rPr lang="fi-FI" dirty="0" err="1"/>
              <a:t>key</a:t>
            </a:r>
            <a:r>
              <a:rPr lang="fi-FI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195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8255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Query children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CCComponent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componentByKey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key;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CCComponent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componentByKeyRecursive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key;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CCComponent</a:t>
            </a:r>
            <a:r>
              <a:rPr lang="en-US" dirty="0"/>
              <a:t> *) </a:t>
            </a:r>
            <a:r>
              <a:rPr lang="en-US" dirty="0">
                <a:solidFill>
                  <a:srgbClr val="FF6600"/>
                </a:solidFill>
              </a:rPr>
              <a:t>child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key;</a:t>
            </a:r>
          </a:p>
          <a:p>
            <a:pPr>
              <a:buFont typeface="Wingdings" charset="2"/>
              <a:buChar char="§"/>
            </a:pPr>
            <a:r>
              <a:rPr lang="de-DE" dirty="0"/>
              <a:t>- (</a:t>
            </a:r>
            <a:r>
              <a:rPr lang="de-DE" dirty="0" err="1"/>
              <a:t>CCComponent</a:t>
            </a:r>
            <a:r>
              <a:rPr lang="de-DE" dirty="0"/>
              <a:t> *) </a:t>
            </a:r>
            <a:r>
              <a:rPr lang="de-DE" dirty="0" err="1">
                <a:solidFill>
                  <a:srgbClr val="FF6600"/>
                </a:solidFill>
              </a:rPr>
              <a:t>componentByTag</a:t>
            </a:r>
            <a:r>
              <a:rPr lang="de-DE" dirty="0"/>
              <a:t>:(</a:t>
            </a:r>
            <a:r>
              <a:rPr lang="de-DE" dirty="0" err="1"/>
              <a:t>int</a:t>
            </a:r>
            <a:r>
              <a:rPr lang="de-DE" dirty="0"/>
              <a:t>) tag;</a:t>
            </a:r>
          </a:p>
          <a:p>
            <a:pPr>
              <a:buFont typeface="Wingdings" charset="2"/>
              <a:buChar char="§"/>
            </a:pPr>
            <a:r>
              <a:rPr lang="de-DE" dirty="0"/>
              <a:t>- (</a:t>
            </a:r>
            <a:r>
              <a:rPr lang="de-DE" dirty="0" err="1"/>
              <a:t>NSArray</a:t>
            </a:r>
            <a:r>
              <a:rPr lang="de-DE" dirty="0"/>
              <a:t> *) </a:t>
            </a:r>
            <a:r>
              <a:rPr lang="de-DE" dirty="0" err="1">
                <a:solidFill>
                  <a:srgbClr val="FF6600"/>
                </a:solidFill>
              </a:rPr>
              <a:t>componentsByTag</a:t>
            </a:r>
            <a:r>
              <a:rPr lang="de-DE" dirty="0"/>
              <a:t>:(</a:t>
            </a:r>
            <a:r>
              <a:rPr lang="de-DE" dirty="0" err="1"/>
              <a:t>int</a:t>
            </a:r>
            <a:r>
              <a:rPr lang="de-DE" dirty="0"/>
              <a:t>) tag;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CCComponent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componentAtPoint</a:t>
            </a:r>
            <a:r>
              <a:rPr lang="en-US" dirty="0"/>
              <a:t>:(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/>
              <a:t>pos</a:t>
            </a:r>
            <a:r>
              <a:rPr lang="en-US" dirty="0"/>
              <a:t>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902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1374" y="1939874"/>
            <a:ext cx="3861987" cy="3784443"/>
          </a:xfrm>
        </p:spPr>
        <p:txBody>
          <a:bodyPr>
            <a:normAutofit/>
          </a:bodyPr>
          <a:lstStyle/>
          <a:p>
            <a:r>
              <a:rPr lang="en-US" dirty="0" smtClean="0"/>
              <a:t>Manage </a:t>
            </a:r>
            <a:r>
              <a:rPr lang="en-US" dirty="0"/>
              <a:t>resources</a:t>
            </a:r>
          </a:p>
          <a:p>
            <a:r>
              <a:rPr lang="en-US" dirty="0" smtClean="0"/>
              <a:t>Gesture </a:t>
            </a:r>
            <a:r>
              <a:rPr lang="en-US" dirty="0"/>
              <a:t>recognizer</a:t>
            </a:r>
          </a:p>
          <a:p>
            <a:r>
              <a:rPr lang="en-US" dirty="0" smtClean="0"/>
              <a:t>Touch </a:t>
            </a:r>
            <a:r>
              <a:rPr lang="en-US" dirty="0"/>
              <a:t>helper</a:t>
            </a:r>
          </a:p>
          <a:p>
            <a:r>
              <a:rPr lang="en-US" dirty="0" smtClean="0"/>
              <a:t>Following</a:t>
            </a:r>
            <a:r>
              <a:rPr lang="en-US" dirty="0"/>
              <a:t>, scaling, scrolling</a:t>
            </a:r>
          </a:p>
          <a:p>
            <a:r>
              <a:rPr lang="en-US" dirty="0" smtClean="0"/>
              <a:t>Physics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68891" y="1939874"/>
            <a:ext cx="4120389" cy="431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Manage components</a:t>
            </a:r>
          </a:p>
          <a:p>
            <a:r>
              <a:rPr lang="en-US" dirty="0" smtClean="0"/>
              <a:t>Children groups</a:t>
            </a:r>
          </a:p>
          <a:p>
            <a:r>
              <a:rPr lang="en-US" dirty="0" smtClean="0"/>
              <a:t>Touch, accelerometer, shake</a:t>
            </a:r>
          </a:p>
          <a:p>
            <a:r>
              <a:rPr lang="en-US" dirty="0" smtClean="0"/>
              <a:t>Application states change</a:t>
            </a:r>
          </a:p>
          <a:p>
            <a:r>
              <a:rPr lang="en-US" dirty="0" smtClean="0"/>
              <a:t>Scheduler</a:t>
            </a:r>
          </a:p>
          <a:p>
            <a:r>
              <a:rPr lang="en-US" dirty="0" smtClean="0"/>
              <a:t>Pause/resume game</a:t>
            </a:r>
          </a:p>
        </p:txBody>
      </p:sp>
    </p:spTree>
    <p:extLst>
      <p:ext uri="{BB962C8B-B14F-4D97-AF65-F5344CB8AC3E}">
        <p14:creationId xmlns:p14="http://schemas.microsoft.com/office/powerpoint/2010/main" val="2127230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463" y="1939873"/>
            <a:ext cx="7412131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Inherite</a:t>
            </a:r>
            <a:r>
              <a:rPr lang="en-US" dirty="0" smtClean="0"/>
              <a:t> from </a:t>
            </a:r>
            <a:r>
              <a:rPr lang="en-US" dirty="0" err="1" smtClean="0"/>
              <a:t>CCScene</a:t>
            </a:r>
            <a:endParaRPr lang="en-US" dirty="0" smtClean="0"/>
          </a:p>
          <a:p>
            <a:r>
              <a:rPr lang="en-US" dirty="0" smtClean="0"/>
              <a:t>Has a layer as action layer (</a:t>
            </a:r>
            <a:r>
              <a:rPr lang="en-US" dirty="0" smtClean="0">
                <a:solidFill>
                  <a:srgbClr val="FF6600"/>
                </a:solidFill>
              </a:rPr>
              <a:t>_layer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6505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462" y="1904097"/>
            <a:ext cx="7232480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Manage components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All components are placed in action layer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If you add another layer to the context, it is not add to the action layer</a:t>
            </a:r>
          </a:p>
        </p:txBody>
      </p:sp>
    </p:spTree>
    <p:extLst>
      <p:ext uri="{BB962C8B-B14F-4D97-AF65-F5344CB8AC3E}">
        <p14:creationId xmlns:p14="http://schemas.microsoft.com/office/powerpoint/2010/main" val="358611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462" y="1904097"/>
            <a:ext cx="7232480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Manage components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addComponent</a:t>
            </a:r>
            <a:r>
              <a:rPr lang="en-US" dirty="0"/>
              <a:t>:(</a:t>
            </a:r>
            <a:r>
              <a:rPr lang="en-US" dirty="0" err="1"/>
              <a:t>CCComponent</a:t>
            </a:r>
            <a:r>
              <a:rPr lang="en-US" dirty="0"/>
              <a:t> *) child </a:t>
            </a:r>
            <a:r>
              <a:rPr lang="en-US" dirty="0">
                <a:solidFill>
                  <a:srgbClr val="FF6600"/>
                </a:solidFill>
              </a:rPr>
              <a:t>z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z </a:t>
            </a:r>
            <a:r>
              <a:rPr lang="en-US" dirty="0">
                <a:solidFill>
                  <a:srgbClr val="FF6600"/>
                </a:solidFill>
              </a:rPr>
              <a:t>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tag;</a:t>
            </a:r>
          </a:p>
          <a:p>
            <a:pPr>
              <a:buFont typeface="Wingdings" charset="2"/>
              <a:buChar char="§"/>
            </a:pPr>
            <a:r>
              <a:rPr lang="ro-RO" dirty="0"/>
              <a:t>- (void) </a:t>
            </a:r>
            <a:r>
              <a:rPr lang="ro-RO" dirty="0">
                <a:solidFill>
                  <a:srgbClr val="FF6600"/>
                </a:solidFill>
              </a:rPr>
              <a:t>removeComponent</a:t>
            </a:r>
            <a:r>
              <a:rPr lang="ro-RO" dirty="0"/>
              <a:t>:(CCComponent *) child </a:t>
            </a:r>
            <a:r>
              <a:rPr lang="ro-RO" dirty="0">
                <a:solidFill>
                  <a:srgbClr val="FF6600"/>
                </a:solidFill>
              </a:rPr>
              <a:t>cleanup</a:t>
            </a:r>
            <a:r>
              <a:rPr lang="ro-RO" dirty="0"/>
              <a:t>:(BOOL) cleanup</a:t>
            </a:r>
            <a:r>
              <a:rPr lang="ro-RO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addChild</a:t>
            </a:r>
            <a:r>
              <a:rPr lang="fi-FI" dirty="0" err="1"/>
              <a:t>:(CCNode</a:t>
            </a:r>
            <a:r>
              <a:rPr lang="fi-FI" dirty="0"/>
              <a:t> *)</a:t>
            </a:r>
            <a:r>
              <a:rPr lang="fi-FI" dirty="0" err="1"/>
              <a:t>node</a:t>
            </a:r>
            <a:r>
              <a:rPr lang="fi-FI" dirty="0"/>
              <a:t> </a:t>
            </a:r>
            <a:r>
              <a:rPr lang="fi-FI" dirty="0" err="1">
                <a:solidFill>
                  <a:srgbClr val="FF6600"/>
                </a:solidFill>
              </a:rPr>
              <a:t>z</a:t>
            </a:r>
            <a:r>
              <a:rPr lang="fi-FI" dirty="0" err="1"/>
              <a:t>:(int</a:t>
            </a:r>
            <a:r>
              <a:rPr lang="fi-FI" dirty="0"/>
              <a:t>) z </a:t>
            </a:r>
            <a:r>
              <a:rPr lang="fi-FI" dirty="0" err="1">
                <a:solidFill>
                  <a:srgbClr val="FF6600"/>
                </a:solidFill>
              </a:rPr>
              <a:t>tag</a:t>
            </a:r>
            <a:r>
              <a:rPr lang="fi-FI" dirty="0" err="1"/>
              <a:t>:(int</a:t>
            </a:r>
            <a:r>
              <a:rPr lang="fi-FI" dirty="0"/>
              <a:t>) </a:t>
            </a:r>
            <a:r>
              <a:rPr lang="fi-FI" dirty="0" err="1"/>
              <a:t>tag</a:t>
            </a:r>
            <a:r>
              <a:rPr lang="fi-FI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removeChild</a:t>
            </a:r>
            <a:r>
              <a:rPr lang="fi-FI" dirty="0" err="1"/>
              <a:t>:(CCNode</a:t>
            </a:r>
            <a:r>
              <a:rPr lang="fi-FI" dirty="0"/>
              <a:t> *)</a:t>
            </a:r>
            <a:r>
              <a:rPr lang="fi-FI" dirty="0" err="1"/>
              <a:t>node</a:t>
            </a:r>
            <a:r>
              <a:rPr lang="fi-FI" dirty="0"/>
              <a:t> </a:t>
            </a:r>
            <a:r>
              <a:rPr lang="fi-FI" dirty="0" err="1">
                <a:solidFill>
                  <a:srgbClr val="FF6600"/>
                </a:solidFill>
              </a:rPr>
              <a:t>cleanup</a:t>
            </a:r>
            <a:r>
              <a:rPr lang="fi-FI" dirty="0" err="1"/>
              <a:t>:(BOOL)cleanup</a:t>
            </a:r>
            <a:r>
              <a:rPr lang="fi-FI" dirty="0"/>
              <a:t>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20425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462" y="1904097"/>
            <a:ext cx="7232480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Manage components</a:t>
            </a:r>
          </a:p>
          <a:p>
            <a:pPr>
              <a:buFont typeface="Wingdings" charset="2"/>
              <a:buChar char="§"/>
            </a:pPr>
            <a:r>
              <a:rPr lang="de-DE" dirty="0"/>
              <a:t>- (</a:t>
            </a:r>
            <a:r>
              <a:rPr lang="de-DE" dirty="0" err="1"/>
              <a:t>NSArray</a:t>
            </a:r>
            <a:r>
              <a:rPr lang="de-DE" dirty="0"/>
              <a:t> *) </a:t>
            </a:r>
            <a:r>
              <a:rPr lang="de-DE" dirty="0" err="1">
                <a:solidFill>
                  <a:srgbClr val="FF6600"/>
                </a:solidFill>
              </a:rPr>
              <a:t>allChildsByTag</a:t>
            </a:r>
            <a:r>
              <a:rPr lang="de-DE" dirty="0"/>
              <a:t>:(</a:t>
            </a:r>
            <a:r>
              <a:rPr lang="de-DE" dirty="0" err="1"/>
              <a:t>int</a:t>
            </a:r>
            <a:r>
              <a:rPr lang="de-DE" dirty="0"/>
              <a:t>) tag;</a:t>
            </a:r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CCNode</a:t>
            </a:r>
            <a:r>
              <a:rPr lang="fi-FI" dirty="0"/>
              <a:t> *) </a:t>
            </a:r>
            <a:r>
              <a:rPr lang="fi-FI" dirty="0" err="1">
                <a:solidFill>
                  <a:srgbClr val="FF6600"/>
                </a:solidFill>
              </a:rPr>
              <a:t>getChildAtPoint</a:t>
            </a:r>
            <a:r>
              <a:rPr lang="fi-FI" dirty="0" err="1"/>
              <a:t>:(CGPoint</a:t>
            </a:r>
            <a:r>
              <a:rPr lang="fi-FI" dirty="0"/>
              <a:t>) </a:t>
            </a:r>
            <a:r>
              <a:rPr lang="fi-FI" dirty="0" err="1"/>
              <a:t>pos</a:t>
            </a:r>
            <a:r>
              <a:rPr lang="fi-FI" dirty="0"/>
              <a:t>;</a:t>
            </a:r>
          </a:p>
          <a:p>
            <a:pPr>
              <a:buFont typeface="Wingdings" charset="2"/>
              <a:buChar char="§"/>
            </a:pPr>
            <a:r>
              <a:rPr lang="de-DE" dirty="0"/>
              <a:t>- (</a:t>
            </a:r>
            <a:r>
              <a:rPr lang="de-DE" dirty="0" err="1"/>
              <a:t>CCLayer</a:t>
            </a:r>
            <a:r>
              <a:rPr lang="de-DE" dirty="0"/>
              <a:t> *) </a:t>
            </a:r>
            <a:r>
              <a:rPr lang="de-DE" dirty="0" err="1">
                <a:solidFill>
                  <a:srgbClr val="FF6600"/>
                </a:solidFill>
              </a:rPr>
              <a:t>getLayerByTag</a:t>
            </a:r>
            <a:r>
              <a:rPr lang="de-DE" dirty="0"/>
              <a:t>:(</a:t>
            </a:r>
            <a:r>
              <a:rPr lang="de-DE" dirty="0" err="1"/>
              <a:t>int</a:t>
            </a:r>
            <a:r>
              <a:rPr lang="de-DE" dirty="0"/>
              <a:t>) tag;</a:t>
            </a:r>
          </a:p>
        </p:txBody>
      </p:sp>
    </p:spTree>
    <p:extLst>
      <p:ext uri="{BB962C8B-B14F-4D97-AF65-F5344CB8AC3E}">
        <p14:creationId xmlns:p14="http://schemas.microsoft.com/office/powerpoint/2010/main" val="364697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1749287"/>
            <a:ext cx="7581901" cy="2740667"/>
          </a:xfrm>
        </p:spPr>
        <p:txBody>
          <a:bodyPr/>
          <a:lstStyle/>
          <a:p>
            <a:r>
              <a:rPr lang="en-US" sz="8000" dirty="0" smtClean="0"/>
              <a:t>Framework 0.99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9"/>
            <a:ext cx="7581901" cy="4400952"/>
          </a:xfrm>
        </p:spPr>
        <p:txBody>
          <a:bodyPr/>
          <a:lstStyle/>
          <a:p>
            <a:r>
              <a:rPr lang="en-US" dirty="0" smtClean="0"/>
              <a:t>Children groups</a:t>
            </a:r>
          </a:p>
          <a:p>
            <a:pPr>
              <a:buFont typeface="Wingdings" charset="2"/>
              <a:buChar char="§"/>
            </a:pPr>
            <a:r>
              <a:rPr lang="tr-TR" dirty="0"/>
              <a:t>- (</a:t>
            </a:r>
            <a:r>
              <a:rPr lang="tr-TR" dirty="0" err="1"/>
              <a:t>void</a:t>
            </a:r>
            <a:r>
              <a:rPr lang="tr-TR" dirty="0"/>
              <a:t>) </a:t>
            </a:r>
            <a:r>
              <a:rPr lang="tr-TR" dirty="0" err="1">
                <a:solidFill>
                  <a:srgbClr val="FF6600"/>
                </a:solidFill>
              </a:rPr>
              <a:t>addGroup</a:t>
            </a:r>
            <a:r>
              <a:rPr lang="tr-TR" dirty="0"/>
              <a:t>:(</a:t>
            </a:r>
            <a:r>
              <a:rPr lang="tr-TR" dirty="0" err="1"/>
              <a:t>int</a:t>
            </a:r>
            <a:r>
              <a:rPr lang="tr-TR" dirty="0"/>
              <a:t>) </a:t>
            </a:r>
            <a:r>
              <a:rPr lang="tr-TR" dirty="0" err="1"/>
              <a:t>gid</a:t>
            </a:r>
            <a:r>
              <a:rPr lang="tr-TR" dirty="0"/>
              <a:t>;</a:t>
            </a:r>
          </a:p>
          <a:p>
            <a:pPr>
              <a:buFont typeface="Wingdings" charset="2"/>
              <a:buChar char="§"/>
            </a:pPr>
            <a:r>
              <a:rPr lang="tr-TR" dirty="0"/>
              <a:t>- (</a:t>
            </a:r>
            <a:r>
              <a:rPr lang="tr-TR" dirty="0" err="1"/>
              <a:t>void</a:t>
            </a:r>
            <a:r>
              <a:rPr lang="tr-TR" dirty="0"/>
              <a:t>) </a:t>
            </a:r>
            <a:r>
              <a:rPr lang="tr-TR" dirty="0" err="1">
                <a:solidFill>
                  <a:srgbClr val="FF6600"/>
                </a:solidFill>
              </a:rPr>
              <a:t>emptyGroup</a:t>
            </a:r>
            <a:r>
              <a:rPr lang="tr-TR" dirty="0"/>
              <a:t>:(</a:t>
            </a:r>
            <a:r>
              <a:rPr lang="tr-TR" dirty="0" err="1"/>
              <a:t>int</a:t>
            </a:r>
            <a:r>
              <a:rPr lang="tr-TR" dirty="0"/>
              <a:t>) </a:t>
            </a:r>
            <a:r>
              <a:rPr lang="tr-TR" dirty="0" err="1"/>
              <a:t>gid</a:t>
            </a:r>
            <a:r>
              <a:rPr lang="tr-TR" dirty="0"/>
              <a:t>;</a:t>
            </a:r>
          </a:p>
          <a:p>
            <a:pPr>
              <a:buFont typeface="Wingdings" charset="2"/>
              <a:buChar char="§"/>
            </a:pPr>
            <a:r>
              <a:rPr lang="tr-TR" dirty="0"/>
              <a:t>- (</a:t>
            </a:r>
            <a:r>
              <a:rPr lang="tr-TR" dirty="0" err="1"/>
              <a:t>int</a:t>
            </a:r>
            <a:r>
              <a:rPr lang="tr-TR" dirty="0"/>
              <a:t>) </a:t>
            </a:r>
            <a:r>
              <a:rPr lang="tr-TR" dirty="0" err="1">
                <a:solidFill>
                  <a:srgbClr val="FF6600"/>
                </a:solidFill>
              </a:rPr>
              <a:t>actorCount</a:t>
            </a:r>
            <a:r>
              <a:rPr lang="tr-TR" dirty="0"/>
              <a:t>:(</a:t>
            </a:r>
            <a:r>
              <a:rPr lang="tr-TR" dirty="0" err="1"/>
              <a:t>int</a:t>
            </a:r>
            <a:r>
              <a:rPr lang="tr-TR" dirty="0"/>
              <a:t>) </a:t>
            </a:r>
            <a:r>
              <a:rPr lang="tr-TR" dirty="0" err="1"/>
              <a:t>gid</a:t>
            </a:r>
            <a:r>
              <a:rPr lang="tr-TR" dirty="0"/>
              <a:t>;</a:t>
            </a:r>
          </a:p>
          <a:p>
            <a:pPr>
              <a:buFont typeface="Wingdings" charset="2"/>
              <a:buChar char="§"/>
            </a:pPr>
            <a:r>
              <a:rPr lang="tr-TR" dirty="0"/>
              <a:t>- (</a:t>
            </a:r>
            <a:r>
              <a:rPr lang="tr-TR" dirty="0" err="1"/>
              <a:t>NSArray</a:t>
            </a:r>
            <a:r>
              <a:rPr lang="tr-TR" dirty="0"/>
              <a:t> *) </a:t>
            </a:r>
            <a:r>
              <a:rPr lang="tr-TR" dirty="0" err="1">
                <a:solidFill>
                  <a:srgbClr val="FF6600"/>
                </a:solidFill>
              </a:rPr>
              <a:t>getAllActors</a:t>
            </a:r>
            <a:r>
              <a:rPr lang="tr-TR" dirty="0"/>
              <a:t>:(</a:t>
            </a:r>
            <a:r>
              <a:rPr lang="tr-TR" dirty="0" err="1"/>
              <a:t>int</a:t>
            </a:r>
            <a:r>
              <a:rPr lang="tr-TR" dirty="0"/>
              <a:t>) </a:t>
            </a:r>
            <a:r>
              <a:rPr lang="tr-TR" dirty="0" err="1"/>
              <a:t>gid</a:t>
            </a:r>
            <a:r>
              <a:rPr lang="tr-TR" dirty="0"/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924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634913"/>
          </a:xfrm>
        </p:spPr>
        <p:txBody>
          <a:bodyPr/>
          <a:lstStyle/>
          <a:p>
            <a:r>
              <a:rPr lang="en-US" dirty="0" smtClean="0"/>
              <a:t>Children groups – manage children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addActor</a:t>
            </a:r>
            <a:r>
              <a:rPr lang="en-US" dirty="0"/>
              <a:t>:(</a:t>
            </a:r>
            <a:r>
              <a:rPr lang="en-US" dirty="0" err="1"/>
              <a:t>CCNode</a:t>
            </a:r>
            <a:r>
              <a:rPr lang="en-US" dirty="0"/>
              <a:t> *) actor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z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z </a:t>
            </a:r>
            <a:r>
              <a:rPr lang="en-US" dirty="0">
                <a:solidFill>
                  <a:srgbClr val="FF6600"/>
                </a:solidFill>
              </a:rPr>
              <a:t>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removeActor</a:t>
            </a:r>
            <a:r>
              <a:rPr lang="en-US" dirty="0"/>
              <a:t>:(</a:t>
            </a:r>
            <a:r>
              <a:rPr lang="en-US" dirty="0" err="1"/>
              <a:t>CCNode</a:t>
            </a:r>
            <a:r>
              <a:rPr lang="en-US" dirty="0"/>
              <a:t> *) actor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cleanup</a:t>
            </a:r>
            <a:r>
              <a:rPr lang="en-US" dirty="0"/>
              <a:t>:(BOOL) cleanup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removeAllActorsByTag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cleanup</a:t>
            </a:r>
            <a:r>
              <a:rPr lang="en-US" dirty="0"/>
              <a:t>:(BOOL) cleanup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removeActorByTag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cleanup</a:t>
            </a:r>
            <a:r>
              <a:rPr lang="en-US" dirty="0"/>
              <a:t>:(BOOL) cleanup;</a:t>
            </a:r>
          </a:p>
        </p:txBody>
      </p:sp>
    </p:spTree>
    <p:extLst>
      <p:ext uri="{BB962C8B-B14F-4D97-AF65-F5344CB8AC3E}">
        <p14:creationId xmlns:p14="http://schemas.microsoft.com/office/powerpoint/2010/main" val="168671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Query children in group</a:t>
            </a:r>
          </a:p>
          <a:p>
            <a:r>
              <a:rPr lang="en-US" dirty="0"/>
              <a:t>- (</a:t>
            </a:r>
            <a:r>
              <a:rPr lang="en-US" dirty="0" err="1"/>
              <a:t>CCNode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getActorByTag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;</a:t>
            </a:r>
          </a:p>
          <a:p>
            <a:r>
              <a:rPr lang="en-US" dirty="0"/>
              <a:t>- (</a:t>
            </a:r>
            <a:r>
              <a:rPr lang="en-US" dirty="0" err="1"/>
              <a:t>NSArray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allActorByTag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tag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;</a:t>
            </a:r>
          </a:p>
          <a:p>
            <a:r>
              <a:rPr lang="en-US" dirty="0"/>
              <a:t>- (</a:t>
            </a:r>
            <a:r>
              <a:rPr lang="en-US" dirty="0" err="1"/>
              <a:t>CCNode</a:t>
            </a:r>
            <a:r>
              <a:rPr lang="en-US" dirty="0"/>
              <a:t> *) </a:t>
            </a:r>
            <a:r>
              <a:rPr lang="en-US" dirty="0" err="1">
                <a:solidFill>
                  <a:srgbClr val="FF6600"/>
                </a:solidFill>
              </a:rPr>
              <a:t>getActorAtPoint</a:t>
            </a:r>
            <a:r>
              <a:rPr lang="en-US" dirty="0"/>
              <a:t>:(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/>
              <a:t>pos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</a:t>
            </a:r>
            <a:r>
              <a:rPr lang="en-US" dirty="0" err="1"/>
              <a:t>gid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3195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417663"/>
          </a:xfrm>
        </p:spPr>
        <p:txBody>
          <a:bodyPr/>
          <a:lstStyle/>
          <a:p>
            <a:r>
              <a:rPr lang="en-US" dirty="0" smtClean="0"/>
              <a:t>Batch node – </a:t>
            </a:r>
            <a:r>
              <a:rPr lang="en-US" dirty="0" err="1" smtClean="0"/>
              <a:t>CCSpriteBatchNode</a:t>
            </a:r>
            <a:endParaRPr lang="en-US" dirty="0" smtClean="0"/>
          </a:p>
          <a:p>
            <a:pPr>
              <a:buFont typeface="Wingdings" charset="2"/>
              <a:buChar char="§"/>
            </a:pPr>
            <a:r>
              <a:rPr lang="fi-FI" dirty="0"/>
              <a:t>- (</a:t>
            </a:r>
            <a:r>
              <a:rPr lang="fi-FI" dirty="0" err="1"/>
              <a:t>void</a:t>
            </a:r>
            <a:r>
              <a:rPr lang="fi-FI" dirty="0"/>
              <a:t>) </a:t>
            </a:r>
            <a:r>
              <a:rPr lang="fi-FI" dirty="0" err="1">
                <a:solidFill>
                  <a:srgbClr val="FF6600"/>
                </a:solidFill>
              </a:rPr>
              <a:t>addBatchNode</a:t>
            </a:r>
            <a:r>
              <a:rPr lang="fi-FI" dirty="0" err="1"/>
              <a:t>:(CCSpriteBatchNode</a:t>
            </a:r>
            <a:r>
              <a:rPr lang="fi-FI" dirty="0"/>
              <a:t> *) </a:t>
            </a:r>
            <a:r>
              <a:rPr lang="fi-FI" dirty="0" err="1"/>
              <a:t>node</a:t>
            </a:r>
            <a:r>
              <a:rPr lang="fi-FI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addActor</a:t>
            </a:r>
            <a:r>
              <a:rPr lang="en-US" dirty="0"/>
              <a:t>:(</a:t>
            </a:r>
            <a:r>
              <a:rPr lang="en-US" dirty="0" err="1"/>
              <a:t>CCSprite</a:t>
            </a:r>
            <a:r>
              <a:rPr lang="en-US" dirty="0"/>
              <a:t> *)actor </a:t>
            </a:r>
            <a:r>
              <a:rPr lang="en-US" dirty="0">
                <a:solidFill>
                  <a:srgbClr val="FF6600"/>
                </a:solidFill>
              </a:rPr>
              <a:t>batch</a:t>
            </a:r>
            <a:r>
              <a:rPr lang="en-US" dirty="0"/>
              <a:t>:(</a:t>
            </a:r>
            <a:r>
              <a:rPr lang="en-US" dirty="0" err="1"/>
              <a:t>CCSpriteBatchNode</a:t>
            </a:r>
            <a:r>
              <a:rPr lang="en-US" dirty="0"/>
              <a:t> *) node </a:t>
            </a:r>
            <a:r>
              <a:rPr lang="en-US" dirty="0">
                <a:solidFill>
                  <a:srgbClr val="FF6600"/>
                </a:solidFill>
              </a:rPr>
              <a:t>group</a:t>
            </a:r>
            <a:r>
              <a:rPr lang="en-US" dirty="0"/>
              <a:t>:(</a:t>
            </a:r>
            <a:r>
              <a:rPr lang="en-US" dirty="0" err="1"/>
              <a:t>int</a:t>
            </a:r>
            <a:r>
              <a:rPr lang="en-US" dirty="0"/>
              <a:t>) </a:t>
            </a:r>
            <a:r>
              <a:rPr lang="en-US" dirty="0" err="1"/>
              <a:t>gid</a:t>
            </a:r>
            <a:r>
              <a:rPr lang="en-US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addActor</a:t>
            </a:r>
            <a:r>
              <a:rPr lang="en-US" dirty="0"/>
              <a:t>:(</a:t>
            </a:r>
            <a:r>
              <a:rPr lang="en-US" dirty="0" err="1"/>
              <a:t>CCSprite</a:t>
            </a:r>
            <a:r>
              <a:rPr lang="en-US" dirty="0"/>
              <a:t> *)actor </a:t>
            </a:r>
            <a:r>
              <a:rPr lang="en-US" dirty="0">
                <a:solidFill>
                  <a:srgbClr val="FF6600"/>
                </a:solidFill>
              </a:rPr>
              <a:t>batch</a:t>
            </a:r>
            <a:r>
              <a:rPr lang="en-US" dirty="0"/>
              <a:t>:(</a:t>
            </a:r>
            <a:r>
              <a:rPr lang="en-US" dirty="0" err="1"/>
              <a:t>CCSpriteBatchNode</a:t>
            </a:r>
            <a:r>
              <a:rPr lang="en-US" dirty="0"/>
              <a:t> *) node;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200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79464" y="1939873"/>
            <a:ext cx="7581901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Touch, accelerometer, shake, application </a:t>
            </a:r>
            <a:r>
              <a:rPr lang="en-US" dirty="0"/>
              <a:t>states </a:t>
            </a:r>
            <a:r>
              <a:rPr lang="en-US" dirty="0" smtClean="0"/>
              <a:t>change</a:t>
            </a:r>
            <a:endParaRPr lang="cs-CZ" dirty="0"/>
          </a:p>
          <a:p>
            <a:pPr>
              <a:buFont typeface="Wingdings" charset="2"/>
              <a:buChar char="§"/>
            </a:pPr>
            <a:r>
              <a:rPr lang="tr-TR" dirty="0" smtClean="0"/>
              <a:t>BOOL </a:t>
            </a:r>
            <a:r>
              <a:rPr lang="tr-TR" dirty="0">
                <a:solidFill>
                  <a:srgbClr val="FF6600"/>
                </a:solidFill>
              </a:rPr>
              <a:t>_</a:t>
            </a:r>
            <a:r>
              <a:rPr lang="tr-TR" dirty="0" err="1">
                <a:solidFill>
                  <a:srgbClr val="FF6600"/>
                </a:solidFill>
              </a:rPr>
              <a:t>isAccelerometerEnabled</a:t>
            </a:r>
            <a:r>
              <a:rPr lang="tr-TR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>
                <a:solidFill>
                  <a:srgbClr val="FF6600"/>
                </a:solidFill>
              </a:rPr>
              <a:t>_</a:t>
            </a:r>
            <a:r>
              <a:rPr lang="en-US" dirty="0" err="1">
                <a:solidFill>
                  <a:srgbClr val="FF6600"/>
                </a:solidFill>
              </a:rPr>
              <a:t>interestedStateChanges</a:t>
            </a:r>
            <a:r>
              <a:rPr lang="en-US" dirty="0"/>
              <a:t>;</a:t>
            </a:r>
          </a:p>
          <a:p>
            <a:pPr>
              <a:buFont typeface="Wingdings" charset="2"/>
              <a:buChar char="§"/>
            </a:pPr>
            <a:r>
              <a:rPr lang="fi-FI" dirty="0"/>
              <a:t>B</a:t>
            </a:r>
            <a:r>
              <a:rPr lang="fi-FI" dirty="0" smtClean="0"/>
              <a:t>OOL </a:t>
            </a:r>
            <a:r>
              <a:rPr lang="fi-FI" dirty="0">
                <a:solidFill>
                  <a:srgbClr val="FF6600"/>
                </a:solidFill>
              </a:rPr>
              <a:t>_</a:t>
            </a:r>
            <a:r>
              <a:rPr lang="fi-FI" dirty="0" err="1">
                <a:solidFill>
                  <a:srgbClr val="FF6600"/>
                </a:solidFill>
              </a:rPr>
              <a:t>interestShakeEvent</a:t>
            </a:r>
            <a:r>
              <a:rPr lang="fi-FI" dirty="0" smtClean="0"/>
              <a:t>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_</a:t>
            </a:r>
            <a:r>
              <a:rPr lang="en-US" dirty="0" err="1" smtClean="0">
                <a:solidFill>
                  <a:srgbClr val="FF6600"/>
                </a:solidFill>
              </a:rPr>
              <a:t>interestedStateChanges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 err="1" smtClean="0"/>
              <a:t>kAppStateWillResignActive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| </a:t>
            </a:r>
            <a:r>
              <a:rPr lang="en-US" dirty="0" err="1" smtClean="0"/>
              <a:t>kAppStateDidReceiveMemoryWarnig</a:t>
            </a:r>
            <a:r>
              <a:rPr lang="en-US" dirty="0" smtClean="0"/>
              <a:t>;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24777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22547" y="1939873"/>
            <a:ext cx="7438816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Scheduler</a:t>
            </a:r>
          </a:p>
          <a:p>
            <a:pPr>
              <a:buFont typeface="Wingdings" charset="2"/>
              <a:buChar char="§"/>
            </a:pPr>
            <a:r>
              <a:rPr lang="de-DE" dirty="0"/>
              <a:t>- (</a:t>
            </a:r>
            <a:r>
              <a:rPr lang="de-DE" dirty="0" err="1"/>
              <a:t>void</a:t>
            </a:r>
            <a:r>
              <a:rPr lang="de-DE" dirty="0"/>
              <a:t>) </a:t>
            </a:r>
            <a:r>
              <a:rPr lang="de-DE" dirty="0" err="1">
                <a:solidFill>
                  <a:srgbClr val="FF6600"/>
                </a:solidFill>
              </a:rPr>
              <a:t>unscheduleAllSelectors</a:t>
            </a:r>
            <a:r>
              <a:rPr lang="de-DE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pauseScheduler</a:t>
            </a:r>
            <a:r>
              <a:rPr lang="en-US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resumeScheduler</a:t>
            </a:r>
            <a:r>
              <a:rPr lang="en-US" dirty="0"/>
              <a:t>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9844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04661" y="1939873"/>
            <a:ext cx="7456702" cy="4754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§"/>
            </a:pPr>
            <a:r>
              <a:rPr lang="en-US" dirty="0" smtClean="0"/>
              <a:t>Pause</a:t>
            </a:r>
          </a:p>
          <a:p>
            <a:pPr marL="0" indent="0">
              <a:buNone/>
            </a:pPr>
            <a:r>
              <a:rPr lang="en-US" dirty="0" smtClean="0"/>
              <a:t>	[context </a:t>
            </a:r>
            <a:r>
              <a:rPr lang="en-US" dirty="0" err="1" smtClean="0">
                <a:solidFill>
                  <a:srgbClr val="FF6600"/>
                </a:solidFill>
              </a:rPr>
              <a:t>freezeAllChilden</a:t>
            </a:r>
            <a:r>
              <a:rPr lang="en-US" dirty="0" smtClean="0"/>
              <a:t>];</a:t>
            </a:r>
          </a:p>
          <a:p>
            <a:pPr marL="0" indent="0">
              <a:buNone/>
            </a:pPr>
            <a:r>
              <a:rPr lang="en-US" dirty="0" smtClean="0"/>
              <a:t>	[context </a:t>
            </a:r>
            <a:r>
              <a:rPr lang="en-US" dirty="0" err="1" smtClean="0">
                <a:solidFill>
                  <a:srgbClr val="FF6600"/>
                </a:solidFill>
              </a:rPr>
              <a:t>pauseScheduler</a:t>
            </a:r>
            <a:r>
              <a:rPr lang="en-US" dirty="0"/>
              <a:t>]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Resume</a:t>
            </a:r>
            <a:endParaRPr lang="en-US" dirty="0"/>
          </a:p>
          <a:p>
            <a:pPr marL="0" indent="0">
              <a:buNone/>
            </a:pPr>
            <a:r>
              <a:rPr lang="fi-FI" dirty="0" smtClean="0"/>
              <a:t>	[</a:t>
            </a:r>
            <a:r>
              <a:rPr lang="fi-FI" dirty="0" err="1" smtClean="0"/>
              <a:t>context</a:t>
            </a:r>
            <a:r>
              <a:rPr lang="fi-FI" dirty="0" smtClean="0"/>
              <a:t> </a:t>
            </a:r>
            <a:r>
              <a:rPr lang="fi-FI" dirty="0" err="1" smtClean="0">
                <a:solidFill>
                  <a:srgbClr val="FF6600"/>
                </a:solidFill>
              </a:rPr>
              <a:t>unFreezeAllChilden</a:t>
            </a:r>
            <a:r>
              <a:rPr lang="fi-FI" dirty="0" smtClean="0"/>
              <a:t>];</a:t>
            </a:r>
          </a:p>
          <a:p>
            <a:pPr marL="0" indent="0">
              <a:buNone/>
            </a:pPr>
            <a:r>
              <a:rPr lang="fi-FI" dirty="0" smtClean="0"/>
              <a:t>	[</a:t>
            </a:r>
            <a:r>
              <a:rPr lang="fi-FI" dirty="0" err="1" smtClean="0"/>
              <a:t>context</a:t>
            </a:r>
            <a:r>
              <a:rPr lang="fi-FI" dirty="0" smtClean="0"/>
              <a:t> </a:t>
            </a:r>
            <a:r>
              <a:rPr lang="fi-FI" dirty="0" err="1" smtClean="0">
                <a:solidFill>
                  <a:srgbClr val="FF6600"/>
                </a:solidFill>
              </a:rPr>
              <a:t>resumeScheduler</a:t>
            </a:r>
            <a:r>
              <a:rPr lang="fi-FI" dirty="0" smtClean="0"/>
              <a:t>];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5838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052" y="1939873"/>
            <a:ext cx="7431313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Manage resources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</a:t>
            </a:r>
            <a:r>
              <a:rPr lang="en-US" dirty="0"/>
              <a:t>void) </a:t>
            </a:r>
            <a:r>
              <a:rPr lang="en-US" dirty="0" err="1">
                <a:solidFill>
                  <a:srgbClr val="FF6600"/>
                </a:solidFill>
              </a:rPr>
              <a:t>addAutoreleaseTexture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name;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</a:t>
            </a:r>
            <a:r>
              <a:rPr lang="en-US" dirty="0"/>
              <a:t>void) </a:t>
            </a:r>
            <a:r>
              <a:rPr lang="en-US" dirty="0" err="1">
                <a:solidFill>
                  <a:srgbClr val="FF6600"/>
                </a:solidFill>
              </a:rPr>
              <a:t>addAutoreleaseSpriteFrame</a:t>
            </a:r>
            <a:r>
              <a:rPr lang="en-US" dirty="0"/>
              <a:t>:(</a:t>
            </a:r>
            <a:r>
              <a:rPr lang="en-US" dirty="0" err="1"/>
              <a:t>NSString</a:t>
            </a:r>
            <a:r>
              <a:rPr lang="en-US" dirty="0"/>
              <a:t> *) </a:t>
            </a:r>
            <a:r>
              <a:rPr lang="en-US" dirty="0" err="1"/>
              <a:t>plist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41674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2165" y="1939873"/>
            <a:ext cx="7315200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Gesture recognizer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addGestureRecognizer</a:t>
            </a:r>
            <a:r>
              <a:rPr lang="en-US" dirty="0" smtClean="0"/>
              <a:t>: (</a:t>
            </a:r>
            <a:r>
              <a:rPr lang="en-US" dirty="0" err="1"/>
              <a:t>UIGestureRecognizer</a:t>
            </a:r>
            <a:r>
              <a:rPr lang="en-US" dirty="0"/>
              <a:t> *) recognizer </a:t>
            </a:r>
            <a:r>
              <a:rPr lang="en-US" dirty="0">
                <a:solidFill>
                  <a:srgbClr val="FF6600"/>
                </a:solidFill>
              </a:rPr>
              <a:t>action</a:t>
            </a:r>
            <a:r>
              <a:rPr lang="en-US" dirty="0"/>
              <a:t>:(SEL) selector;</a:t>
            </a:r>
          </a:p>
          <a:p>
            <a:pPr>
              <a:buFont typeface="Wingdings" charset="2"/>
              <a:buChar char="§"/>
            </a:pPr>
            <a:r>
              <a:rPr lang="is-IS" dirty="0"/>
              <a:t>- (void) </a:t>
            </a:r>
            <a:r>
              <a:rPr lang="is-IS" dirty="0">
                <a:solidFill>
                  <a:srgbClr val="FF6600"/>
                </a:solidFill>
              </a:rPr>
              <a:t>removeGestureRecognizer</a:t>
            </a:r>
            <a:r>
              <a:rPr lang="is-IS" dirty="0" smtClean="0"/>
              <a:t>: (</a:t>
            </a:r>
            <a:r>
              <a:rPr lang="is-IS" dirty="0"/>
              <a:t>UIGestureRecognizer *) recognizer;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748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939873"/>
            <a:ext cx="7581901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Touch helper</a:t>
            </a:r>
          </a:p>
          <a:p>
            <a:pPr>
              <a:buFont typeface="Wingdings" charset="2"/>
              <a:buChar char="§"/>
            </a:pPr>
            <a:r>
              <a:rPr lang="fr-FR" dirty="0"/>
              <a:t>- (</a:t>
            </a:r>
            <a:r>
              <a:rPr lang="fr-FR" dirty="0" err="1"/>
              <a:t>CGPoint</a:t>
            </a:r>
            <a:r>
              <a:rPr lang="fr-FR" dirty="0"/>
              <a:t>) </a:t>
            </a:r>
            <a:r>
              <a:rPr lang="fr-FR" dirty="0" err="1">
                <a:solidFill>
                  <a:srgbClr val="FF6600"/>
                </a:solidFill>
              </a:rPr>
              <a:t>pointForTouches</a:t>
            </a:r>
            <a:r>
              <a:rPr lang="fr-FR" dirty="0"/>
              <a:t>:(</a:t>
            </a:r>
            <a:r>
              <a:rPr lang="fr-FR" dirty="0" err="1"/>
              <a:t>NSSet</a:t>
            </a:r>
            <a:r>
              <a:rPr lang="fr-FR" dirty="0"/>
              <a:t> *) touches;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>
                <a:solidFill>
                  <a:srgbClr val="FF6600"/>
                </a:solidFill>
              </a:rPr>
              <a:t>pointForTouch</a:t>
            </a:r>
            <a:r>
              <a:rPr lang="en-US" dirty="0"/>
              <a:t>:(</a:t>
            </a:r>
            <a:r>
              <a:rPr lang="en-US" dirty="0" err="1"/>
              <a:t>UITouch</a:t>
            </a:r>
            <a:r>
              <a:rPr lang="en-US" dirty="0"/>
              <a:t> *) touch;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>
                <a:solidFill>
                  <a:srgbClr val="FF6600"/>
                </a:solidFill>
              </a:rPr>
              <a:t>previousPointForTouches</a:t>
            </a:r>
            <a:r>
              <a:rPr lang="en-US" dirty="0"/>
              <a:t>:(</a:t>
            </a:r>
            <a:r>
              <a:rPr lang="en-US" dirty="0" err="1"/>
              <a:t>NSSet</a:t>
            </a:r>
            <a:r>
              <a:rPr lang="en-US" dirty="0"/>
              <a:t> *) touches;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>
                <a:solidFill>
                  <a:srgbClr val="FF6600"/>
                </a:solidFill>
              </a:rPr>
              <a:t>previousPointForTouch</a:t>
            </a:r>
            <a:r>
              <a:rPr lang="en-US" dirty="0"/>
              <a:t>:(</a:t>
            </a:r>
            <a:r>
              <a:rPr lang="en-US" dirty="0" err="1"/>
              <a:t>UITouch</a:t>
            </a:r>
            <a:r>
              <a:rPr lang="en-US" dirty="0"/>
              <a:t> *) touch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</a:rPr>
              <a:t> 	Results are in the space of action layer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36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0.99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3026" y="2034989"/>
            <a:ext cx="3162664" cy="3953436"/>
          </a:xfrm>
        </p:spPr>
        <p:txBody>
          <a:bodyPr>
            <a:normAutofit/>
          </a:bodyPr>
          <a:lstStyle/>
          <a:p>
            <a:r>
              <a:rPr lang="en-US" dirty="0" err="1" smtClean="0"/>
              <a:t>ScoreManager</a:t>
            </a:r>
            <a:endParaRPr lang="en-US" dirty="0" smtClean="0"/>
          </a:p>
          <a:p>
            <a:r>
              <a:rPr lang="en-US" dirty="0" err="1" smtClean="0"/>
              <a:t>CCJointNode</a:t>
            </a:r>
            <a:endParaRPr lang="en-US" dirty="0" smtClean="0"/>
          </a:p>
          <a:p>
            <a:r>
              <a:rPr lang="en-US" dirty="0" err="1" smtClean="0"/>
              <a:t>GameSound</a:t>
            </a:r>
            <a:endParaRPr lang="en-US" dirty="0" smtClean="0"/>
          </a:p>
          <a:p>
            <a:r>
              <a:rPr lang="en-US" dirty="0" err="1" smtClean="0"/>
              <a:t>Utils</a:t>
            </a:r>
            <a:endParaRPr lang="en-US" dirty="0" smtClean="0"/>
          </a:p>
          <a:p>
            <a:r>
              <a:rPr lang="en-US" dirty="0" smtClean="0"/>
              <a:t>Global</a:t>
            </a:r>
          </a:p>
          <a:p>
            <a:r>
              <a:rPr lang="en-US" dirty="0" err="1" smtClean="0"/>
              <a:t>AppNotification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31863" y="2034988"/>
            <a:ext cx="3162664" cy="4637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CCNode+Ext</a:t>
            </a:r>
            <a:endParaRPr lang="en-US" dirty="0" smtClean="0"/>
          </a:p>
          <a:p>
            <a:r>
              <a:rPr lang="en-US" dirty="0" err="1" smtClean="0"/>
              <a:t>CCComponent</a:t>
            </a:r>
            <a:endParaRPr lang="en-US" dirty="0" smtClean="0"/>
          </a:p>
          <a:p>
            <a:r>
              <a:rPr lang="en-US" dirty="0" err="1" smtClean="0"/>
              <a:t>CCContext</a:t>
            </a:r>
            <a:endParaRPr lang="en-US" dirty="0" smtClean="0"/>
          </a:p>
          <a:p>
            <a:r>
              <a:rPr lang="en-US" dirty="0" err="1" smtClean="0"/>
              <a:t>PhysicProtocol</a:t>
            </a:r>
            <a:endParaRPr lang="en-US" dirty="0" smtClean="0"/>
          </a:p>
          <a:p>
            <a:r>
              <a:rPr lang="en-US" dirty="0" err="1" smtClean="0"/>
              <a:t>PhysicContext</a:t>
            </a:r>
            <a:endParaRPr lang="en-US" dirty="0" smtClean="0"/>
          </a:p>
          <a:p>
            <a:r>
              <a:rPr lang="en-US" dirty="0" err="1" smtClean="0"/>
              <a:t>AppDirector</a:t>
            </a:r>
            <a:endParaRPr lang="en-US" dirty="0" smtClean="0"/>
          </a:p>
          <a:p>
            <a:r>
              <a:rPr lang="en-US" dirty="0" err="1" smtClean="0"/>
              <a:t>Config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07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939873"/>
            <a:ext cx="7581901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Following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setBoundary</a:t>
            </a:r>
            <a:r>
              <a:rPr lang="en-US" dirty="0"/>
              <a:t>:(</a:t>
            </a:r>
            <a:r>
              <a:rPr lang="en-US" dirty="0" err="1"/>
              <a:t>CGRect</a:t>
            </a:r>
            <a:r>
              <a:rPr lang="en-US" dirty="0"/>
              <a:t>) boundary;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>
                <a:solidFill>
                  <a:srgbClr val="FF6600"/>
                </a:solidFill>
              </a:rPr>
              <a:t>follow</a:t>
            </a:r>
            <a:r>
              <a:rPr lang="en-US" dirty="0"/>
              <a:t>:(</a:t>
            </a:r>
            <a:r>
              <a:rPr lang="en-US" dirty="0" err="1"/>
              <a:t>CCNode</a:t>
            </a:r>
            <a:r>
              <a:rPr lang="en-US" dirty="0"/>
              <a:t> *) node;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followByX</a:t>
            </a:r>
            <a:r>
              <a:rPr lang="en-US" dirty="0"/>
              <a:t>:(</a:t>
            </a:r>
            <a:r>
              <a:rPr lang="en-US" dirty="0" err="1"/>
              <a:t>CCNode</a:t>
            </a:r>
            <a:r>
              <a:rPr lang="en-US" dirty="0"/>
              <a:t> *) node;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followByY</a:t>
            </a:r>
            <a:r>
              <a:rPr lang="en-US" dirty="0"/>
              <a:t>:(</a:t>
            </a:r>
            <a:r>
              <a:rPr lang="en-US" dirty="0" err="1"/>
              <a:t>CCNode</a:t>
            </a:r>
            <a:r>
              <a:rPr lang="en-US" dirty="0"/>
              <a:t> *) node;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unfollow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02302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939873"/>
            <a:ext cx="7581901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Scaling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smtClean="0">
                <a:solidFill>
                  <a:srgbClr val="FF6600"/>
                </a:solidFill>
              </a:rPr>
              <a:t>scale</a:t>
            </a:r>
            <a:r>
              <a:rPr lang="en-US" dirty="0" smtClean="0">
                <a:sym typeface="Wingdings" pitchFamily="2" charset="2"/>
              </a:rPr>
              <a:t>:(float)</a:t>
            </a:r>
            <a:r>
              <a:rPr lang="en-US" dirty="0" smtClean="0"/>
              <a:t> scale;</a:t>
            </a: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err="1" smtClean="0">
                <a:solidFill>
                  <a:srgbClr val="FF6600"/>
                </a:solidFill>
              </a:rPr>
              <a:t>minScale</a:t>
            </a:r>
            <a:endParaRPr lang="en-US" dirty="0">
              <a:solidFill>
                <a:srgbClr val="FF660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err="1" smtClean="0">
                <a:solidFill>
                  <a:srgbClr val="FF6600"/>
                </a:solidFill>
              </a:rPr>
              <a:t>maxScale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02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939873"/>
            <a:ext cx="7581901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Bouncing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bounceTo</a:t>
            </a:r>
            <a:r>
              <a:rPr lang="en-US" dirty="0"/>
              <a:t>:(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/>
              <a:t>pos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duration</a:t>
            </a:r>
            <a:r>
              <a:rPr lang="en-US" dirty="0"/>
              <a:t>:(float) duration </a:t>
            </a:r>
            <a:r>
              <a:rPr lang="en-US" dirty="0" err="1">
                <a:solidFill>
                  <a:srgbClr val="FF6600"/>
                </a:solidFill>
              </a:rPr>
              <a:t>withFunction</a:t>
            </a:r>
            <a:r>
              <a:rPr lang="en-US" dirty="0"/>
              <a:t>:(</a:t>
            </a:r>
            <a:r>
              <a:rPr lang="en-US" dirty="0" err="1"/>
              <a:t>EaseFunction</a:t>
            </a:r>
            <a:r>
              <a:rPr lang="en-US" dirty="0"/>
              <a:t>) block;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(void) </a:t>
            </a:r>
            <a:r>
              <a:rPr lang="en-US" dirty="0" err="1">
                <a:solidFill>
                  <a:srgbClr val="FF6600"/>
                </a:solidFill>
              </a:rPr>
              <a:t>bounceBy</a:t>
            </a:r>
            <a:r>
              <a:rPr lang="en-US" dirty="0"/>
              <a:t>:(</a:t>
            </a:r>
            <a:r>
              <a:rPr lang="en-US" dirty="0" err="1"/>
              <a:t>CGPoint</a:t>
            </a:r>
            <a:r>
              <a:rPr lang="en-US" dirty="0"/>
              <a:t>) </a:t>
            </a:r>
            <a:r>
              <a:rPr lang="en-US" dirty="0" err="1"/>
              <a:t>pos</a:t>
            </a:r>
            <a:r>
              <a:rPr lang="en-US" dirty="0"/>
              <a:t> </a:t>
            </a:r>
            <a:r>
              <a:rPr lang="en-US" dirty="0">
                <a:solidFill>
                  <a:srgbClr val="FF6600"/>
                </a:solidFill>
              </a:rPr>
              <a:t>duration</a:t>
            </a:r>
            <a:r>
              <a:rPr lang="en-US" dirty="0"/>
              <a:t>:(float) duration </a:t>
            </a:r>
            <a:r>
              <a:rPr lang="en-US" dirty="0" err="1">
                <a:solidFill>
                  <a:srgbClr val="FF6600"/>
                </a:solidFill>
              </a:rPr>
              <a:t>withFunction</a:t>
            </a:r>
            <a:r>
              <a:rPr lang="en-US" dirty="0"/>
              <a:t>:(</a:t>
            </a:r>
            <a:r>
              <a:rPr lang="en-US" dirty="0" err="1"/>
              <a:t>EaseFunction</a:t>
            </a:r>
            <a:r>
              <a:rPr lang="en-US" dirty="0"/>
              <a:t>) block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endParaRPr lang="en-US" dirty="0"/>
          </a:p>
          <a:p>
            <a:pPr>
              <a:buFont typeface="Wingdings" charset="2"/>
              <a:buChar char="§"/>
            </a:pPr>
            <a:r>
              <a:rPr lang="en-US" dirty="0" err="1"/>
              <a:t>typedef</a:t>
            </a:r>
            <a:r>
              <a:rPr lang="en-US" dirty="0"/>
              <a:t> float (* </a:t>
            </a:r>
            <a:r>
              <a:rPr lang="en-US" dirty="0" err="1"/>
              <a:t>EaseFunction</a:t>
            </a:r>
            <a:r>
              <a:rPr lang="en-US" dirty="0"/>
              <a:t>) (float) ;</a:t>
            </a:r>
          </a:p>
        </p:txBody>
      </p:sp>
    </p:spTree>
    <p:extLst>
      <p:ext uri="{BB962C8B-B14F-4D97-AF65-F5344CB8AC3E}">
        <p14:creationId xmlns:p14="http://schemas.microsoft.com/office/powerpoint/2010/main" val="2023020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939873"/>
            <a:ext cx="7447902" cy="4754043"/>
          </a:xfrm>
        </p:spPr>
        <p:txBody>
          <a:bodyPr>
            <a:normAutofit/>
          </a:bodyPr>
          <a:lstStyle/>
          <a:p>
            <a:r>
              <a:rPr lang="en-US" dirty="0" smtClean="0"/>
              <a:t>Physics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20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PhysicProtocol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45724" y="1939874"/>
            <a:ext cx="7515641" cy="3520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§"/>
            </a:pPr>
            <a:r>
              <a:rPr lang="en-US" dirty="0" smtClean="0"/>
              <a:t>- (</a:t>
            </a:r>
            <a:r>
              <a:rPr lang="en-US" dirty="0" err="1" smtClean="0"/>
              <a:t>PhysicUserData</a:t>
            </a:r>
            <a:r>
              <a:rPr lang="en-US" dirty="0" smtClean="0"/>
              <a:t> *) </a:t>
            </a:r>
            <a:r>
              <a:rPr lang="en-US" dirty="0" err="1" smtClean="0">
                <a:solidFill>
                  <a:srgbClr val="FF6600"/>
                </a:solidFill>
              </a:rPr>
              <a:t>registerPhysic</a:t>
            </a:r>
            <a:r>
              <a:rPr lang="en-US" dirty="0" smtClean="0"/>
              <a:t>:(</a:t>
            </a:r>
            <a:r>
              <a:rPr lang="en-US" dirty="0" err="1" smtClean="0"/>
              <a:t>NSString</a:t>
            </a:r>
            <a:r>
              <a:rPr lang="en-US" dirty="0" smtClean="0"/>
              <a:t> *) key;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unregisterPhysic</a:t>
            </a:r>
            <a:r>
              <a:rPr lang="en-US" dirty="0" smtClean="0"/>
              <a:t>:(</a:t>
            </a:r>
            <a:r>
              <a:rPr lang="en-US" dirty="0" err="1" smtClean="0"/>
              <a:t>NSString</a:t>
            </a:r>
            <a:r>
              <a:rPr lang="en-US" dirty="0" smtClean="0"/>
              <a:t> *) key </a:t>
            </a:r>
            <a:r>
              <a:rPr lang="en-US" dirty="0" err="1" smtClean="0">
                <a:solidFill>
                  <a:srgbClr val="FF6600"/>
                </a:solidFill>
              </a:rPr>
              <a:t>destroyPhysic</a:t>
            </a:r>
            <a:r>
              <a:rPr lang="en-US" dirty="0" smtClean="0"/>
              <a:t>:(BOOL) destroy;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releasePhysicAndDestroy</a:t>
            </a:r>
            <a:r>
              <a:rPr lang="en-US" dirty="0" smtClean="0"/>
              <a:t>:(BOOL) destroy;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(BOOL) </a:t>
            </a:r>
            <a:r>
              <a:rPr lang="en-US" dirty="0" err="1" smtClean="0">
                <a:solidFill>
                  <a:srgbClr val="FF6600"/>
                </a:solidFill>
              </a:rPr>
              <a:t>isValid</a:t>
            </a:r>
            <a:r>
              <a:rPr lang="en-US" dirty="0" smtClean="0"/>
              <a:t>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(BOOL) </a:t>
            </a:r>
            <a:r>
              <a:rPr lang="en-US" dirty="0" err="1" smtClean="0">
                <a:solidFill>
                  <a:srgbClr val="FF6600"/>
                </a:solidFill>
              </a:rPr>
              <a:t>isUpdateIgnored</a:t>
            </a:r>
            <a:r>
              <a:rPr lang="en-US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2969062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PhysicProtocol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45724" y="1939873"/>
            <a:ext cx="7515641" cy="4752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03225" indent="-403225" algn="l" defTabSz="914400" rtl="0" eaLnBrk="1" latinLnBrk="0" hangingPunct="1">
              <a:spcBef>
                <a:spcPts val="2000"/>
              </a:spcBef>
              <a:buFontTx/>
              <a:buBlip>
                <a:blip r:embed="rId2"/>
              </a:buBlip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806450" indent="-403225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492250" indent="-3492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-336550" algn="l" defTabSz="914400" rtl="0" eaLnBrk="1" latinLnBrk="0" hangingPunct="1">
              <a:spcBef>
                <a:spcPts val="600"/>
              </a:spcBef>
              <a:buFontTx/>
              <a:buBlip>
                <a:blip r:embed="rId2"/>
              </a:buBlip>
              <a:defRPr sz="18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1732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516188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2860675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 smtClean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205163" indent="-344488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lang="en-US" sz="1800" b="1" kern="1200" dirty="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 smtClean="0"/>
              <a:t>@optional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physicBodyChanged</a:t>
            </a:r>
            <a:r>
              <a:rPr lang="en-US" dirty="0" smtClean="0"/>
              <a:t>:(</a:t>
            </a:r>
            <a:r>
              <a:rPr lang="en-US" dirty="0" err="1" smtClean="0"/>
              <a:t>PhysicUserData</a:t>
            </a:r>
            <a:r>
              <a:rPr lang="en-US" dirty="0" smtClean="0"/>
              <a:t> *) data;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attachedPhysicEntityDestroyed</a:t>
            </a:r>
            <a:r>
              <a:rPr lang="en-US" dirty="0" smtClean="0"/>
              <a:t>: (</a:t>
            </a:r>
            <a:r>
              <a:rPr lang="en-US" dirty="0" err="1" smtClean="0"/>
              <a:t>PhysicUserData</a:t>
            </a:r>
            <a:r>
              <a:rPr lang="en-US" dirty="0" smtClean="0"/>
              <a:t> *) data;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physicEntity</a:t>
            </a:r>
            <a:r>
              <a:rPr lang="en-US" dirty="0" smtClean="0"/>
              <a:t>:(</a:t>
            </a:r>
            <a:r>
              <a:rPr lang="en-US" dirty="0" err="1" smtClean="0"/>
              <a:t>PhysicUserData</a:t>
            </a:r>
            <a:r>
              <a:rPr lang="en-US" dirty="0" smtClean="0"/>
              <a:t> *) </a:t>
            </a:r>
            <a:r>
              <a:rPr lang="en-US" dirty="0" err="1" smtClean="0"/>
              <a:t>sdata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6600"/>
                </a:solidFill>
              </a:rPr>
              <a:t>collideWith</a:t>
            </a:r>
            <a:r>
              <a:rPr lang="en-US" dirty="0" smtClean="0"/>
              <a:t>:(</a:t>
            </a:r>
            <a:r>
              <a:rPr lang="en-US" dirty="0" err="1" smtClean="0"/>
              <a:t>PhysicUserData</a:t>
            </a:r>
            <a:r>
              <a:rPr lang="en-US" dirty="0" smtClean="0"/>
              <a:t> *) data </a:t>
            </a:r>
            <a:r>
              <a:rPr lang="en-US" dirty="0" smtClean="0">
                <a:solidFill>
                  <a:srgbClr val="FF6600"/>
                </a:solidFill>
              </a:rPr>
              <a:t>info</a:t>
            </a:r>
            <a:r>
              <a:rPr lang="en-US" dirty="0" smtClean="0"/>
              <a:t>:(</a:t>
            </a:r>
            <a:r>
              <a:rPr lang="en-US" dirty="0" err="1" smtClean="0"/>
              <a:t>CollisionInfo</a:t>
            </a:r>
            <a:r>
              <a:rPr lang="en-US" dirty="0" smtClean="0"/>
              <a:t>) info;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physicBody</a:t>
            </a:r>
            <a:r>
              <a:rPr lang="en-US" dirty="0" smtClean="0"/>
              <a:t>:(</a:t>
            </a:r>
            <a:r>
              <a:rPr lang="en-US" dirty="0" err="1" smtClean="0"/>
              <a:t>PhysicUserData</a:t>
            </a:r>
            <a:r>
              <a:rPr lang="en-US" dirty="0" smtClean="0"/>
              <a:t> *) data </a:t>
            </a:r>
            <a:r>
              <a:rPr lang="en-US" dirty="0" err="1" smtClean="0">
                <a:solidFill>
                  <a:srgbClr val="FF6600"/>
                </a:solidFill>
              </a:rPr>
              <a:t>receivedImpulse</a:t>
            </a:r>
            <a:r>
              <a:rPr lang="en-US" dirty="0" smtClean="0"/>
              <a:t>:(</a:t>
            </a:r>
            <a:r>
              <a:rPr lang="en-US" dirty="0" err="1" smtClean="0"/>
              <a:t>CGPoint</a:t>
            </a:r>
            <a:r>
              <a:rPr lang="en-US" dirty="0" smtClean="0"/>
              <a:t>) </a:t>
            </a:r>
            <a:r>
              <a:rPr lang="en-US" dirty="0" err="1" smtClean="0"/>
              <a:t>iml</a:t>
            </a:r>
            <a:r>
              <a:rPr lang="en-US" dirty="0" smtClean="0"/>
              <a:t> ;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9062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CCJointNode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Decorate joints with texture !</a:t>
            </a:r>
          </a:p>
          <a:p>
            <a:r>
              <a:rPr lang="en-US" dirty="0" smtClean="0"/>
              <a:t>Support all type of joints</a:t>
            </a:r>
          </a:p>
          <a:p>
            <a:r>
              <a:rPr lang="en-US" dirty="0" smtClean="0"/>
              <a:t>Auto destroy joints when node destroyed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AppNotification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Register/Unregister notification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GameSound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background sound and effect ON/OFF</a:t>
            </a:r>
          </a:p>
          <a:p>
            <a:r>
              <a:rPr lang="en-US" dirty="0" smtClean="0"/>
              <a:t>Volume control </a:t>
            </a:r>
          </a:p>
          <a:p>
            <a:r>
              <a:rPr lang="en-US" dirty="0" smtClean="0"/>
              <a:t>Auto save &amp; load ON/OFF states</a:t>
            </a:r>
          </a:p>
          <a:p>
            <a:r>
              <a:rPr lang="en-US" dirty="0" smtClean="0"/>
              <a:t>Use as singleton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Config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set/get</a:t>
            </a:r>
          </a:p>
          <a:p>
            <a:r>
              <a:rPr lang="en-US" dirty="0" smtClean="0"/>
              <a:t>Support encryption</a:t>
            </a:r>
          </a:p>
          <a:p>
            <a:r>
              <a:rPr lang="en-US" dirty="0" smtClean="0"/>
              <a:t>Support singleton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CCNode+Ext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</a:t>
            </a:r>
          </a:p>
          <a:p>
            <a:r>
              <a:rPr lang="en-US" dirty="0" smtClean="0"/>
              <a:t>Collision</a:t>
            </a:r>
          </a:p>
          <a:p>
            <a:r>
              <a:rPr lang="en-US" dirty="0" smtClean="0"/>
              <a:t>Merging</a:t>
            </a:r>
          </a:p>
          <a:p>
            <a:r>
              <a:rPr lang="en-US" dirty="0" smtClean="0"/>
              <a:t>Containing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90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ScoreManager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 categories of scores</a:t>
            </a:r>
          </a:p>
          <a:p>
            <a:r>
              <a:rPr lang="en-US" dirty="0" smtClean="0"/>
              <a:t>ASC/DESC scores sorting</a:t>
            </a:r>
          </a:p>
          <a:p>
            <a:r>
              <a:rPr lang="en-US" dirty="0" smtClean="0"/>
              <a:t>Custom score field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AppDirector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CCDirector</a:t>
            </a:r>
            <a:r>
              <a:rPr lang="en-US" dirty="0" smtClean="0"/>
              <a:t> category</a:t>
            </a:r>
          </a:p>
          <a:p>
            <a:r>
              <a:rPr lang="en-US" dirty="0" smtClean="0"/>
              <a:t>Use as app flow controller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Global/</a:t>
            </a:r>
            <a:r>
              <a:rPr lang="en-US" dirty="0" err="1" smtClean="0"/>
              <a:t>Utils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useful functions/Classes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1857845"/>
            <a:ext cx="7581901" cy="2806927"/>
          </a:xfrm>
        </p:spPr>
        <p:txBody>
          <a:bodyPr/>
          <a:lstStyle/>
          <a:p>
            <a:r>
              <a:rPr lang="en-US" sz="8800" dirty="0" smtClean="0"/>
              <a:t>Coding style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1882588"/>
            <a:ext cx="7581901" cy="4770003"/>
          </a:xfrm>
        </p:spPr>
        <p:txBody>
          <a:bodyPr>
            <a:normAutofit/>
          </a:bodyPr>
          <a:lstStyle/>
          <a:p>
            <a:r>
              <a:rPr lang="en-US" dirty="0" smtClean="0"/>
              <a:t>Naming convention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_</a:t>
            </a:r>
            <a:r>
              <a:rPr lang="en-US" dirty="0" err="1" smtClean="0">
                <a:solidFill>
                  <a:srgbClr val="FF6600"/>
                </a:solidFill>
              </a:rPr>
              <a:t>instanceVariable</a:t>
            </a:r>
            <a:endParaRPr lang="en-US" dirty="0" smtClean="0">
              <a:solidFill>
                <a:srgbClr val="FF66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 smtClean="0">
                <a:solidFill>
                  <a:srgbClr val="FF6600"/>
                </a:solidFill>
              </a:rPr>
              <a:t>@property </a:t>
            </a:r>
            <a:r>
              <a:rPr lang="en-US" dirty="0" err="1" smtClean="0">
                <a:solidFill>
                  <a:srgbClr val="FF6600"/>
                </a:solidFill>
              </a:rPr>
              <a:t>camelCase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/>
              <a:t>Application structure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Patterns: MVC, delegate, observer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Easy to understand, easy to extend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Flexible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91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1803849"/>
            <a:ext cx="7581901" cy="2874169"/>
          </a:xfrm>
        </p:spPr>
        <p:txBody>
          <a:bodyPr/>
          <a:lstStyle/>
          <a:p>
            <a:r>
              <a:rPr lang="en-US" sz="8800" dirty="0" smtClean="0"/>
              <a:t>Optimization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Cocos2d 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CCSpriteBatchNode</a:t>
            </a:r>
            <a:endParaRPr lang="en-US" dirty="0" smtClean="0"/>
          </a:p>
          <a:p>
            <a:r>
              <a:rPr lang="en-US" dirty="0" smtClean="0"/>
              <a:t>Use sprite sheet</a:t>
            </a:r>
          </a:p>
          <a:p>
            <a:r>
              <a:rPr lang="en-US" dirty="0" err="1" smtClean="0"/>
              <a:t>CCLabelAtlas</a:t>
            </a:r>
            <a:r>
              <a:rPr lang="en-US" dirty="0" smtClean="0"/>
              <a:t> instead of </a:t>
            </a:r>
            <a:r>
              <a:rPr lang="en-US" dirty="0" err="1" smtClean="0"/>
              <a:t>CCLabelTTF</a:t>
            </a:r>
            <a:endParaRPr lang="en-US" dirty="0" smtClean="0"/>
          </a:p>
          <a:p>
            <a:r>
              <a:rPr lang="en-US" dirty="0" err="1" smtClean="0"/>
              <a:t>TexturePacker</a:t>
            </a:r>
            <a:endParaRPr lang="en-US" dirty="0" smtClean="0"/>
          </a:p>
          <a:p>
            <a:r>
              <a:rPr lang="en-US" dirty="0" smtClean="0"/>
              <a:t>Sound</a:t>
            </a:r>
          </a:p>
          <a:p>
            <a:r>
              <a:rPr lang="en-US" dirty="0" smtClean="0"/>
              <a:t>Code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22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4" y="2241178"/>
            <a:ext cx="7581901" cy="18766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DISSCUSS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241178"/>
            <a:ext cx="7958667" cy="18766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 smtClean="0"/>
              <a:t>WHAT’S NEXT ??</a:t>
            </a:r>
          </a:p>
        </p:txBody>
      </p:sp>
    </p:spTree>
    <p:extLst>
      <p:ext uri="{BB962C8B-B14F-4D97-AF65-F5344CB8AC3E}">
        <p14:creationId xmlns:p14="http://schemas.microsoft.com/office/powerpoint/2010/main" val="329434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61311"/>
            <a:ext cx="9144000" cy="1653988"/>
          </a:xfrm>
        </p:spPr>
        <p:txBody>
          <a:bodyPr/>
          <a:lstStyle/>
          <a:p>
            <a:r>
              <a:rPr lang="en-US" sz="7200" dirty="0" smtClean="0">
                <a:solidFill>
                  <a:srgbClr val="FF0000"/>
                </a:solidFill>
              </a:rPr>
              <a:t>LƯU HÀNH NỘI BỘ !</a:t>
            </a:r>
            <a:endParaRPr 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18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CCNode+Ext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882588"/>
            <a:ext cx="8216982" cy="3305075"/>
          </a:xfrm>
        </p:spPr>
        <p:txBody>
          <a:bodyPr>
            <a:noAutofit/>
          </a:bodyPr>
          <a:lstStyle/>
          <a:p>
            <a:r>
              <a:rPr lang="en-US" dirty="0" smtClean="0"/>
              <a:t>Transform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</a:t>
            </a:r>
            <a:r>
              <a:rPr lang="en-US" dirty="0" err="1" smtClean="0"/>
              <a:t>CGAffineTransform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6600"/>
                </a:solidFill>
              </a:rPr>
              <a:t>nodeToNodeTransform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				(</a:t>
            </a:r>
            <a:r>
              <a:rPr lang="en-US" dirty="0" err="1" smtClean="0"/>
              <a:t>CCNode</a:t>
            </a:r>
            <a:r>
              <a:rPr lang="en-US" dirty="0" smtClean="0"/>
              <a:t> *) node;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</a:t>
            </a:r>
            <a:r>
              <a:rPr lang="en-US" dirty="0" err="1" smtClean="0"/>
              <a:t>CGAffineTransform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6600"/>
                </a:solidFill>
              </a:rPr>
              <a:t>nodeFromNodeTransform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					(</a:t>
            </a:r>
            <a:r>
              <a:rPr lang="en-US" dirty="0" err="1" smtClean="0"/>
              <a:t>CCNode</a:t>
            </a:r>
            <a:r>
              <a:rPr lang="en-US" dirty="0" smtClean="0"/>
              <a:t> *) node;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67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CCNode+Ext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</a:t>
            </a:r>
          </a:p>
          <a:p>
            <a:r>
              <a:rPr lang="en-US" dirty="0" smtClean="0"/>
              <a:t>Collision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</a:t>
            </a:r>
            <a:r>
              <a:rPr lang="en-US" dirty="0" err="1" smtClean="0"/>
              <a:t>CGRect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6600"/>
                </a:solidFill>
              </a:rPr>
              <a:t>rect</a:t>
            </a:r>
            <a:r>
              <a:rPr lang="en-US" dirty="0" smtClean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(BOOL) </a:t>
            </a:r>
            <a:r>
              <a:rPr lang="en-US" dirty="0" err="1" smtClean="0">
                <a:solidFill>
                  <a:srgbClr val="FF6600"/>
                </a:solidFill>
              </a:rPr>
              <a:t>collideWithNode</a:t>
            </a:r>
            <a:r>
              <a:rPr lang="en-US" dirty="0" smtClean="0"/>
              <a:t>:(</a:t>
            </a:r>
            <a:r>
              <a:rPr lang="en-US" dirty="0" err="1" smtClean="0"/>
              <a:t>CCNode</a:t>
            </a:r>
            <a:r>
              <a:rPr lang="en-US" dirty="0" smtClean="0"/>
              <a:t> *) node;</a:t>
            </a:r>
          </a:p>
        </p:txBody>
      </p:sp>
    </p:spTree>
    <p:extLst>
      <p:ext uri="{BB962C8B-B14F-4D97-AF65-F5344CB8AC3E}">
        <p14:creationId xmlns:p14="http://schemas.microsoft.com/office/powerpoint/2010/main" val="989725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CCNode+Ext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Transform</a:t>
            </a:r>
          </a:p>
          <a:p>
            <a:r>
              <a:rPr lang="en-US" dirty="0" smtClean="0"/>
              <a:t>Collision</a:t>
            </a:r>
          </a:p>
          <a:p>
            <a:r>
              <a:rPr lang="en-US" dirty="0" smtClean="0"/>
              <a:t>Merging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- (void) </a:t>
            </a:r>
            <a:r>
              <a:rPr lang="en-US" dirty="0" err="1" smtClean="0">
                <a:solidFill>
                  <a:srgbClr val="FF6600"/>
                </a:solidFill>
              </a:rPr>
              <a:t>mergeNode</a:t>
            </a:r>
            <a:r>
              <a:rPr lang="en-US" dirty="0" smtClean="0">
                <a:sym typeface="Wingdings"/>
              </a:rPr>
              <a:t>:(</a:t>
            </a:r>
            <a:r>
              <a:rPr lang="en-US" dirty="0" err="1" smtClean="0">
                <a:sym typeface="Wingdings"/>
              </a:rPr>
              <a:t>CCNode</a:t>
            </a:r>
            <a:r>
              <a:rPr lang="en-US" dirty="0" smtClean="0">
                <a:sym typeface="Wingdings"/>
              </a:rPr>
              <a:t> *) node;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27862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CCNode+Ext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</a:t>
            </a:r>
          </a:p>
          <a:p>
            <a:r>
              <a:rPr lang="en-US" dirty="0" smtClean="0"/>
              <a:t>Collision</a:t>
            </a:r>
          </a:p>
          <a:p>
            <a:r>
              <a:rPr lang="en-US" dirty="0" smtClean="0"/>
              <a:t>Merging</a:t>
            </a:r>
          </a:p>
          <a:p>
            <a:r>
              <a:rPr lang="en-US" dirty="0" smtClean="0"/>
              <a:t>Containing</a:t>
            </a:r>
          </a:p>
          <a:p>
            <a:pPr>
              <a:buFont typeface="Wingdings" charset="2"/>
              <a:buChar char="§"/>
            </a:pPr>
            <a:r>
              <a:rPr lang="fr-FR" dirty="0" smtClean="0"/>
              <a:t>- </a:t>
            </a:r>
            <a:r>
              <a:rPr lang="fr-FR" dirty="0"/>
              <a:t>(BOOL) </a:t>
            </a:r>
            <a:r>
              <a:rPr lang="fr-FR" dirty="0" err="1">
                <a:solidFill>
                  <a:srgbClr val="FF6600"/>
                </a:solidFill>
              </a:rPr>
              <a:t>containsPoint</a:t>
            </a:r>
            <a:r>
              <a:rPr lang="fr-FR" dirty="0"/>
              <a:t>:(</a:t>
            </a:r>
            <a:r>
              <a:rPr lang="fr-FR" dirty="0" err="1"/>
              <a:t>CGPoint</a:t>
            </a:r>
            <a:r>
              <a:rPr lang="fr-FR" dirty="0"/>
              <a:t>) </a:t>
            </a:r>
            <a:r>
              <a:rPr lang="fr-FR" dirty="0" err="1"/>
              <a:t>loc</a:t>
            </a:r>
            <a:r>
              <a:rPr lang="fr-FR" dirty="0"/>
              <a:t>;</a:t>
            </a:r>
          </a:p>
          <a:p>
            <a:pPr>
              <a:buFont typeface="Wingdings" charset="2"/>
              <a:buChar char="§"/>
            </a:pPr>
            <a:r>
              <a:rPr lang="en-US" dirty="0"/>
              <a:t>- (BOOL) </a:t>
            </a:r>
            <a:r>
              <a:rPr lang="en-US" dirty="0" err="1">
                <a:solidFill>
                  <a:srgbClr val="FF6600"/>
                </a:solidFill>
              </a:rPr>
              <a:t>containsTouch</a:t>
            </a:r>
            <a:r>
              <a:rPr lang="en-US" dirty="0"/>
              <a:t>:(</a:t>
            </a:r>
            <a:r>
              <a:rPr lang="en-US" dirty="0" err="1"/>
              <a:t>UITouch</a:t>
            </a:r>
            <a:r>
              <a:rPr lang="en-US" dirty="0"/>
              <a:t> *) touch;</a:t>
            </a:r>
          </a:p>
        </p:txBody>
      </p:sp>
    </p:spTree>
    <p:extLst>
      <p:ext uri="{BB962C8B-B14F-4D97-AF65-F5344CB8AC3E}">
        <p14:creationId xmlns:p14="http://schemas.microsoft.com/office/powerpoint/2010/main" val="3155028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000000"/>
      </a:dk1>
      <a:lt1>
        <a:srgbClr val="FFFFFF"/>
      </a:lt1>
      <a:dk2>
        <a:srgbClr val="7C9BA5"/>
      </a:dk2>
      <a:lt2>
        <a:srgbClr val="C1D0CA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1394</TotalTime>
  <Words>1714</Words>
  <Application>Microsoft Macintosh PowerPoint</Application>
  <PresentationFormat>On-screen Show (4:3)</PresentationFormat>
  <Paragraphs>324</Paragraphs>
  <Slides>59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Orbit</vt:lpstr>
      <vt:lpstr>LOREM IPSUM</vt:lpstr>
      <vt:lpstr>Outline</vt:lpstr>
      <vt:lpstr>Framework 0.99</vt:lpstr>
      <vt:lpstr>Framework 0.99</vt:lpstr>
      <vt:lpstr>CCNode+Ext</vt:lpstr>
      <vt:lpstr>CCNode+Ext</vt:lpstr>
      <vt:lpstr>CCNode+Ext</vt:lpstr>
      <vt:lpstr>CCNode+Ext</vt:lpstr>
      <vt:lpstr>CCNode+Ext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CCComponent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CCContext</vt:lpstr>
      <vt:lpstr>PhysicProtocol</vt:lpstr>
      <vt:lpstr>PhysicProtocol</vt:lpstr>
      <vt:lpstr>CCJointNode</vt:lpstr>
      <vt:lpstr>AppNotification</vt:lpstr>
      <vt:lpstr>GameSound</vt:lpstr>
      <vt:lpstr>Config</vt:lpstr>
      <vt:lpstr>ScoreManager</vt:lpstr>
      <vt:lpstr>AppDirector</vt:lpstr>
      <vt:lpstr>Global/Utils</vt:lpstr>
      <vt:lpstr>Coding style</vt:lpstr>
      <vt:lpstr>Coding style</vt:lpstr>
      <vt:lpstr>Optimization</vt:lpstr>
      <vt:lpstr>Cocos2d optimization</vt:lpstr>
      <vt:lpstr>PowerPoint Presentation</vt:lpstr>
      <vt:lpstr>PowerPoint Presentation</vt:lpstr>
      <vt:lpstr>LƯU HÀNH NỘI BỘ !</vt:lpstr>
    </vt:vector>
  </TitlesOfParts>
  <Company>PTT Solution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</dc:title>
  <dc:creator>Ngo Duc Hiep</dc:creator>
  <cp:lastModifiedBy>Ngo Duc Hiep</cp:lastModifiedBy>
  <cp:revision>85</cp:revision>
  <dcterms:created xsi:type="dcterms:W3CDTF">2011-03-30T02:53:54Z</dcterms:created>
  <dcterms:modified xsi:type="dcterms:W3CDTF">2011-04-06T04:33:05Z</dcterms:modified>
</cp:coreProperties>
</file>