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94" r:id="rId2"/>
  </p:sldMasterIdLst>
  <p:notesMasterIdLst>
    <p:notesMasterId r:id="rId28"/>
  </p:notesMasterIdLst>
  <p:sldIdLst>
    <p:sldId id="355" r:id="rId3"/>
    <p:sldId id="375" r:id="rId4"/>
    <p:sldId id="376" r:id="rId5"/>
    <p:sldId id="377" r:id="rId6"/>
    <p:sldId id="378" r:id="rId7"/>
    <p:sldId id="380" r:id="rId8"/>
    <p:sldId id="399" r:id="rId9"/>
    <p:sldId id="400" r:id="rId10"/>
    <p:sldId id="390" r:id="rId11"/>
    <p:sldId id="391" r:id="rId12"/>
    <p:sldId id="389" r:id="rId13"/>
    <p:sldId id="381" r:id="rId14"/>
    <p:sldId id="382" r:id="rId15"/>
    <p:sldId id="386" r:id="rId16"/>
    <p:sldId id="387" r:id="rId17"/>
    <p:sldId id="383" r:id="rId18"/>
    <p:sldId id="394" r:id="rId19"/>
    <p:sldId id="395" r:id="rId20"/>
    <p:sldId id="393" r:id="rId21"/>
    <p:sldId id="396" r:id="rId22"/>
    <p:sldId id="397" r:id="rId23"/>
    <p:sldId id="398" r:id="rId24"/>
    <p:sldId id="385" r:id="rId25"/>
    <p:sldId id="357" r:id="rId26"/>
    <p:sldId id="356"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3"/>
    <a:srgbClr val="FFFFCC"/>
    <a:srgbClr val="FBEC1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90793" autoAdjust="0"/>
  </p:normalViewPr>
  <p:slideViewPr>
    <p:cSldViewPr snapToObjects="1">
      <p:cViewPr>
        <p:scale>
          <a:sx n="100" d="100"/>
          <a:sy n="100" d="100"/>
        </p:scale>
        <p:origin x="-1248" y="-776"/>
      </p:cViewPr>
      <p:guideLst>
        <p:guide orient="horz" pos="1152"/>
        <p:guide pos="240"/>
      </p:guideLst>
    </p:cSldViewPr>
  </p:slideViewPr>
  <p:notesTextViewPr>
    <p:cViewPr>
      <p:scale>
        <a:sx n="100" d="100"/>
        <a:sy n="100" d="100"/>
      </p:scale>
      <p:origin x="0" y="0"/>
    </p:cViewPr>
  </p:notesTextViewPr>
  <p:sorterViewPr>
    <p:cViewPr>
      <p:scale>
        <a:sx n="66" d="100"/>
        <a:sy n="66" d="100"/>
      </p:scale>
      <p:origin x="0" y="768"/>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46ECE3-FD69-FE4C-B5B3-E9526994F809}" type="datetimeFigureOut">
              <a:rPr lang="en-US" smtClean="0"/>
              <a:t>12/21/12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3568CC-110C-4346-A0AE-B1FBECAA9176}" type="slidenum">
              <a:rPr lang="en-US" smtClean="0"/>
              <a:t>‹#›</a:t>
            </a:fld>
            <a:endParaRPr lang="en-US"/>
          </a:p>
        </p:txBody>
      </p:sp>
    </p:spTree>
    <p:extLst>
      <p:ext uri="{BB962C8B-B14F-4D97-AF65-F5344CB8AC3E}">
        <p14:creationId xmlns:p14="http://schemas.microsoft.com/office/powerpoint/2010/main" val="32168455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behaviour-driven.org/BehaviourDrivenDevelopment" TargetMode="External"/><Relationship Id="rId4" Type="http://schemas.openxmlformats.org/officeDocument/2006/relationships/hyperlink" Target="http://behaviour-driven.org/TestDrivenDevelopment" TargetMode="External"/><Relationship Id="rId5" Type="http://schemas.openxmlformats.org/officeDocument/2006/relationships/hyperlink" Target="http://behaviour-driven.org/DomainDrivenDesign" TargetMode="External"/><Relationship Id="rId6" Type="http://schemas.openxmlformats.org/officeDocument/2006/relationships/hyperlink" Target="http://behaviour-driven.org/GettingTheWordsRight" TargetMode="External"/><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openqa.org/watir/" TargetMode="External"/><Relationship Id="rId4" Type="http://schemas.openxmlformats.org/officeDocument/2006/relationships/hyperlink" Target="http://openqa.org/selenium/" TargetMode="External"/><Relationship Id="rId5" Type="http://schemas.openxmlformats.org/officeDocument/2006/relationships/hyperlink" Target="http://wiki.agiledev.ru/doku.php?id=acceptance_testing:selenium" TargetMode="External"/><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 Id="rId3" Type="http://schemas.openxmlformats.org/officeDocument/2006/relationships/hyperlink" Target="http://ru.wikipedia.org/wiki/%D0%90%D0%BD%D0%B3%D0%BB%D0%B8%D0%B9%D1%81%D0%BA%D0%B8%D0%B9_%D1%8F%D0%B7%D1%8B%D0%BA"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jsbin.com/testcase.html" TargetMode="External"/><Relationship Id="rId4" Type="http://schemas.openxmlformats.org/officeDocument/2006/relationships/hyperlink" Target="http://jsbin.com/documentation/product_acceptance_plan_rup.zip" TargetMode="External"/><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jsbin.com/testcase.html" TargetMode="External"/><Relationship Id="rId4" Type="http://schemas.openxmlformats.org/officeDocument/2006/relationships/hyperlink" Target="http://jsbin.com/documentation/product_acceptance_plan_rup.zip" TargetMode="External"/><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openqa.org/watir/" TargetMode="External"/><Relationship Id="rId4" Type="http://schemas.openxmlformats.org/officeDocument/2006/relationships/hyperlink" Target="http://openqa.org/selenium/" TargetMode="External"/><Relationship Id="rId5" Type="http://schemas.openxmlformats.org/officeDocument/2006/relationships/hyperlink" Target="http://wiki.agiledev.ru/doku.php?id=acceptance_testing:selenium" TargetMode="External"/><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2</a:t>
            </a:fld>
            <a:endParaRPr lang="en-US" dirty="0"/>
          </a:p>
        </p:txBody>
      </p:sp>
    </p:spTree>
    <p:extLst>
      <p:ext uri="{BB962C8B-B14F-4D97-AF65-F5344CB8AC3E}">
        <p14:creationId xmlns:p14="http://schemas.microsoft.com/office/powerpoint/2010/main" val="29058579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smtClean="0">
                <a:solidFill>
                  <a:schemeClr val="tx1"/>
                </a:solidFill>
                <a:effectLst/>
                <a:latin typeface="+mn-lt"/>
                <a:ea typeface="+mn-ea"/>
                <a:cs typeface="+mn-cs"/>
              </a:rPr>
              <a:t>Мышление в терминах функциональности (того, что код должен делать), приводит к подходу, когда сначала пишутся классы для проверки спецификации, которые, в свою очередь, могут оказаться очень эффективным инструментом реализации</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hlinkClick r:id="rId3"/>
              </a:rPr>
              <a:t>BDD</a:t>
            </a:r>
            <a:r>
              <a:rPr lang="en-US" sz="1200" b="0" i="0" kern="1200" dirty="0" smtClean="0">
                <a:solidFill>
                  <a:schemeClr val="tx1"/>
                </a:solidFill>
                <a:effectLst/>
                <a:latin typeface="+mn-lt"/>
                <a:ea typeface="+mn-ea"/>
                <a:cs typeface="+mn-cs"/>
              </a:rPr>
              <a:t> aims to bridge the gap between the differing views of computer systems held by Business users and Technologists. It is deeply rooted in the success of </a:t>
            </a:r>
            <a:r>
              <a:rPr lang="en-US" sz="1200" b="0" i="0" kern="1200" dirty="0" smtClean="0">
                <a:solidFill>
                  <a:schemeClr val="tx1"/>
                </a:solidFill>
                <a:effectLst/>
                <a:latin typeface="+mn-lt"/>
                <a:ea typeface="+mn-ea"/>
                <a:cs typeface="+mn-cs"/>
                <a:hlinkClick r:id="rId4"/>
              </a:rPr>
              <a:t>TDD</a:t>
            </a:r>
            <a:r>
              <a:rPr lang="en-US" sz="1200" b="0" i="0" kern="1200" dirty="0" smtClean="0">
                <a:solidFill>
                  <a:schemeClr val="tx1"/>
                </a:solidFill>
                <a:effectLst/>
                <a:latin typeface="+mn-lt"/>
                <a:ea typeface="+mn-ea"/>
                <a:cs typeface="+mn-cs"/>
              </a:rPr>
              <a:t> and is influenced by ideas like </a:t>
            </a:r>
            <a:r>
              <a:rPr lang="en-US" sz="1200" b="0" i="0" kern="1200" dirty="0" smtClean="0">
                <a:solidFill>
                  <a:schemeClr val="tx1"/>
                </a:solidFill>
                <a:effectLst/>
                <a:latin typeface="+mn-lt"/>
                <a:ea typeface="+mn-ea"/>
                <a:cs typeface="+mn-cs"/>
                <a:hlinkClick r:id="rId5"/>
              </a:rPr>
              <a:t>Domain </a:t>
            </a:r>
            <a:r>
              <a:rPr lang="en-US" sz="1200" b="0" i="0" kern="1200" dirty="0" smtClean="0">
                <a:solidFill>
                  <a:srgbClr val="FF0000"/>
                </a:solidFill>
                <a:effectLst/>
                <a:latin typeface="+mn-lt"/>
                <a:ea typeface="+mn-ea"/>
                <a:cs typeface="+mn-cs"/>
                <a:hlinkClick r:id="rId5"/>
              </a:rPr>
              <a:t>Driven</a:t>
            </a:r>
            <a:r>
              <a:rPr lang="en-US" sz="1200" b="0" i="0" kern="1200" dirty="0" smtClean="0">
                <a:solidFill>
                  <a:schemeClr val="tx1"/>
                </a:solidFill>
                <a:effectLst/>
                <a:latin typeface="+mn-lt"/>
                <a:ea typeface="+mn-ea"/>
                <a:cs typeface="+mn-cs"/>
                <a:hlinkClick r:id="rId5"/>
              </a:rPr>
              <a:t> Design</a:t>
            </a:r>
            <a:r>
              <a:rPr lang="en-US" sz="1200" b="0" i="0" kern="1200" dirty="0" smtClean="0">
                <a:solidFill>
                  <a:schemeClr val="tx1"/>
                </a:solidFill>
                <a:effectLst/>
                <a:latin typeface="+mn-lt"/>
                <a:ea typeface="+mn-ea"/>
                <a:cs typeface="+mn-cs"/>
              </a:rPr>
              <a:t>. Its focus is on minimizing the hurdles between specification, design, implementation and confirmation of the </a:t>
            </a:r>
            <a:r>
              <a:rPr lang="en-US" sz="1200" b="0" i="0" kern="1200" dirty="0" err="1" smtClean="0">
                <a:solidFill>
                  <a:schemeClr val="tx1"/>
                </a:solidFill>
                <a:effectLst/>
                <a:latin typeface="+mn-lt"/>
                <a:ea typeface="+mn-ea"/>
                <a:cs typeface="+mn-cs"/>
              </a:rPr>
              <a:t>behaviour</a:t>
            </a:r>
            <a:r>
              <a:rPr lang="en-US" sz="1200" b="0" i="0" kern="1200" dirty="0" smtClean="0">
                <a:solidFill>
                  <a:schemeClr val="tx1"/>
                </a:solidFill>
                <a:effectLst/>
                <a:latin typeface="+mn-lt"/>
                <a:ea typeface="+mn-ea"/>
                <a:cs typeface="+mn-cs"/>
              </a:rPr>
              <a:t> of a system. Thus enabling the incremental delivery of business systems, and in particular in allowing teams new to agile development to quickly get up to speed using </a:t>
            </a:r>
            <a:r>
              <a:rPr lang="en-US" sz="1200" b="0" i="0" kern="1200" dirty="0" smtClean="0">
                <a:solidFill>
                  <a:srgbClr val="FF0000"/>
                </a:solidFill>
                <a:effectLst/>
                <a:latin typeface="+mn-lt"/>
                <a:ea typeface="+mn-ea"/>
                <a:cs typeface="+mn-cs"/>
              </a:rPr>
              <a:t>these</a:t>
            </a:r>
            <a:r>
              <a:rPr lang="en-US" sz="1200" b="0" i="0" kern="1200" dirty="0" smtClean="0">
                <a:solidFill>
                  <a:schemeClr val="tx1"/>
                </a:solidFill>
                <a:effectLst/>
                <a:latin typeface="+mn-lt"/>
                <a:ea typeface="+mn-ea"/>
                <a:cs typeface="+mn-cs"/>
              </a:rPr>
              <a:t> extremely productive techniques.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hlinkClick r:id="rId3"/>
              </a:rPr>
              <a:t>BDD</a:t>
            </a:r>
            <a:r>
              <a:rPr lang="en-US" sz="1200" b="0" i="0" kern="1200" dirty="0" smtClean="0">
                <a:solidFill>
                  <a:schemeClr val="tx1"/>
                </a:solidFill>
                <a:effectLst/>
                <a:latin typeface="+mn-lt"/>
                <a:ea typeface="+mn-ea"/>
                <a:cs typeface="+mn-cs"/>
              </a:rPr>
              <a:t> relies on the use of a very specific (and small) vocabulary to minimize miscommunication and to ensure that everyone – the business, developers, testers, analysts and managers – are not only on the same page but using the same words. It must be stressed that </a:t>
            </a:r>
            <a:r>
              <a:rPr lang="en-US" sz="1200" b="0" i="0" kern="1200" dirty="0" smtClean="0">
                <a:solidFill>
                  <a:schemeClr val="tx1"/>
                </a:solidFill>
                <a:effectLst/>
                <a:latin typeface="+mn-lt"/>
                <a:ea typeface="+mn-ea"/>
                <a:cs typeface="+mn-cs"/>
                <a:hlinkClick r:id="rId3"/>
              </a:rPr>
              <a:t>BDD</a:t>
            </a:r>
            <a:r>
              <a:rPr lang="en-US" sz="1200" b="0" i="0" kern="1200" dirty="0" smtClean="0">
                <a:solidFill>
                  <a:schemeClr val="tx1"/>
                </a:solidFill>
                <a:effectLst/>
                <a:latin typeface="+mn-lt"/>
                <a:ea typeface="+mn-ea"/>
                <a:cs typeface="+mn-cs"/>
              </a:rPr>
              <a:t> is a rephrasing of existing good practice, it is not a radically new departure. Its aim is to bring together existing, well-established techniques under a common banner and with a consistent and unambiguous terminology. In fact, </a:t>
            </a:r>
            <a:r>
              <a:rPr lang="en-US" sz="1200" b="0" i="0" kern="1200" dirty="0" smtClean="0">
                <a:solidFill>
                  <a:schemeClr val="tx1"/>
                </a:solidFill>
                <a:effectLst/>
                <a:latin typeface="+mn-lt"/>
                <a:ea typeface="+mn-ea"/>
                <a:cs typeface="+mn-cs"/>
                <a:hlinkClick r:id="rId6"/>
              </a:rPr>
              <a:t>“Getting the Words Right”</a:t>
            </a:r>
            <a:r>
              <a:rPr lang="en-US" sz="1200" b="0" i="0" kern="1200" dirty="0" smtClean="0">
                <a:solidFill>
                  <a:schemeClr val="tx1"/>
                </a:solidFill>
                <a:effectLst/>
                <a:latin typeface="+mn-lt"/>
                <a:ea typeface="+mn-ea"/>
                <a:cs typeface="+mn-cs"/>
              </a:rPr>
              <a:t> was the starting point for the development of </a:t>
            </a:r>
            <a:r>
              <a:rPr lang="en-US" sz="1200" b="0" i="0" kern="1200" dirty="0" smtClean="0">
                <a:solidFill>
                  <a:schemeClr val="tx1"/>
                </a:solidFill>
                <a:effectLst/>
                <a:latin typeface="+mn-lt"/>
                <a:ea typeface="+mn-ea"/>
                <a:cs typeface="+mn-cs"/>
                <a:hlinkClick r:id="rId3"/>
              </a:rPr>
              <a:t>BDD</a:t>
            </a:r>
            <a:r>
              <a:rPr lang="en-US" sz="1200" b="0" i="0" kern="1200" dirty="0" smtClean="0">
                <a:solidFill>
                  <a:schemeClr val="tx1"/>
                </a:solidFill>
                <a:effectLst/>
                <a:latin typeface="+mn-lt"/>
                <a:ea typeface="+mn-ea"/>
                <a:cs typeface="+mn-cs"/>
              </a:rPr>
              <a:t>, and is still very much at its core. </a:t>
            </a:r>
            <a:r>
              <a:rPr lang="en-US" sz="1200" b="0" i="0" kern="1200" dirty="0" smtClean="0">
                <a:solidFill>
                  <a:schemeClr val="tx1"/>
                </a:solidFill>
                <a:effectLst/>
                <a:latin typeface="+mn-lt"/>
                <a:ea typeface="+mn-ea"/>
                <a:cs typeface="+mn-cs"/>
                <a:hlinkClick r:id="rId6"/>
              </a:rPr>
              <a:t>“Getting the Words Right”</a:t>
            </a:r>
            <a:r>
              <a:rPr lang="en-US" sz="1200" b="0" i="0" kern="1200" dirty="0" smtClean="0">
                <a:solidFill>
                  <a:schemeClr val="tx1"/>
                </a:solidFill>
                <a:effectLst/>
                <a:latin typeface="+mn-lt"/>
                <a:ea typeface="+mn-ea"/>
                <a:cs typeface="+mn-cs"/>
              </a:rPr>
              <a:t> is intended to produce a vocabulary that is accurate, accessible, descriptive and consistent.</a:t>
            </a:r>
          </a:p>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11</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12</a:t>
            </a:fld>
            <a:endParaRPr lang="en-US"/>
          </a:p>
        </p:txBody>
      </p:sp>
    </p:spTree>
    <p:extLst>
      <p:ext uri="{BB962C8B-B14F-4D97-AF65-F5344CB8AC3E}">
        <p14:creationId xmlns:p14="http://schemas.microsoft.com/office/powerpoint/2010/main" val="33914067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13</a:t>
            </a:fld>
            <a:endParaRPr lang="en-US"/>
          </a:p>
        </p:txBody>
      </p:sp>
    </p:spTree>
    <p:extLst>
      <p:ext uri="{BB962C8B-B14F-4D97-AF65-F5344CB8AC3E}">
        <p14:creationId xmlns:p14="http://schemas.microsoft.com/office/powerpoint/2010/main" val="33914067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smtClean="0">
                <a:solidFill>
                  <a:schemeClr val="tx1"/>
                </a:solidFill>
                <a:effectLst/>
                <a:latin typeface="+mn-lt"/>
                <a:ea typeface="+mn-ea"/>
                <a:cs typeface="+mn-cs"/>
              </a:rPr>
              <a:t>В настоящий момент в среде разработчиков ни один продукт не используется как стандарт для функционального тестирования web-приложений.</a:t>
            </a:r>
          </a:p>
          <a:p>
            <a:r>
              <a:rPr lang="ru-RU" sz="1200" b="0" i="0" kern="1200" dirty="0" smtClean="0">
                <a:solidFill>
                  <a:schemeClr val="tx1"/>
                </a:solidFill>
                <a:effectLst/>
                <a:latin typeface="+mn-lt"/>
                <a:ea typeface="+mn-ea"/>
                <a:cs typeface="+mn-cs"/>
              </a:rPr>
              <a:t>Существует 2 типа продуктов для функционального тестирования:</a:t>
            </a:r>
          </a:p>
          <a:p>
            <a:r>
              <a:rPr lang="ru-RU" sz="1200" b="0" i="0" kern="1200" dirty="0" smtClean="0">
                <a:solidFill>
                  <a:schemeClr val="tx1"/>
                </a:solidFill>
                <a:effectLst/>
                <a:latin typeface="+mn-lt"/>
                <a:ea typeface="+mn-ea"/>
                <a:cs typeface="+mn-cs"/>
              </a:rPr>
              <a:t>Продукты, эмулирующие поведение браузера, написанные на языке высокого уровня, обычно на том же языке, что и приложение (но не обязательно). В качестве примеров можно привести httpUnit, JWebUnit, WebTester из SimpleTest и другие.</a:t>
            </a:r>
          </a:p>
          <a:p>
            <a:r>
              <a:rPr lang="ru-RU" sz="1200" b="0" i="0" kern="1200" dirty="0" smtClean="0">
                <a:solidFill>
                  <a:schemeClr val="tx1"/>
                </a:solidFill>
                <a:effectLst/>
                <a:latin typeface="+mn-lt"/>
                <a:ea typeface="+mn-ea"/>
                <a:cs typeface="+mn-cs"/>
              </a:rPr>
              <a:t>Продукты реализованные на JavaScript и реализующие проверки непосредственно средствами браузера. В качестве примеров можно привести </a:t>
            </a:r>
            <a:r>
              <a:rPr lang="ru-RU" sz="1200" b="0" i="0" kern="1200" dirty="0" smtClean="0">
                <a:solidFill>
                  <a:schemeClr val="tx1"/>
                </a:solidFill>
                <a:effectLst/>
                <a:latin typeface="+mn-lt"/>
                <a:ea typeface="+mn-ea"/>
                <a:cs typeface="+mn-cs"/>
                <a:hlinkClick r:id="rId3" tooltip="http://openqa.org/watir/"/>
              </a:rPr>
              <a:t>Watir</a:t>
            </a:r>
            <a:r>
              <a:rPr lang="ru-RU" sz="1200" b="0" i="0" kern="1200" dirty="0" smtClean="0">
                <a:solidFill>
                  <a:schemeClr val="tx1"/>
                </a:solidFill>
                <a:effectLst/>
                <a:latin typeface="+mn-lt"/>
                <a:ea typeface="+mn-ea"/>
                <a:cs typeface="+mn-cs"/>
              </a:rPr>
              <a:t> и</a:t>
            </a:r>
            <a:r>
              <a:rPr lang="ru-RU" sz="1200" b="0" i="0" kern="1200" dirty="0" smtClean="0">
                <a:solidFill>
                  <a:schemeClr val="tx1"/>
                </a:solidFill>
                <a:effectLst/>
                <a:latin typeface="+mn-lt"/>
                <a:ea typeface="+mn-ea"/>
                <a:cs typeface="+mn-cs"/>
                <a:hlinkClick r:id="rId4" tooltip="http://openqa.org/selenium/"/>
              </a:rPr>
              <a:t>Selenium</a:t>
            </a:r>
            <a:r>
              <a:rPr lang="ru-RU" sz="1200" b="0" i="0" kern="1200" dirty="0" smtClean="0">
                <a:solidFill>
                  <a:schemeClr val="tx1"/>
                </a:solidFill>
                <a:effectLst/>
                <a:latin typeface="+mn-lt"/>
                <a:ea typeface="+mn-ea"/>
                <a:cs typeface="+mn-cs"/>
              </a:rPr>
              <a:t> (</a:t>
            </a:r>
            <a:r>
              <a:rPr lang="ru-RU" sz="1200" b="0" i="0" kern="1200" dirty="0" smtClean="0">
                <a:solidFill>
                  <a:schemeClr val="tx1"/>
                </a:solidFill>
                <a:effectLst/>
                <a:latin typeface="+mn-lt"/>
                <a:ea typeface="+mn-ea"/>
                <a:cs typeface="+mn-cs"/>
                <a:hlinkClick r:id="rId5" tooltip="acceptance_testing:selenium"/>
              </a:rPr>
              <a:t>статья про Selenium</a:t>
            </a:r>
            <a:r>
              <a:rPr lang="ru-RU" sz="1200" b="0" i="0" kern="1200" dirty="0" smtClean="0">
                <a:solidFill>
                  <a:schemeClr val="tx1"/>
                </a:solidFill>
                <a:effectLst/>
                <a:latin typeface="+mn-lt"/>
                <a:ea typeface="+mn-ea"/>
                <a:cs typeface="+mn-cs"/>
              </a:rPr>
              <a:t>).</a:t>
            </a:r>
          </a:p>
          <a:p>
            <a:r>
              <a:rPr lang="ru-RU" sz="1200" b="0" i="0" kern="1200" dirty="0" smtClean="0">
                <a:solidFill>
                  <a:schemeClr val="tx1"/>
                </a:solidFill>
                <a:effectLst/>
                <a:latin typeface="+mn-lt"/>
                <a:ea typeface="+mn-ea"/>
                <a:cs typeface="+mn-cs"/>
              </a:rPr>
              <a:t>Первые хорошо себя зарекомендовали, так как они могут использовать всю мощь языков программирования, использовать код, который написан для приложения, немаловажен и такой показатель как высокая скорость исполнения. Но эмуляторы браузеров не могут справиться с одной задачей – они не могут выполнять JavaScript код, который используется на страницах сайтов. Это накладывает ограничения или на процесс тестирования, или на процесс создания сайтов. То есть невозможно проверить работу сайта, как если бы это делал реальный пользователь, так как эмуляция работы браузера – вовсе не эквивалентна реальной работе браузера. Из-за этого автоматизированное тестирование приходится дополнять тестированием ручным.</a:t>
            </a:r>
          </a:p>
          <a:p>
            <a:r>
              <a:rPr lang="ru-RU" sz="1200" b="0" i="0" kern="1200" dirty="0" smtClean="0">
                <a:solidFill>
                  <a:schemeClr val="tx1"/>
                </a:solidFill>
                <a:effectLst/>
                <a:latin typeface="+mn-lt"/>
                <a:ea typeface="+mn-ea"/>
                <a:cs typeface="+mn-cs"/>
              </a:rPr>
              <a:t>Этого недостатка лишены продукты для функционального тестирования второго типа. Они контролируют работу браузера, выполняют команды и делают проверки при помощи JavaScript-кода, что практически гарантирует 100% адекватность автоматизированного тестирования ручному. К сожалению, до недавнего времени у разработчиков не было возможности пользоваться хорошим, удобным, а главное, бесплатным продуктом второго типа. Некоторые из них были заточены только под определенные типы браузеров, некоторые были слишком ограничены по возможностям. </a:t>
            </a:r>
            <a:r>
              <a:rPr lang="ru-RU" sz="1200" b="0" i="0" kern="1200" dirty="0" smtClean="0">
                <a:solidFill>
                  <a:schemeClr val="tx1"/>
                </a:solidFill>
                <a:effectLst/>
                <a:latin typeface="+mn-lt"/>
                <a:ea typeface="+mn-ea"/>
                <a:cs typeface="+mn-cs"/>
                <a:hlinkClick r:id="rId5" tooltip="acceptance_testing:selenium"/>
              </a:rPr>
              <a:t>Selenium</a:t>
            </a:r>
            <a:r>
              <a:rPr lang="ru-RU" sz="1200" b="0" i="0" kern="1200" dirty="0" smtClean="0">
                <a:solidFill>
                  <a:schemeClr val="tx1"/>
                </a:solidFill>
                <a:effectLst/>
                <a:latin typeface="+mn-lt"/>
                <a:ea typeface="+mn-ea"/>
                <a:cs typeface="+mn-cs"/>
              </a:rPr>
              <a:t> - один на новых проектов, который возможно скоро станет настоящим стандартом для автоматизированного функционального тестирования web-приложний. Он лишен большинства недостатков продуктов второго типа и совмещает в себе положительные стороны как продуктов первой группы, так и второй.</a:t>
            </a:r>
            <a:endParaRPr lang="ru-RU"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14</a:t>
            </a:fld>
            <a:endParaRPr lang="en-US"/>
          </a:p>
        </p:txBody>
      </p:sp>
    </p:spTree>
    <p:extLst>
      <p:ext uri="{BB962C8B-B14F-4D97-AF65-F5344CB8AC3E}">
        <p14:creationId xmlns:p14="http://schemas.microsoft.com/office/powerpoint/2010/main" val="33914067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23</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1" i="1" kern="1200" dirty="0" smtClean="0">
                <a:solidFill>
                  <a:schemeClr val="tx1"/>
                </a:solidFill>
                <a:effectLst/>
                <a:latin typeface="+mn-lt"/>
                <a:ea typeface="+mn-ea"/>
                <a:cs typeface="+mn-cs"/>
              </a:rPr>
              <a:t>Функциональные требования</a:t>
            </a:r>
            <a:r>
              <a:rPr lang="ru-RU" sz="1200" b="0" i="0" kern="1200" dirty="0" smtClean="0">
                <a:solidFill>
                  <a:schemeClr val="tx1"/>
                </a:solidFill>
                <a:effectLst/>
                <a:latin typeface="+mn-lt"/>
                <a:ea typeface="+mn-ea"/>
                <a:cs typeface="+mn-cs"/>
              </a:rPr>
              <a:t> включают в себя:</a:t>
            </a:r>
          </a:p>
          <a:p>
            <a:r>
              <a:rPr lang="ru-RU" sz="1200" b="0" i="0" kern="1200" dirty="0" smtClean="0">
                <a:solidFill>
                  <a:schemeClr val="tx1"/>
                </a:solidFill>
                <a:effectLst/>
                <a:latin typeface="+mn-lt"/>
                <a:ea typeface="+mn-ea"/>
                <a:cs typeface="+mn-cs"/>
              </a:rPr>
              <a:t>Функциональная пригодность (</a:t>
            </a:r>
            <a:r>
              <a:rPr lang="ru-RU" sz="1200" b="0" i="0" kern="1200" dirty="0" smtClean="0">
                <a:solidFill>
                  <a:schemeClr val="tx1"/>
                </a:solidFill>
                <a:effectLst/>
                <a:latin typeface="+mn-lt"/>
                <a:ea typeface="+mn-ea"/>
                <a:cs typeface="+mn-cs"/>
                <a:hlinkClick r:id="rId3" tooltip="Английский язык"/>
              </a:rPr>
              <a:t>англ.</a:t>
            </a:r>
            <a:r>
              <a:rPr lang="ru-RU" sz="1200" b="0" i="0" kern="1200" dirty="0" smtClean="0">
                <a:solidFill>
                  <a:schemeClr val="tx1"/>
                </a:solidFill>
                <a:effectLst/>
                <a:latin typeface="+mn-lt"/>
                <a:ea typeface="+mn-ea"/>
                <a:cs typeface="+mn-cs"/>
              </a:rPr>
              <a:t> </a:t>
            </a:r>
            <a:r>
              <a:rPr lang="ru-RU" sz="1200" b="0" i="1" kern="1200" dirty="0" smtClean="0">
                <a:solidFill>
                  <a:schemeClr val="tx1"/>
                </a:solidFill>
                <a:effectLst/>
                <a:latin typeface="+mn-lt"/>
                <a:ea typeface="+mn-ea"/>
                <a:cs typeface="+mn-cs"/>
              </a:rPr>
              <a:t>suitability</a:t>
            </a:r>
            <a:r>
              <a:rPr lang="ru-RU" sz="1200" b="0" i="0" kern="1200" dirty="0" smtClean="0">
                <a:solidFill>
                  <a:schemeClr val="tx1"/>
                </a:solidFill>
                <a:effectLst/>
                <a:latin typeface="+mn-lt"/>
                <a:ea typeface="+mn-ea"/>
                <a:cs typeface="+mn-cs"/>
              </a:rPr>
              <a:t>).</a:t>
            </a:r>
          </a:p>
          <a:p>
            <a:r>
              <a:rPr lang="ru-RU" sz="1200" b="0" i="0" kern="1200" dirty="0" smtClean="0">
                <a:solidFill>
                  <a:schemeClr val="tx1"/>
                </a:solidFill>
                <a:effectLst/>
                <a:latin typeface="+mn-lt"/>
                <a:ea typeface="+mn-ea"/>
                <a:cs typeface="+mn-cs"/>
              </a:rPr>
              <a:t>Точность (</a:t>
            </a:r>
            <a:r>
              <a:rPr lang="ru-RU" sz="1200" b="0" i="0" kern="1200" dirty="0" smtClean="0">
                <a:solidFill>
                  <a:schemeClr val="tx1"/>
                </a:solidFill>
                <a:effectLst/>
                <a:latin typeface="+mn-lt"/>
                <a:ea typeface="+mn-ea"/>
                <a:cs typeface="+mn-cs"/>
                <a:hlinkClick r:id="rId3" tooltip="Английский язык"/>
              </a:rPr>
              <a:t>англ.</a:t>
            </a:r>
            <a:r>
              <a:rPr lang="ru-RU" sz="1200" b="0" i="0" kern="1200" dirty="0" smtClean="0">
                <a:solidFill>
                  <a:schemeClr val="tx1"/>
                </a:solidFill>
                <a:effectLst/>
                <a:latin typeface="+mn-lt"/>
                <a:ea typeface="+mn-ea"/>
                <a:cs typeface="+mn-cs"/>
              </a:rPr>
              <a:t> </a:t>
            </a:r>
            <a:r>
              <a:rPr lang="ru-RU" sz="1200" b="0" i="1" kern="1200" dirty="0" smtClean="0">
                <a:solidFill>
                  <a:schemeClr val="tx1"/>
                </a:solidFill>
                <a:effectLst/>
                <a:latin typeface="+mn-lt"/>
                <a:ea typeface="+mn-ea"/>
                <a:cs typeface="+mn-cs"/>
              </a:rPr>
              <a:t>accuracy</a:t>
            </a:r>
            <a:r>
              <a:rPr lang="ru-RU" sz="1200" b="0" i="0" kern="1200" dirty="0" smtClean="0">
                <a:solidFill>
                  <a:schemeClr val="tx1"/>
                </a:solidFill>
                <a:effectLst/>
                <a:latin typeface="+mn-lt"/>
                <a:ea typeface="+mn-ea"/>
                <a:cs typeface="+mn-cs"/>
              </a:rPr>
              <a:t>).</a:t>
            </a:r>
          </a:p>
          <a:p>
            <a:r>
              <a:rPr lang="ru-RU" sz="1200" b="0" i="0" kern="1200" dirty="0" smtClean="0">
                <a:solidFill>
                  <a:schemeClr val="tx1"/>
                </a:solidFill>
                <a:effectLst/>
                <a:latin typeface="+mn-lt"/>
                <a:ea typeface="+mn-ea"/>
                <a:cs typeface="+mn-cs"/>
              </a:rPr>
              <a:t>Способность к взаимодействию (</a:t>
            </a:r>
            <a:r>
              <a:rPr lang="ru-RU" sz="1200" b="0" i="0" kern="1200" dirty="0" smtClean="0">
                <a:solidFill>
                  <a:schemeClr val="tx1"/>
                </a:solidFill>
                <a:effectLst/>
                <a:latin typeface="+mn-lt"/>
                <a:ea typeface="+mn-ea"/>
                <a:cs typeface="+mn-cs"/>
                <a:hlinkClick r:id="rId3" tooltip="Английский язык"/>
              </a:rPr>
              <a:t>англ.</a:t>
            </a:r>
            <a:r>
              <a:rPr lang="ru-RU" sz="1200" b="0" i="0" kern="1200" dirty="0" smtClean="0">
                <a:solidFill>
                  <a:schemeClr val="tx1"/>
                </a:solidFill>
                <a:effectLst/>
                <a:latin typeface="+mn-lt"/>
                <a:ea typeface="+mn-ea"/>
                <a:cs typeface="+mn-cs"/>
              </a:rPr>
              <a:t> </a:t>
            </a:r>
            <a:r>
              <a:rPr lang="ru-RU" sz="1200" b="0" i="1" kern="1200" dirty="0" smtClean="0">
                <a:solidFill>
                  <a:schemeClr val="tx1"/>
                </a:solidFill>
                <a:effectLst/>
                <a:latin typeface="+mn-lt"/>
                <a:ea typeface="+mn-ea"/>
                <a:cs typeface="+mn-cs"/>
              </a:rPr>
              <a:t>interoperability</a:t>
            </a:r>
            <a:r>
              <a:rPr lang="ru-RU" sz="1200" b="0" i="0" kern="1200" dirty="0" smtClean="0">
                <a:solidFill>
                  <a:schemeClr val="tx1"/>
                </a:solidFill>
                <a:effectLst/>
                <a:latin typeface="+mn-lt"/>
                <a:ea typeface="+mn-ea"/>
                <a:cs typeface="+mn-cs"/>
              </a:rPr>
              <a:t>).</a:t>
            </a:r>
          </a:p>
          <a:p>
            <a:r>
              <a:rPr lang="ru-RU" sz="1200" b="0" i="0" kern="1200" dirty="0" smtClean="0">
                <a:solidFill>
                  <a:schemeClr val="tx1"/>
                </a:solidFill>
                <a:effectLst/>
                <a:latin typeface="+mn-lt"/>
                <a:ea typeface="+mn-ea"/>
                <a:cs typeface="+mn-cs"/>
              </a:rPr>
              <a:t>Соответствие стандартам и правилам (</a:t>
            </a:r>
            <a:r>
              <a:rPr lang="ru-RU" sz="1200" b="0" i="0" kern="1200" dirty="0" smtClean="0">
                <a:solidFill>
                  <a:schemeClr val="tx1"/>
                </a:solidFill>
                <a:effectLst/>
                <a:latin typeface="+mn-lt"/>
                <a:ea typeface="+mn-ea"/>
                <a:cs typeface="+mn-cs"/>
                <a:hlinkClick r:id="rId3" tooltip="Английский язык"/>
              </a:rPr>
              <a:t>англ.</a:t>
            </a:r>
            <a:r>
              <a:rPr lang="ru-RU" sz="1200" b="0" i="0" kern="1200" dirty="0" smtClean="0">
                <a:solidFill>
                  <a:schemeClr val="tx1"/>
                </a:solidFill>
                <a:effectLst/>
                <a:latin typeface="+mn-lt"/>
                <a:ea typeface="+mn-ea"/>
                <a:cs typeface="+mn-cs"/>
              </a:rPr>
              <a:t> </a:t>
            </a:r>
            <a:r>
              <a:rPr lang="ru-RU" sz="1200" b="0" i="1" kern="1200" dirty="0" smtClean="0">
                <a:solidFill>
                  <a:schemeClr val="tx1"/>
                </a:solidFill>
                <a:effectLst/>
                <a:latin typeface="+mn-lt"/>
                <a:ea typeface="+mn-ea"/>
                <a:cs typeface="+mn-cs"/>
              </a:rPr>
              <a:t>compliance</a:t>
            </a:r>
            <a:r>
              <a:rPr lang="ru-RU" sz="1200" b="0" i="0" kern="1200" dirty="0" smtClean="0">
                <a:solidFill>
                  <a:schemeClr val="tx1"/>
                </a:solidFill>
                <a:effectLst/>
                <a:latin typeface="+mn-lt"/>
                <a:ea typeface="+mn-ea"/>
                <a:cs typeface="+mn-cs"/>
              </a:rPr>
              <a:t>).</a:t>
            </a:r>
          </a:p>
          <a:p>
            <a:r>
              <a:rPr lang="ru-RU" sz="1200" b="0" i="0" kern="1200" dirty="0" smtClean="0">
                <a:solidFill>
                  <a:schemeClr val="tx1"/>
                </a:solidFill>
                <a:effectLst/>
                <a:latin typeface="+mn-lt"/>
                <a:ea typeface="+mn-ea"/>
                <a:cs typeface="+mn-cs"/>
              </a:rPr>
              <a:t>Защищённость (</a:t>
            </a:r>
            <a:r>
              <a:rPr lang="ru-RU" sz="1200" b="0" i="0" kern="1200" dirty="0" smtClean="0">
                <a:solidFill>
                  <a:schemeClr val="tx1"/>
                </a:solidFill>
                <a:effectLst/>
                <a:latin typeface="+mn-lt"/>
                <a:ea typeface="+mn-ea"/>
                <a:cs typeface="+mn-cs"/>
                <a:hlinkClick r:id="rId3" tooltip="Английский язык"/>
              </a:rPr>
              <a:t>англ.</a:t>
            </a:r>
            <a:r>
              <a:rPr lang="ru-RU" sz="1200" b="0" i="0" kern="1200" dirty="0" smtClean="0">
                <a:solidFill>
                  <a:schemeClr val="tx1"/>
                </a:solidFill>
                <a:effectLst/>
                <a:latin typeface="+mn-lt"/>
                <a:ea typeface="+mn-ea"/>
                <a:cs typeface="+mn-cs"/>
              </a:rPr>
              <a:t> </a:t>
            </a:r>
            <a:r>
              <a:rPr lang="ru-RU" sz="1200" b="0" i="1" kern="1200" dirty="0" smtClean="0">
                <a:solidFill>
                  <a:schemeClr val="tx1"/>
                </a:solidFill>
                <a:effectLst/>
                <a:latin typeface="+mn-lt"/>
                <a:ea typeface="+mn-ea"/>
                <a:cs typeface="+mn-cs"/>
              </a:rPr>
              <a:t>security</a:t>
            </a:r>
            <a:r>
              <a:rPr lang="ru-RU" sz="1200" b="0" i="0" kern="1200" dirty="0" smtClean="0">
                <a:solidFill>
                  <a:schemeClr val="tx1"/>
                </a:solidFill>
                <a:effectLst/>
                <a:latin typeface="+mn-lt"/>
                <a:ea typeface="+mn-ea"/>
                <a:cs typeface="+mn-cs"/>
              </a:rPr>
              <a:t>).</a:t>
            </a:r>
            <a:endParaRPr lang="ru-RU"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3</a:t>
            </a:fld>
            <a:endParaRPr lang="en-US"/>
          </a:p>
        </p:txBody>
      </p:sp>
    </p:spTree>
    <p:extLst>
      <p:ext uri="{BB962C8B-B14F-4D97-AF65-F5344CB8AC3E}">
        <p14:creationId xmlns:p14="http://schemas.microsoft.com/office/powerpoint/2010/main" val="3391406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1" i="0" kern="1200" dirty="0" smtClean="0">
                <a:solidFill>
                  <a:schemeClr val="tx1"/>
                </a:solidFill>
                <a:effectLst/>
                <a:latin typeface="+mn-lt"/>
                <a:ea typeface="+mn-ea"/>
                <a:cs typeface="+mn-cs"/>
              </a:rPr>
              <a:t>Приемочное тестирование или Приемо-сдаточное испытание (Acceptance Testing)</a:t>
            </a:r>
          </a:p>
          <a:p>
            <a:r>
              <a:rPr lang="ru-RU" sz="1200" b="0" i="0" kern="1200" dirty="0" smtClean="0">
                <a:solidFill>
                  <a:schemeClr val="tx1"/>
                </a:solidFill>
                <a:effectLst/>
                <a:latin typeface="+mn-lt"/>
                <a:ea typeface="+mn-ea"/>
                <a:cs typeface="+mn-cs"/>
              </a:rPr>
              <a:t>Формальный процесс тестирования, который проверяет соответствие системы требованиям и проводится с целью:</a:t>
            </a:r>
          </a:p>
          <a:p>
            <a:r>
              <a:rPr lang="ru-RU" sz="1200" b="0" i="0" kern="1200" dirty="0" smtClean="0">
                <a:solidFill>
                  <a:schemeClr val="tx1"/>
                </a:solidFill>
                <a:effectLst/>
                <a:latin typeface="+mn-lt"/>
                <a:ea typeface="+mn-ea"/>
                <a:cs typeface="+mn-cs"/>
              </a:rPr>
              <a:t>определения удовлетворяет ли система приемочным критериям;</a:t>
            </a:r>
          </a:p>
          <a:p>
            <a:r>
              <a:rPr lang="ru-RU" sz="1200" b="0" i="0" kern="1200" dirty="0" smtClean="0">
                <a:solidFill>
                  <a:schemeClr val="tx1"/>
                </a:solidFill>
                <a:effectLst/>
                <a:latin typeface="+mn-lt"/>
                <a:ea typeface="+mn-ea"/>
                <a:cs typeface="+mn-cs"/>
              </a:rPr>
              <a:t>вынесения решения заказчиком или другим уполномоченным лицом принимается приложение или нет.</a:t>
            </a:r>
          </a:p>
          <a:p>
            <a:r>
              <a:rPr lang="ru-RU" sz="1200" b="0" i="0" kern="1200" dirty="0" smtClean="0">
                <a:solidFill>
                  <a:schemeClr val="tx1"/>
                </a:solidFill>
                <a:effectLst/>
                <a:latin typeface="+mn-lt"/>
                <a:ea typeface="+mn-ea"/>
                <a:cs typeface="+mn-cs"/>
              </a:rPr>
              <a:t>Приемочное тестирование </a:t>
            </a:r>
            <a:r>
              <a:rPr lang="ru-RU" sz="1200" b="1" i="0" kern="1200" dirty="0" smtClean="0">
                <a:solidFill>
                  <a:schemeClr val="tx1"/>
                </a:solidFill>
                <a:effectLst/>
                <a:latin typeface="+mn-lt"/>
                <a:ea typeface="+mn-ea"/>
                <a:cs typeface="+mn-cs"/>
              </a:rPr>
              <a:t>выполняется на основании набора типичных </a:t>
            </a:r>
            <a:r>
              <a:rPr lang="ru-RU" sz="1200" b="1" i="0" kern="1200" dirty="0" smtClean="0">
                <a:solidFill>
                  <a:schemeClr val="tx1"/>
                </a:solidFill>
                <a:effectLst/>
                <a:latin typeface="+mn-lt"/>
                <a:ea typeface="+mn-ea"/>
                <a:cs typeface="+mn-cs"/>
                <a:hlinkClick r:id="rId3"/>
              </a:rPr>
              <a:t>тестовых случаев</a:t>
            </a:r>
            <a:r>
              <a:rPr lang="ru-RU" sz="1200" b="1" i="0" kern="1200" dirty="0" smtClean="0">
                <a:solidFill>
                  <a:schemeClr val="tx1"/>
                </a:solidFill>
                <a:effectLst/>
                <a:latin typeface="+mn-lt"/>
                <a:ea typeface="+mn-ea"/>
                <a:cs typeface="+mn-cs"/>
              </a:rPr>
              <a:t> и сценариев</a:t>
            </a:r>
            <a:r>
              <a:rPr lang="ru-RU" sz="1200" b="0" i="0" kern="1200" dirty="0" smtClean="0">
                <a:solidFill>
                  <a:schemeClr val="tx1"/>
                </a:solidFill>
                <a:effectLst/>
                <a:latin typeface="+mn-lt"/>
                <a:ea typeface="+mn-ea"/>
                <a:cs typeface="+mn-cs"/>
              </a:rPr>
              <a:t>, разработанных на основании требований к данному приложению. </a:t>
            </a:r>
            <a:br>
              <a:rPr lang="ru-RU" sz="1200" b="0" i="0" kern="1200" dirty="0" smtClean="0">
                <a:solidFill>
                  <a:schemeClr val="tx1"/>
                </a:solidFill>
                <a:effectLst/>
                <a:latin typeface="+mn-lt"/>
                <a:ea typeface="+mn-ea"/>
                <a:cs typeface="+mn-cs"/>
              </a:rPr>
            </a:br>
            <a:r>
              <a:rPr lang="ru-RU" sz="1200" b="1" i="0" kern="1200" dirty="0" smtClean="0">
                <a:solidFill>
                  <a:schemeClr val="tx1"/>
                </a:solidFill>
                <a:effectLst/>
                <a:latin typeface="+mn-lt"/>
                <a:ea typeface="+mn-ea"/>
                <a:cs typeface="+mn-cs"/>
              </a:rPr>
              <a:t>Решение о проведении приемочного тестирования</a:t>
            </a:r>
            <a:r>
              <a:rPr lang="ru-RU" sz="1200" b="0" i="0" kern="1200" dirty="0" smtClean="0">
                <a:solidFill>
                  <a:schemeClr val="tx1"/>
                </a:solidFill>
                <a:effectLst/>
                <a:latin typeface="+mn-lt"/>
                <a:ea typeface="+mn-ea"/>
                <a:cs typeface="+mn-cs"/>
              </a:rPr>
              <a:t> принимается, когда:</a:t>
            </a:r>
          </a:p>
          <a:p>
            <a:r>
              <a:rPr lang="ru-RU" sz="1200" b="0" i="0" kern="1200" dirty="0" smtClean="0">
                <a:solidFill>
                  <a:schemeClr val="tx1"/>
                </a:solidFill>
                <a:effectLst/>
                <a:latin typeface="+mn-lt"/>
                <a:ea typeface="+mn-ea"/>
                <a:cs typeface="+mn-cs"/>
              </a:rPr>
              <a:t>продукт достиг необходимого уровня качества;</a:t>
            </a:r>
          </a:p>
          <a:p>
            <a:r>
              <a:rPr lang="ru-RU" sz="1200" b="0" i="0" kern="1200" dirty="0" smtClean="0">
                <a:solidFill>
                  <a:schemeClr val="tx1"/>
                </a:solidFill>
                <a:effectLst/>
                <a:latin typeface="+mn-lt"/>
                <a:ea typeface="+mn-ea"/>
                <a:cs typeface="+mn-cs"/>
              </a:rPr>
              <a:t>заказчик ознакомлен с </a:t>
            </a:r>
            <a:r>
              <a:rPr lang="ru-RU" sz="1200" b="1" i="0" kern="1200" dirty="0" smtClean="0">
                <a:solidFill>
                  <a:schemeClr val="tx1"/>
                </a:solidFill>
                <a:effectLst/>
                <a:latin typeface="+mn-lt"/>
                <a:ea typeface="+mn-ea"/>
                <a:cs typeface="+mn-cs"/>
              </a:rPr>
              <a:t>Планом Приемочных Работ</a:t>
            </a:r>
            <a:r>
              <a:rPr lang="ru-RU" sz="1200" b="0" i="0" kern="1200" dirty="0" smtClean="0">
                <a:solidFill>
                  <a:schemeClr val="tx1"/>
                </a:solidFill>
                <a:effectLst/>
                <a:latin typeface="+mn-lt"/>
                <a:ea typeface="+mn-ea"/>
                <a:cs typeface="+mn-cs"/>
              </a:rPr>
              <a:t> (</a:t>
            </a:r>
            <a:r>
              <a:rPr lang="ru-RU" sz="1200" b="1" i="0" kern="1200" dirty="0" smtClean="0">
                <a:solidFill>
                  <a:schemeClr val="tx1"/>
                </a:solidFill>
                <a:effectLst/>
                <a:latin typeface="+mn-lt"/>
                <a:ea typeface="+mn-ea"/>
                <a:cs typeface="+mn-cs"/>
              </a:rPr>
              <a:t>Product Acceptance Plan</a:t>
            </a:r>
            <a:r>
              <a:rPr lang="ru-RU" sz="1200" b="0" i="0" kern="1200" dirty="0" smtClean="0">
                <a:solidFill>
                  <a:schemeClr val="tx1"/>
                </a:solidFill>
                <a:effectLst/>
                <a:latin typeface="+mn-lt"/>
                <a:ea typeface="+mn-ea"/>
                <a:cs typeface="+mn-cs"/>
              </a:rPr>
              <a:t>) или иным документом, где описан набор действий, связанных с проведением приемочного тестирования, дата проведения, ответственные и т.д.</a:t>
            </a:r>
          </a:p>
          <a:p>
            <a:r>
              <a:rPr lang="ru-RU" sz="1200" b="1" i="0" kern="1200" dirty="0" smtClean="0">
                <a:solidFill>
                  <a:schemeClr val="tx1"/>
                </a:solidFill>
                <a:effectLst/>
                <a:latin typeface="+mn-lt"/>
                <a:ea typeface="+mn-ea"/>
                <a:cs typeface="+mn-cs"/>
              </a:rPr>
              <a:t>Фаза приемочного тестирования</a:t>
            </a:r>
            <a:r>
              <a:rPr lang="ru-RU" sz="1200" b="0" i="0" kern="1200" dirty="0" smtClean="0">
                <a:solidFill>
                  <a:schemeClr val="tx1"/>
                </a:solidFill>
                <a:effectLst/>
                <a:latin typeface="+mn-lt"/>
                <a:ea typeface="+mn-ea"/>
                <a:cs typeface="+mn-cs"/>
              </a:rPr>
              <a:t> длится до тех пор, пока заказчик не выносит решение об отправлении приложения на доработку или выдаче приложения.</a:t>
            </a:r>
          </a:p>
          <a:p>
            <a:r>
              <a:rPr lang="ru-RU" sz="1200" b="1" i="0" kern="1200" dirty="0" smtClean="0">
                <a:solidFill>
                  <a:schemeClr val="tx1"/>
                </a:solidFill>
                <a:effectLst/>
                <a:latin typeface="+mn-lt"/>
                <a:ea typeface="+mn-ea"/>
                <a:cs typeface="+mn-cs"/>
              </a:rPr>
              <a:t>Шаблон плана приемо-сдаточных испытаний</a:t>
            </a:r>
            <a:r>
              <a:rPr lang="ru-RU" sz="1200" b="0" i="0" kern="1200" dirty="0" smtClean="0">
                <a:solidFill>
                  <a:schemeClr val="tx1"/>
                </a:solidFill>
                <a:effectLst/>
                <a:latin typeface="+mn-lt"/>
                <a:ea typeface="+mn-ea"/>
                <a:cs typeface="+mn-cs"/>
              </a:rPr>
              <a:t> от RUP можно скачать, кликнув по ссылке: </a:t>
            </a:r>
            <a:r>
              <a:rPr lang="ru-RU" sz="1200" b="0" i="0" kern="1200" dirty="0" smtClean="0">
                <a:solidFill>
                  <a:schemeClr val="tx1"/>
                </a:solidFill>
                <a:effectLst/>
                <a:latin typeface="+mn-lt"/>
                <a:ea typeface="+mn-ea"/>
                <a:cs typeface="+mn-cs"/>
                <a:hlinkClick r:id="rId4"/>
              </a:rPr>
              <a:t>RUP Product Acceptance Plan</a:t>
            </a:r>
            <a:endParaRPr lang="ru-RU"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4</a:t>
            </a:fld>
            <a:endParaRPr lang="en-US"/>
          </a:p>
        </p:txBody>
      </p:sp>
    </p:spTree>
    <p:extLst>
      <p:ext uri="{BB962C8B-B14F-4D97-AF65-F5344CB8AC3E}">
        <p14:creationId xmlns:p14="http://schemas.microsoft.com/office/powerpoint/2010/main" val="3391406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1" i="0" kern="1200" dirty="0" smtClean="0">
                <a:solidFill>
                  <a:schemeClr val="tx1"/>
                </a:solidFill>
                <a:effectLst/>
                <a:latin typeface="+mn-lt"/>
                <a:ea typeface="+mn-ea"/>
                <a:cs typeface="+mn-cs"/>
              </a:rPr>
              <a:t>Приемочное тестирование или Приемо-сдаточное испытание (Acceptance Testing)</a:t>
            </a:r>
          </a:p>
          <a:p>
            <a:r>
              <a:rPr lang="ru-RU" sz="1200" b="0" i="0" kern="1200" dirty="0" smtClean="0">
                <a:solidFill>
                  <a:schemeClr val="tx1"/>
                </a:solidFill>
                <a:effectLst/>
                <a:latin typeface="+mn-lt"/>
                <a:ea typeface="+mn-ea"/>
                <a:cs typeface="+mn-cs"/>
              </a:rPr>
              <a:t>Формальный процесс тестирования, который проверяет соответствие системы требованиям и проводится с целью:</a:t>
            </a:r>
          </a:p>
          <a:p>
            <a:r>
              <a:rPr lang="ru-RU" sz="1200" b="0" i="0" kern="1200" dirty="0" smtClean="0">
                <a:solidFill>
                  <a:schemeClr val="tx1"/>
                </a:solidFill>
                <a:effectLst/>
                <a:latin typeface="+mn-lt"/>
                <a:ea typeface="+mn-ea"/>
                <a:cs typeface="+mn-cs"/>
              </a:rPr>
              <a:t>определения удовлетворяет ли система приемочным критериям;</a:t>
            </a:r>
          </a:p>
          <a:p>
            <a:r>
              <a:rPr lang="ru-RU" sz="1200" b="0" i="0" kern="1200" dirty="0" smtClean="0">
                <a:solidFill>
                  <a:schemeClr val="tx1"/>
                </a:solidFill>
                <a:effectLst/>
                <a:latin typeface="+mn-lt"/>
                <a:ea typeface="+mn-ea"/>
                <a:cs typeface="+mn-cs"/>
              </a:rPr>
              <a:t>вынесения решения заказчиком или другим уполномоченным лицом принимается приложение или нет.</a:t>
            </a:r>
          </a:p>
          <a:p>
            <a:r>
              <a:rPr lang="ru-RU" sz="1200" b="0" i="0" kern="1200" dirty="0" smtClean="0">
                <a:solidFill>
                  <a:schemeClr val="tx1"/>
                </a:solidFill>
                <a:effectLst/>
                <a:latin typeface="+mn-lt"/>
                <a:ea typeface="+mn-ea"/>
                <a:cs typeface="+mn-cs"/>
              </a:rPr>
              <a:t>Приемочное тестирование </a:t>
            </a:r>
            <a:r>
              <a:rPr lang="ru-RU" sz="1200" b="1" i="0" kern="1200" dirty="0" smtClean="0">
                <a:solidFill>
                  <a:schemeClr val="tx1"/>
                </a:solidFill>
                <a:effectLst/>
                <a:latin typeface="+mn-lt"/>
                <a:ea typeface="+mn-ea"/>
                <a:cs typeface="+mn-cs"/>
              </a:rPr>
              <a:t>выполняется на основании набора типичных </a:t>
            </a:r>
            <a:r>
              <a:rPr lang="ru-RU" sz="1200" b="1" i="0" kern="1200" dirty="0" smtClean="0">
                <a:solidFill>
                  <a:schemeClr val="tx1"/>
                </a:solidFill>
                <a:effectLst/>
                <a:latin typeface="+mn-lt"/>
                <a:ea typeface="+mn-ea"/>
                <a:cs typeface="+mn-cs"/>
                <a:hlinkClick r:id="rId3"/>
              </a:rPr>
              <a:t>тестовых случаев</a:t>
            </a:r>
            <a:r>
              <a:rPr lang="ru-RU" sz="1200" b="1" i="0" kern="1200" dirty="0" smtClean="0">
                <a:solidFill>
                  <a:schemeClr val="tx1"/>
                </a:solidFill>
                <a:effectLst/>
                <a:latin typeface="+mn-lt"/>
                <a:ea typeface="+mn-ea"/>
                <a:cs typeface="+mn-cs"/>
              </a:rPr>
              <a:t> и сценариев</a:t>
            </a:r>
            <a:r>
              <a:rPr lang="ru-RU" sz="1200" b="0" i="0" kern="1200" dirty="0" smtClean="0">
                <a:solidFill>
                  <a:schemeClr val="tx1"/>
                </a:solidFill>
                <a:effectLst/>
                <a:latin typeface="+mn-lt"/>
                <a:ea typeface="+mn-ea"/>
                <a:cs typeface="+mn-cs"/>
              </a:rPr>
              <a:t>, разработанных на основании требований к данному приложению. </a:t>
            </a:r>
            <a:br>
              <a:rPr lang="ru-RU" sz="1200" b="0" i="0" kern="1200" dirty="0" smtClean="0">
                <a:solidFill>
                  <a:schemeClr val="tx1"/>
                </a:solidFill>
                <a:effectLst/>
                <a:latin typeface="+mn-lt"/>
                <a:ea typeface="+mn-ea"/>
                <a:cs typeface="+mn-cs"/>
              </a:rPr>
            </a:br>
            <a:r>
              <a:rPr lang="ru-RU" sz="1200" b="1" i="0" kern="1200" dirty="0" smtClean="0">
                <a:solidFill>
                  <a:schemeClr val="tx1"/>
                </a:solidFill>
                <a:effectLst/>
                <a:latin typeface="+mn-lt"/>
                <a:ea typeface="+mn-ea"/>
                <a:cs typeface="+mn-cs"/>
              </a:rPr>
              <a:t>Решение о проведении приемочного тестирования</a:t>
            </a:r>
            <a:r>
              <a:rPr lang="ru-RU" sz="1200" b="0" i="0" kern="1200" dirty="0" smtClean="0">
                <a:solidFill>
                  <a:schemeClr val="tx1"/>
                </a:solidFill>
                <a:effectLst/>
                <a:latin typeface="+mn-lt"/>
                <a:ea typeface="+mn-ea"/>
                <a:cs typeface="+mn-cs"/>
              </a:rPr>
              <a:t> принимается, когда:</a:t>
            </a:r>
          </a:p>
          <a:p>
            <a:r>
              <a:rPr lang="ru-RU" sz="1200" b="0" i="0" kern="1200" dirty="0" smtClean="0">
                <a:solidFill>
                  <a:schemeClr val="tx1"/>
                </a:solidFill>
                <a:effectLst/>
                <a:latin typeface="+mn-lt"/>
                <a:ea typeface="+mn-ea"/>
                <a:cs typeface="+mn-cs"/>
              </a:rPr>
              <a:t>продукт достиг необходимого уровня качества;</a:t>
            </a:r>
          </a:p>
          <a:p>
            <a:r>
              <a:rPr lang="ru-RU" sz="1200" b="0" i="0" kern="1200" dirty="0" smtClean="0">
                <a:solidFill>
                  <a:schemeClr val="tx1"/>
                </a:solidFill>
                <a:effectLst/>
                <a:latin typeface="+mn-lt"/>
                <a:ea typeface="+mn-ea"/>
                <a:cs typeface="+mn-cs"/>
              </a:rPr>
              <a:t>заказчик ознакомлен с </a:t>
            </a:r>
            <a:r>
              <a:rPr lang="ru-RU" sz="1200" b="1" i="0" kern="1200" dirty="0" smtClean="0">
                <a:solidFill>
                  <a:schemeClr val="tx1"/>
                </a:solidFill>
                <a:effectLst/>
                <a:latin typeface="+mn-lt"/>
                <a:ea typeface="+mn-ea"/>
                <a:cs typeface="+mn-cs"/>
              </a:rPr>
              <a:t>Планом Приемочных Работ</a:t>
            </a:r>
            <a:r>
              <a:rPr lang="ru-RU" sz="1200" b="0" i="0" kern="1200" dirty="0" smtClean="0">
                <a:solidFill>
                  <a:schemeClr val="tx1"/>
                </a:solidFill>
                <a:effectLst/>
                <a:latin typeface="+mn-lt"/>
                <a:ea typeface="+mn-ea"/>
                <a:cs typeface="+mn-cs"/>
              </a:rPr>
              <a:t> (</a:t>
            </a:r>
            <a:r>
              <a:rPr lang="ru-RU" sz="1200" b="1" i="0" kern="1200" dirty="0" smtClean="0">
                <a:solidFill>
                  <a:schemeClr val="tx1"/>
                </a:solidFill>
                <a:effectLst/>
                <a:latin typeface="+mn-lt"/>
                <a:ea typeface="+mn-ea"/>
                <a:cs typeface="+mn-cs"/>
              </a:rPr>
              <a:t>Product Acceptance Plan</a:t>
            </a:r>
            <a:r>
              <a:rPr lang="ru-RU" sz="1200" b="0" i="0" kern="1200" dirty="0" smtClean="0">
                <a:solidFill>
                  <a:schemeClr val="tx1"/>
                </a:solidFill>
                <a:effectLst/>
                <a:latin typeface="+mn-lt"/>
                <a:ea typeface="+mn-ea"/>
                <a:cs typeface="+mn-cs"/>
              </a:rPr>
              <a:t>) или иным документом, где описан набор действий, связанных с проведением приемочного тестирования, дата проведения, ответственные и т.д.</a:t>
            </a:r>
          </a:p>
          <a:p>
            <a:r>
              <a:rPr lang="ru-RU" sz="1200" b="1" i="0" kern="1200" dirty="0" smtClean="0">
                <a:solidFill>
                  <a:schemeClr val="tx1"/>
                </a:solidFill>
                <a:effectLst/>
                <a:latin typeface="+mn-lt"/>
                <a:ea typeface="+mn-ea"/>
                <a:cs typeface="+mn-cs"/>
              </a:rPr>
              <a:t>Фаза приемочного тестирования</a:t>
            </a:r>
            <a:r>
              <a:rPr lang="ru-RU" sz="1200" b="0" i="0" kern="1200" dirty="0" smtClean="0">
                <a:solidFill>
                  <a:schemeClr val="tx1"/>
                </a:solidFill>
                <a:effectLst/>
                <a:latin typeface="+mn-lt"/>
                <a:ea typeface="+mn-ea"/>
                <a:cs typeface="+mn-cs"/>
              </a:rPr>
              <a:t> длится до тех пор, пока заказчик не выносит решение об отправлении приложения на доработку или выдаче приложения.</a:t>
            </a:r>
          </a:p>
          <a:p>
            <a:r>
              <a:rPr lang="ru-RU" sz="1200" b="1" i="0" kern="1200" dirty="0" smtClean="0">
                <a:solidFill>
                  <a:schemeClr val="tx1"/>
                </a:solidFill>
                <a:effectLst/>
                <a:latin typeface="+mn-lt"/>
                <a:ea typeface="+mn-ea"/>
                <a:cs typeface="+mn-cs"/>
              </a:rPr>
              <a:t>Шаблон плана приемо-сдаточных испытаний</a:t>
            </a:r>
            <a:r>
              <a:rPr lang="ru-RU" sz="1200" b="0" i="0" kern="1200" dirty="0" smtClean="0">
                <a:solidFill>
                  <a:schemeClr val="tx1"/>
                </a:solidFill>
                <a:effectLst/>
                <a:latin typeface="+mn-lt"/>
                <a:ea typeface="+mn-ea"/>
                <a:cs typeface="+mn-cs"/>
              </a:rPr>
              <a:t> от RUP можно скачать, кликнув по ссылке: </a:t>
            </a:r>
            <a:r>
              <a:rPr lang="ru-RU" sz="1200" b="0" i="0" kern="1200" dirty="0" smtClean="0">
                <a:solidFill>
                  <a:schemeClr val="tx1"/>
                </a:solidFill>
                <a:effectLst/>
                <a:latin typeface="+mn-lt"/>
                <a:ea typeface="+mn-ea"/>
                <a:cs typeface="+mn-cs"/>
                <a:hlinkClick r:id="rId4"/>
              </a:rPr>
              <a:t>RUP Product Acceptance Plan</a:t>
            </a:r>
            <a:endParaRPr lang="ru-RU" sz="1200" b="0" i="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5</a:t>
            </a:fld>
            <a:endParaRPr lang="en-US"/>
          </a:p>
        </p:txBody>
      </p:sp>
    </p:spTree>
    <p:extLst>
      <p:ext uri="{BB962C8B-B14F-4D97-AF65-F5344CB8AC3E}">
        <p14:creationId xmlns:p14="http://schemas.microsoft.com/office/powerpoint/2010/main" val="33914067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smtClean="0">
                <a:solidFill>
                  <a:schemeClr val="tx1"/>
                </a:solidFill>
                <a:effectLst/>
                <a:latin typeface="+mn-lt"/>
                <a:ea typeface="+mn-ea"/>
                <a:cs typeface="+mn-cs"/>
              </a:rPr>
              <a:t>В настоящий момент в среде разработчиков ни один продукт не используется как стандарт для функционального тестирования web-приложений.</a:t>
            </a:r>
          </a:p>
          <a:p>
            <a:r>
              <a:rPr lang="ru-RU" sz="1200" b="0" i="0" kern="1200" dirty="0" smtClean="0">
                <a:solidFill>
                  <a:schemeClr val="tx1"/>
                </a:solidFill>
                <a:effectLst/>
                <a:latin typeface="+mn-lt"/>
                <a:ea typeface="+mn-ea"/>
                <a:cs typeface="+mn-cs"/>
              </a:rPr>
              <a:t>Существует 2 типа продуктов для функционального тестирования:</a:t>
            </a:r>
          </a:p>
          <a:p>
            <a:r>
              <a:rPr lang="ru-RU" sz="1200" b="0" i="0" kern="1200" dirty="0" smtClean="0">
                <a:solidFill>
                  <a:schemeClr val="tx1"/>
                </a:solidFill>
                <a:effectLst/>
                <a:latin typeface="+mn-lt"/>
                <a:ea typeface="+mn-ea"/>
                <a:cs typeface="+mn-cs"/>
              </a:rPr>
              <a:t>Продукты, эмулирующие поведение браузера, написанные на языке высокого уровня, обычно на том же языке, что и приложение (но не обязательно). В качестве примеров можно привести httpUnit, JWebUnit, WebTester из SimpleTest и другие.</a:t>
            </a:r>
          </a:p>
          <a:p>
            <a:r>
              <a:rPr lang="ru-RU" sz="1200" b="0" i="0" kern="1200" dirty="0" smtClean="0">
                <a:solidFill>
                  <a:schemeClr val="tx1"/>
                </a:solidFill>
                <a:effectLst/>
                <a:latin typeface="+mn-lt"/>
                <a:ea typeface="+mn-ea"/>
                <a:cs typeface="+mn-cs"/>
              </a:rPr>
              <a:t>Продукты реализованные на JavaScript и реализующие проверки непосредственно средствами браузера. В качестве примеров можно привести </a:t>
            </a:r>
            <a:r>
              <a:rPr lang="ru-RU" sz="1200" b="0" i="0" kern="1200" dirty="0" smtClean="0">
                <a:solidFill>
                  <a:schemeClr val="tx1"/>
                </a:solidFill>
                <a:effectLst/>
                <a:latin typeface="+mn-lt"/>
                <a:ea typeface="+mn-ea"/>
                <a:cs typeface="+mn-cs"/>
                <a:hlinkClick r:id="rId3" tooltip="http://openqa.org/watir/"/>
              </a:rPr>
              <a:t>Watir</a:t>
            </a:r>
            <a:r>
              <a:rPr lang="ru-RU" sz="1200" b="0" i="0" kern="1200" dirty="0" smtClean="0">
                <a:solidFill>
                  <a:schemeClr val="tx1"/>
                </a:solidFill>
                <a:effectLst/>
                <a:latin typeface="+mn-lt"/>
                <a:ea typeface="+mn-ea"/>
                <a:cs typeface="+mn-cs"/>
              </a:rPr>
              <a:t> и</a:t>
            </a:r>
            <a:r>
              <a:rPr lang="ru-RU" sz="1200" b="0" i="0" kern="1200" dirty="0" smtClean="0">
                <a:solidFill>
                  <a:schemeClr val="tx1"/>
                </a:solidFill>
                <a:effectLst/>
                <a:latin typeface="+mn-lt"/>
                <a:ea typeface="+mn-ea"/>
                <a:cs typeface="+mn-cs"/>
                <a:hlinkClick r:id="rId4" tooltip="http://openqa.org/selenium/"/>
              </a:rPr>
              <a:t>Selenium</a:t>
            </a:r>
            <a:r>
              <a:rPr lang="ru-RU" sz="1200" b="0" i="0" kern="1200" dirty="0" smtClean="0">
                <a:solidFill>
                  <a:schemeClr val="tx1"/>
                </a:solidFill>
                <a:effectLst/>
                <a:latin typeface="+mn-lt"/>
                <a:ea typeface="+mn-ea"/>
                <a:cs typeface="+mn-cs"/>
              </a:rPr>
              <a:t> (</a:t>
            </a:r>
            <a:r>
              <a:rPr lang="ru-RU" sz="1200" b="0" i="0" kern="1200" dirty="0" smtClean="0">
                <a:solidFill>
                  <a:schemeClr val="tx1"/>
                </a:solidFill>
                <a:effectLst/>
                <a:latin typeface="+mn-lt"/>
                <a:ea typeface="+mn-ea"/>
                <a:cs typeface="+mn-cs"/>
                <a:hlinkClick r:id="rId5" tooltip="acceptance_testing:selenium"/>
              </a:rPr>
              <a:t>статья про Selenium</a:t>
            </a:r>
            <a:r>
              <a:rPr lang="ru-RU" sz="1200" b="0" i="0" kern="1200" dirty="0" smtClean="0">
                <a:solidFill>
                  <a:schemeClr val="tx1"/>
                </a:solidFill>
                <a:effectLst/>
                <a:latin typeface="+mn-lt"/>
                <a:ea typeface="+mn-ea"/>
                <a:cs typeface="+mn-cs"/>
              </a:rPr>
              <a:t>).</a:t>
            </a:r>
          </a:p>
          <a:p>
            <a:r>
              <a:rPr lang="ru-RU" sz="1200" b="0" i="0" kern="1200" dirty="0" smtClean="0">
                <a:solidFill>
                  <a:schemeClr val="tx1"/>
                </a:solidFill>
                <a:effectLst/>
                <a:latin typeface="+mn-lt"/>
                <a:ea typeface="+mn-ea"/>
                <a:cs typeface="+mn-cs"/>
              </a:rPr>
              <a:t>Первые хорошо себя зарекомендовали, так как они могут использовать всю мощь языков программирования, использовать код, который написан для приложения, немаловажен и такой показатель как высокая скорость исполнения. Но эмуляторы браузеров не могут справиться с одной задачей – они не могут выполнять JavaScript код, который используется на страницах сайтов. Это накладывает ограничения или на процесс тестирования, или на процесс создания сайтов. То есть невозможно проверить работу сайта, как если бы это делал реальный пользователь, так как эмуляция работы браузера – вовсе не эквивалентна реальной работе браузера. Из-за этого автоматизированное тестирование приходится дополнять тестированием ручным.</a:t>
            </a:r>
          </a:p>
          <a:p>
            <a:r>
              <a:rPr lang="ru-RU" sz="1200" b="0" i="0" kern="1200" dirty="0" smtClean="0">
                <a:solidFill>
                  <a:schemeClr val="tx1"/>
                </a:solidFill>
                <a:effectLst/>
                <a:latin typeface="+mn-lt"/>
                <a:ea typeface="+mn-ea"/>
                <a:cs typeface="+mn-cs"/>
              </a:rPr>
              <a:t>Этого недостатка лишены продукты для функционального тестирования второго типа. Они контролируют работу браузера, выполняют команды и делают проверки при помощи JavaScript-кода, что практически гарантирует 100% адекватность автоматизированного тестирования ручному. К сожалению, до недавнего времени у разработчиков не было возможности пользоваться хорошим, удобным, а главное, бесплатным продуктом второго типа. Некоторые из них были заточены только под определенные типы браузеров, некоторые были слишком ограничены по возможностям. </a:t>
            </a:r>
            <a:r>
              <a:rPr lang="ru-RU" sz="1200" b="0" i="0" kern="1200" dirty="0" smtClean="0">
                <a:solidFill>
                  <a:schemeClr val="tx1"/>
                </a:solidFill>
                <a:effectLst/>
                <a:latin typeface="+mn-lt"/>
                <a:ea typeface="+mn-ea"/>
                <a:cs typeface="+mn-cs"/>
                <a:hlinkClick r:id="rId5" tooltip="acceptance_testing:selenium"/>
              </a:rPr>
              <a:t>Selenium</a:t>
            </a:r>
            <a:r>
              <a:rPr lang="ru-RU" sz="1200" b="0" i="0" kern="1200" dirty="0" smtClean="0">
                <a:solidFill>
                  <a:schemeClr val="tx1"/>
                </a:solidFill>
                <a:effectLst/>
                <a:latin typeface="+mn-lt"/>
                <a:ea typeface="+mn-ea"/>
                <a:cs typeface="+mn-cs"/>
              </a:rPr>
              <a:t> - один на новых проектов, который возможно скоро станет настоящим стандартом для автоматизированного функционального тестирования web-приложний. Он лишен большинства недостатков продуктов второго типа и совмещает в себе положительные стороны как продуктов первой группы, так и второй.</a:t>
            </a:r>
            <a:endParaRPr lang="ru-RU"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6</a:t>
            </a:fld>
            <a:endParaRPr lang="en-US"/>
          </a:p>
        </p:txBody>
      </p:sp>
    </p:spTree>
    <p:extLst>
      <p:ext uri="{BB962C8B-B14F-4D97-AF65-F5344CB8AC3E}">
        <p14:creationId xmlns:p14="http://schemas.microsoft.com/office/powerpoint/2010/main" val="33914067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u-HU" sz="1200" b="0" i="0" kern="1200" dirty="0" smtClean="0">
                <a:solidFill>
                  <a:schemeClr val="tx1"/>
                </a:solidFill>
                <a:effectLst/>
                <a:latin typeface="+mn-lt"/>
                <a:ea typeface="+mn-ea"/>
                <a:cs typeface="+mn-cs"/>
              </a:rPr>
              <a:t>http://msdn.microsoft.com/ru-ru/magazine/gg490346.aspx</a:t>
            </a:r>
            <a:endParaRPr lang="ru-RU"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7</a:t>
            </a:fld>
            <a:endParaRPr lang="en-US"/>
          </a:p>
        </p:txBody>
      </p:sp>
    </p:spTree>
    <p:extLst>
      <p:ext uri="{BB962C8B-B14F-4D97-AF65-F5344CB8AC3E}">
        <p14:creationId xmlns:p14="http://schemas.microsoft.com/office/powerpoint/2010/main" val="33914067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hu-HU" sz="1200" b="0" i="0" kern="1200" smtClean="0">
                <a:solidFill>
                  <a:schemeClr val="tx1"/>
                </a:solidFill>
                <a:effectLst/>
                <a:latin typeface="+mn-lt"/>
                <a:ea typeface="+mn-ea"/>
                <a:cs typeface="+mn-cs"/>
              </a:rPr>
              <a:t>http://msdn.microsoft.com/ru-ru/magazine/gg490346.aspx</a:t>
            </a:r>
            <a:endParaRPr lang="ru-RU"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8</a:t>
            </a:fld>
            <a:endParaRPr lang="en-US"/>
          </a:p>
        </p:txBody>
      </p:sp>
    </p:spTree>
    <p:extLst>
      <p:ext uri="{BB962C8B-B14F-4D97-AF65-F5344CB8AC3E}">
        <p14:creationId xmlns:p14="http://schemas.microsoft.com/office/powerpoint/2010/main" val="3391406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smtClean="0">
                <a:solidFill>
                  <a:schemeClr val="tx1"/>
                </a:solidFill>
                <a:latin typeface="+mn-lt"/>
                <a:ea typeface="+mn-ea"/>
                <a:cs typeface="+mn-cs"/>
              </a:rPr>
              <a:t>BDD подход можно разделить на два вида: </a:t>
            </a:r>
            <a:r>
              <a:rPr lang="ru-RU" sz="1000" b="0" i="0" u="none" strike="noStrike" kern="1200" baseline="0" dirty="0" err="1" smtClean="0">
                <a:solidFill>
                  <a:schemeClr val="tx1"/>
                </a:solidFill>
                <a:latin typeface="+mn-lt"/>
                <a:ea typeface="+mn-ea"/>
                <a:cs typeface="+mn-cs"/>
              </a:rPr>
              <a:t>xSpec</a:t>
            </a:r>
            <a:r>
              <a:rPr lang="ru-RU" sz="1000" b="0" i="0" u="none" strike="noStrike" kern="1200" baseline="0" dirty="0" smtClean="0">
                <a:solidFill>
                  <a:schemeClr val="tx1"/>
                </a:solidFill>
                <a:latin typeface="+mn-lt"/>
                <a:ea typeface="+mn-ea"/>
                <a:cs typeface="+mn-cs"/>
              </a:rPr>
              <a:t> и </a:t>
            </a:r>
            <a:r>
              <a:rPr lang="ru-RU" sz="1000" b="0" i="0" u="none" strike="noStrike" kern="1200" baseline="0" dirty="0" err="1" smtClean="0">
                <a:solidFill>
                  <a:schemeClr val="tx1"/>
                </a:solidFill>
                <a:latin typeface="+mn-lt"/>
                <a:ea typeface="+mn-ea"/>
                <a:cs typeface="+mn-cs"/>
              </a:rPr>
              <a:t>xBehave</a:t>
            </a:r>
            <a:r>
              <a:rPr lang="ru-RU" sz="1000" b="0" i="0" u="none" strike="noStrike" kern="1200" baseline="0" dirty="0" smtClean="0">
                <a:solidFill>
                  <a:schemeClr val="tx1"/>
                </a:solidFill>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ru-RU" sz="10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err="1" smtClean="0">
                <a:solidFill>
                  <a:schemeClr val="tx1"/>
                </a:solidFill>
                <a:latin typeface="+mn-lt"/>
                <a:ea typeface="+mn-ea"/>
                <a:cs typeface="+mn-cs"/>
              </a:rPr>
              <a:t>xSpec</a:t>
            </a:r>
            <a:r>
              <a:rPr lang="ru-RU" sz="1000" b="0" i="0" u="none" strike="noStrike" kern="1200" baseline="0" dirty="0" smtClean="0">
                <a:solidFill>
                  <a:schemeClr val="tx1"/>
                </a:solidFill>
                <a:latin typeface="+mn-lt"/>
                <a:ea typeface="+mn-ea"/>
                <a:cs typeface="+mn-cs"/>
              </a:rPr>
              <a:t> - это применение BDD на уровне модулей (</a:t>
            </a:r>
            <a:r>
              <a:rPr lang="ru-RU" sz="1000" b="0" i="0" u="none" strike="noStrike" kern="1200" baseline="0" dirty="0" err="1" smtClean="0">
                <a:solidFill>
                  <a:schemeClr val="tx1"/>
                </a:solidFill>
                <a:latin typeface="+mn-lt"/>
                <a:ea typeface="+mn-ea"/>
                <a:cs typeface="+mn-cs"/>
              </a:rPr>
              <a:t>unit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level</a:t>
            </a:r>
            <a:r>
              <a:rPr lang="ru-RU" sz="1000" b="0" i="0" u="none" strike="noStrike" kern="1200" baseline="0" dirty="0" smtClean="0">
                <a:solidFill>
                  <a:schemeClr val="tx1"/>
                </a:solidFill>
                <a:latin typeface="+mn-lt"/>
                <a:ea typeface="+mn-ea"/>
                <a:cs typeface="+mn-cs"/>
              </a:rPr>
              <a:t>), то есть описание спецификаций по отношению к модулям. Обычно используются те же технические инструменты, что и для написания юнит тестов (</a:t>
            </a:r>
            <a:r>
              <a:rPr lang="ru-RU" sz="1000" b="0" i="0" u="none" strike="noStrike" kern="1200" baseline="0" dirty="0" err="1" smtClean="0">
                <a:solidFill>
                  <a:schemeClr val="tx1"/>
                </a:solidFill>
                <a:latin typeface="+mn-lt"/>
                <a:ea typeface="+mn-ea"/>
                <a:cs typeface="+mn-cs"/>
              </a:rPr>
              <a:t>mocking</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frameworks</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assertion</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libraries</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unit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test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frameworks</a:t>
            </a:r>
            <a:r>
              <a:rPr lang="ru-RU" sz="1000" b="0" i="0" u="none" strike="noStrike" kern="1200" baseline="0" dirty="0" smtClean="0">
                <a:solidFill>
                  <a:schemeClr val="tx1"/>
                </a:solidFill>
                <a:latin typeface="+mn-lt"/>
                <a:ea typeface="+mn-ea"/>
                <a:cs typeface="+mn-cs"/>
              </a:rPr>
              <a:t>). Некоторые BDD </a:t>
            </a:r>
            <a:r>
              <a:rPr lang="ru-RU" sz="1000" b="0" i="0" u="none" strike="noStrike" kern="1200" baseline="0" dirty="0" err="1" smtClean="0">
                <a:solidFill>
                  <a:schemeClr val="tx1"/>
                </a:solidFill>
                <a:latin typeface="+mn-lt"/>
                <a:ea typeface="+mn-ea"/>
                <a:cs typeface="+mn-cs"/>
              </a:rPr>
              <a:t>framework'и</a:t>
            </a:r>
            <a:r>
              <a:rPr lang="ru-RU" sz="1000" b="0" i="0" u="none" strike="noStrike" kern="1200" baseline="0" dirty="0" smtClean="0">
                <a:solidFill>
                  <a:schemeClr val="tx1"/>
                </a:solidFill>
                <a:latin typeface="+mn-lt"/>
                <a:ea typeface="+mn-ea"/>
                <a:cs typeface="+mn-cs"/>
              </a:rPr>
              <a:t> предлагают описывать спецификации, на основании которых потом генерируется код тестов, то есть разделять описание спецификации и реализацию. Думаю, что такая практика неприменима для </a:t>
            </a:r>
            <a:r>
              <a:rPr lang="ru-RU" sz="1000" b="0" i="0" u="none" strike="noStrike" kern="1200" baseline="0" dirty="0" err="1" smtClean="0">
                <a:solidFill>
                  <a:schemeClr val="tx1"/>
                </a:solidFill>
                <a:latin typeface="+mn-lt"/>
                <a:ea typeface="+mn-ea"/>
                <a:cs typeface="+mn-cs"/>
              </a:rPr>
              <a:t>unit-level</a:t>
            </a:r>
            <a:r>
              <a:rPr lang="ru-RU" sz="1000" b="0" i="0" u="none" strike="noStrike" kern="1200" baseline="0" dirty="0" smtClean="0">
                <a:solidFill>
                  <a:schemeClr val="tx1"/>
                </a:solidFill>
                <a:latin typeface="+mn-lt"/>
                <a:ea typeface="+mn-ea"/>
                <a:cs typeface="+mn-cs"/>
              </a:rPr>
              <a:t> спецификаций. Так как единственной ролью, которая работает со спецификациями, путем их описания и реализации, является разработчик, то разделять описание и реализацию спецификации в два разных места не стоит. Более привлекательным выглядит подход, когда описание может быть сгенерировано отдельно на основании кода спецификации, например в виде отчета. </a:t>
            </a:r>
            <a:r>
              <a:rPr lang="ru-RU" sz="1000" b="0" i="0" u="none" strike="noStrike" kern="1200" baseline="0" dirty="0" err="1" smtClean="0">
                <a:solidFill>
                  <a:schemeClr val="tx1"/>
                </a:solidFill>
                <a:latin typeface="+mn-lt"/>
                <a:ea typeface="+mn-ea"/>
                <a:cs typeface="+mn-cs"/>
              </a:rPr>
              <a:t>Unit-level</a:t>
            </a:r>
            <a:r>
              <a:rPr lang="ru-RU" sz="1000" b="0" i="0" u="none" strike="noStrike" kern="1200" baseline="0" dirty="0" smtClean="0">
                <a:solidFill>
                  <a:schemeClr val="tx1"/>
                </a:solidFill>
                <a:latin typeface="+mn-lt"/>
                <a:ea typeface="+mn-ea"/>
                <a:cs typeface="+mn-cs"/>
              </a:rPr>
              <a:t> спецификации применимы на этапе дизайна и реализации ПО, например, как замена стандартных юнит тестов. </a:t>
            </a: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smtClean="0">
                <a:solidFill>
                  <a:schemeClr val="tx1"/>
                </a:solidFill>
                <a:latin typeface="+mn-lt"/>
                <a:ea typeface="+mn-ea"/>
                <a:cs typeface="+mn-cs"/>
              </a:rPr>
              <a:t>Примеры </a:t>
            </a:r>
            <a:r>
              <a:rPr lang="ru-RU" sz="1000" b="0" i="0" u="none" strike="noStrike" kern="1200" baseline="0" dirty="0" err="1" smtClean="0">
                <a:solidFill>
                  <a:schemeClr val="tx1"/>
                </a:solidFill>
                <a:latin typeface="+mn-lt"/>
                <a:ea typeface="+mn-ea"/>
                <a:cs typeface="+mn-cs"/>
              </a:rPr>
              <a:t>фреймворков</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MSpec</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NSpec</a:t>
            </a:r>
            <a:r>
              <a:rPr lang="ru-RU" sz="1000" b="0" i="0" u="none" strike="noStrike" kern="1200" baseline="0" dirty="0" smtClean="0">
                <a:solidFill>
                  <a:schemeClr val="tx1"/>
                </a:solidFill>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ru-RU" sz="10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err="1" smtClean="0">
                <a:solidFill>
                  <a:schemeClr val="tx1"/>
                </a:solidFill>
                <a:latin typeface="+mn-lt"/>
                <a:ea typeface="+mn-ea"/>
                <a:cs typeface="+mn-cs"/>
              </a:rPr>
              <a:t>xBehave</a:t>
            </a:r>
            <a:r>
              <a:rPr lang="ru-RU" sz="1000" b="0" i="0" u="none" strike="noStrike" kern="1200" baseline="0" dirty="0" smtClean="0">
                <a:solidFill>
                  <a:schemeClr val="tx1"/>
                </a:solidFill>
                <a:latin typeface="+mn-lt"/>
                <a:ea typeface="+mn-ea"/>
                <a:cs typeface="+mn-cs"/>
              </a:rPr>
              <a:t> - это применение BDD для описания высокоуровневых пользовательских историй (</a:t>
            </a:r>
            <a:r>
              <a:rPr lang="ru-RU" sz="1000" b="0" i="0" u="none" strike="noStrike" kern="1200" baseline="0" dirty="0" err="1" smtClean="0">
                <a:solidFill>
                  <a:schemeClr val="tx1"/>
                </a:solidFill>
                <a:latin typeface="+mn-lt"/>
                <a:ea typeface="+mn-ea"/>
                <a:cs typeface="+mn-cs"/>
              </a:rPr>
              <a:t>user</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stories</a:t>
            </a:r>
            <a:r>
              <a:rPr lang="ru-RU" sz="1000" b="0" i="0" u="none" strike="noStrike" kern="1200" baseline="0" dirty="0" smtClean="0">
                <a:solidFill>
                  <a:schemeClr val="tx1"/>
                </a:solidFill>
                <a:latin typeface="+mn-lt"/>
                <a:ea typeface="+mn-ea"/>
                <a:cs typeface="+mn-cs"/>
              </a:rPr>
              <a:t>) в виде приемочных критериев (</a:t>
            </a:r>
            <a:r>
              <a:rPr lang="ru-RU" sz="1000" b="0" i="0" u="none" strike="noStrike" kern="1200" baseline="0" dirty="0" err="1" smtClean="0">
                <a:solidFill>
                  <a:schemeClr val="tx1"/>
                </a:solidFill>
                <a:latin typeface="+mn-lt"/>
                <a:ea typeface="+mn-ea"/>
                <a:cs typeface="+mn-cs"/>
              </a:rPr>
              <a:t>acceptance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criteria</a:t>
            </a:r>
            <a:r>
              <a:rPr lang="ru-RU" sz="1000" b="0" i="0" u="none" strike="noStrike" kern="1200" baseline="0" dirty="0" smtClean="0">
                <a:solidFill>
                  <a:schemeClr val="tx1"/>
                </a:solidFill>
                <a:latin typeface="+mn-lt"/>
                <a:ea typeface="+mn-ea"/>
                <a:cs typeface="+mn-cs"/>
              </a:rPr>
              <a:t>) при помощи </a:t>
            </a:r>
            <a:r>
              <a:rPr lang="ru-RU" sz="1000" b="0" i="0" u="none" strike="noStrike" kern="1200" baseline="0" dirty="0" err="1" smtClean="0">
                <a:solidFill>
                  <a:schemeClr val="tx1"/>
                </a:solidFill>
                <a:latin typeface="+mn-lt"/>
                <a:ea typeface="+mn-ea"/>
                <a:cs typeface="+mn-cs"/>
              </a:rPr>
              <a:t>given-when-then</a:t>
            </a:r>
            <a:r>
              <a:rPr lang="ru-RU" sz="1000" b="0" i="0" u="none" strike="noStrike" kern="1200" baseline="0" dirty="0" smtClean="0">
                <a:solidFill>
                  <a:schemeClr val="tx1"/>
                </a:solidFill>
                <a:latin typeface="+mn-lt"/>
                <a:ea typeface="+mn-ea"/>
                <a:cs typeface="+mn-cs"/>
              </a:rPr>
              <a:t> синтаксиса. Охватывает этап сбора и анализа требований, а также этап дизайна. Такой подход пропагандирует описание спецификаций одной ролью, например аналитиком либо </a:t>
            </a:r>
            <a:r>
              <a:rPr lang="ru-RU" sz="1000" b="0" i="0" u="none" strike="noStrike" kern="1200" baseline="0" dirty="0" err="1" smtClean="0">
                <a:solidFill>
                  <a:schemeClr val="tx1"/>
                </a:solidFill>
                <a:latin typeface="+mn-lt"/>
                <a:ea typeface="+mn-ea"/>
                <a:cs typeface="+mn-cs"/>
              </a:rPr>
              <a:t>тестировщиком</a:t>
            </a:r>
            <a:r>
              <a:rPr lang="ru-RU" sz="1000" b="0" i="0" u="none" strike="noStrike" kern="1200" baseline="0" dirty="0" smtClean="0">
                <a:solidFill>
                  <a:schemeClr val="tx1"/>
                </a:solidFill>
                <a:latin typeface="+mn-lt"/>
                <a:ea typeface="+mn-ea"/>
                <a:cs typeface="+mn-cs"/>
              </a:rPr>
              <a:t>, а реализацию уже разработчиком. Тут уже становится оправданным разделить описание и реализацию спецификаций, например в виде текстового файла с историями и автоматической </a:t>
            </a:r>
            <a:r>
              <a:rPr lang="ru-RU" sz="1000" b="0" i="0" u="none" strike="noStrike" kern="1200" baseline="0" dirty="0" err="1" smtClean="0">
                <a:solidFill>
                  <a:schemeClr val="tx1"/>
                </a:solidFill>
                <a:latin typeface="+mn-lt"/>
                <a:ea typeface="+mn-ea"/>
                <a:cs typeface="+mn-cs"/>
              </a:rPr>
              <a:t>кодогенераций</a:t>
            </a:r>
            <a:r>
              <a:rPr lang="ru-RU" sz="1000" b="0" i="0" u="none" strike="noStrike" kern="1200" baseline="0" dirty="0" smtClean="0">
                <a:solidFill>
                  <a:schemeClr val="tx1"/>
                </a:solidFill>
                <a:latin typeface="+mn-lt"/>
                <a:ea typeface="+mn-ea"/>
                <a:cs typeface="+mn-cs"/>
              </a:rPr>
              <a:t> тестов. В таком случае сложно обеспечивать синхронизацию текста историй и сгенерированного кода тестов. Также возникает сложность в реализации тестов. А именно, как реализовать проверку спецификации таким образом, чтобы не потерять свойств юнит тестов (</a:t>
            </a:r>
            <a:r>
              <a:rPr lang="ru-RU" sz="1000" b="0" i="0" u="none" strike="noStrike" kern="1200" baseline="0" dirty="0" err="1" smtClean="0">
                <a:solidFill>
                  <a:schemeClr val="tx1"/>
                </a:solidFill>
                <a:latin typeface="+mn-lt"/>
                <a:ea typeface="+mn-ea"/>
                <a:cs typeface="+mn-cs"/>
              </a:rPr>
              <a:t>repeatable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independent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thorough</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maintainable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fast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automatic</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professional</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readable</a:t>
            </a:r>
            <a:r>
              <a:rPr lang="ru-RU" sz="1000" b="0" i="0" u="none" strike="noStrike" kern="1200" baseline="0" dirty="0" smtClean="0">
                <a:solidFill>
                  <a:schemeClr val="tx1"/>
                </a:solidFill>
                <a:latin typeface="+mn-lt"/>
                <a:ea typeface="+mn-ea"/>
                <a:cs typeface="+mn-cs"/>
              </a:rPr>
              <a:t>). Если же уровень спецификации - пользовательская история, то проверка может вовлечь в себя взаимодействие систем или подсистем. А значит, в лучшем случае - это будет </a:t>
            </a:r>
            <a:r>
              <a:rPr lang="ru-RU" sz="1000" b="0" i="0" u="none" strike="noStrike" kern="1200" baseline="0" dirty="0" err="1" smtClean="0">
                <a:solidFill>
                  <a:schemeClr val="tx1"/>
                </a:solidFill>
                <a:latin typeface="+mn-lt"/>
                <a:ea typeface="+mn-ea"/>
                <a:cs typeface="+mn-cs"/>
              </a:rPr>
              <a:t>интреграционный</a:t>
            </a:r>
            <a:r>
              <a:rPr lang="ru-RU" sz="1000" b="0" i="0" u="none" strike="noStrike" kern="1200" baseline="0" dirty="0" smtClean="0">
                <a:solidFill>
                  <a:schemeClr val="tx1"/>
                </a:solidFill>
                <a:latin typeface="+mn-lt"/>
                <a:ea typeface="+mn-ea"/>
                <a:cs typeface="+mn-cs"/>
              </a:rPr>
              <a:t> тест. И возможно ли вообще в этом случае сделать автоматический тест? Также предполагается переход от </a:t>
            </a:r>
            <a:r>
              <a:rPr lang="ru-RU" sz="1000" b="0" i="0" u="none" strike="noStrike" kern="1200" baseline="0" dirty="0" err="1" smtClean="0">
                <a:solidFill>
                  <a:schemeClr val="tx1"/>
                </a:solidFill>
                <a:latin typeface="+mn-lt"/>
                <a:ea typeface="+mn-ea"/>
                <a:cs typeface="+mn-cs"/>
              </a:rPr>
              <a:t>story-level</a:t>
            </a:r>
            <a:r>
              <a:rPr lang="ru-RU" sz="1000" b="0" i="0" u="none" strike="noStrike" kern="1200" baseline="0" dirty="0" smtClean="0">
                <a:solidFill>
                  <a:schemeClr val="tx1"/>
                </a:solidFill>
                <a:latin typeface="+mn-lt"/>
                <a:ea typeface="+mn-ea"/>
                <a:cs typeface="+mn-cs"/>
              </a:rPr>
              <a:t> спецификаций к </a:t>
            </a:r>
            <a:r>
              <a:rPr lang="ru-RU" sz="1000" b="0" i="0" u="none" strike="noStrike" kern="1200" baseline="0" dirty="0" err="1" smtClean="0">
                <a:solidFill>
                  <a:schemeClr val="tx1"/>
                </a:solidFill>
                <a:latin typeface="+mn-lt"/>
                <a:ea typeface="+mn-ea"/>
                <a:cs typeface="+mn-cs"/>
              </a:rPr>
              <a:t>unit-level</a:t>
            </a:r>
            <a:r>
              <a:rPr lang="ru-RU" sz="1000" b="0" i="0" u="none" strike="noStrike" kern="1200" baseline="0" dirty="0" smtClean="0">
                <a:solidFill>
                  <a:schemeClr val="tx1"/>
                </a:solidFill>
                <a:latin typeface="+mn-lt"/>
                <a:ea typeface="+mn-ea"/>
                <a:cs typeface="+mn-cs"/>
              </a:rPr>
              <a:t> спецификациям. Насколько этот переход будет бесшовным, и будет ли в нем польза - тоже остается для меня пока вопросом. </a:t>
            </a: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smtClean="0">
                <a:solidFill>
                  <a:schemeClr val="tx1"/>
                </a:solidFill>
                <a:latin typeface="+mn-lt"/>
                <a:ea typeface="+mn-ea"/>
                <a:cs typeface="+mn-cs"/>
              </a:rPr>
              <a:t>Примеры </a:t>
            </a:r>
            <a:r>
              <a:rPr lang="ru-RU" sz="1000" b="0" i="0" u="none" strike="noStrike" kern="1200" baseline="0" dirty="0" err="1" smtClean="0">
                <a:solidFill>
                  <a:schemeClr val="tx1"/>
                </a:solidFill>
                <a:latin typeface="+mn-lt"/>
                <a:ea typeface="+mn-ea"/>
                <a:cs typeface="+mn-cs"/>
              </a:rPr>
              <a:t>фреймворков</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NBehave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SpecFlow</a:t>
            </a:r>
            <a:r>
              <a:rPr lang="ru-RU" sz="1000" b="0" i="0" u="none" strike="noStrike" kern="1200" baseline="0" dirty="0" smtClean="0">
                <a:solidFill>
                  <a:schemeClr val="tx1"/>
                </a:solidFill>
                <a:latin typeface="+mn-lt"/>
                <a:ea typeface="+mn-ea"/>
                <a:cs typeface="+mn-cs"/>
              </a:rPr>
              <a:t>.</a:t>
            </a:r>
            <a:endParaRPr lang="en-US" sz="10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9</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smtClean="0">
                <a:solidFill>
                  <a:schemeClr val="tx1"/>
                </a:solidFill>
                <a:latin typeface="+mn-lt"/>
                <a:ea typeface="+mn-ea"/>
                <a:cs typeface="+mn-cs"/>
              </a:rPr>
              <a:t>BDD подход можно разделить на два вида: </a:t>
            </a:r>
            <a:r>
              <a:rPr lang="ru-RU" sz="1000" b="0" i="0" u="none" strike="noStrike" kern="1200" baseline="0" dirty="0" err="1" smtClean="0">
                <a:solidFill>
                  <a:schemeClr val="tx1"/>
                </a:solidFill>
                <a:latin typeface="+mn-lt"/>
                <a:ea typeface="+mn-ea"/>
                <a:cs typeface="+mn-cs"/>
              </a:rPr>
              <a:t>xSpec</a:t>
            </a:r>
            <a:r>
              <a:rPr lang="ru-RU" sz="1000" b="0" i="0" u="none" strike="noStrike" kern="1200" baseline="0" dirty="0" smtClean="0">
                <a:solidFill>
                  <a:schemeClr val="tx1"/>
                </a:solidFill>
                <a:latin typeface="+mn-lt"/>
                <a:ea typeface="+mn-ea"/>
                <a:cs typeface="+mn-cs"/>
              </a:rPr>
              <a:t> и </a:t>
            </a:r>
            <a:r>
              <a:rPr lang="ru-RU" sz="1000" b="0" i="0" u="none" strike="noStrike" kern="1200" baseline="0" dirty="0" err="1" smtClean="0">
                <a:solidFill>
                  <a:schemeClr val="tx1"/>
                </a:solidFill>
                <a:latin typeface="+mn-lt"/>
                <a:ea typeface="+mn-ea"/>
                <a:cs typeface="+mn-cs"/>
              </a:rPr>
              <a:t>xBehave</a:t>
            </a:r>
            <a:r>
              <a:rPr lang="ru-RU" sz="1000" b="0" i="0" u="none" strike="noStrike" kern="1200" baseline="0" dirty="0" smtClean="0">
                <a:solidFill>
                  <a:schemeClr val="tx1"/>
                </a:solidFill>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ru-RU" sz="10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err="1" smtClean="0">
                <a:solidFill>
                  <a:schemeClr val="tx1"/>
                </a:solidFill>
                <a:latin typeface="+mn-lt"/>
                <a:ea typeface="+mn-ea"/>
                <a:cs typeface="+mn-cs"/>
              </a:rPr>
              <a:t>xSpec</a:t>
            </a:r>
            <a:r>
              <a:rPr lang="ru-RU" sz="1000" b="0" i="0" u="none" strike="noStrike" kern="1200" baseline="0" dirty="0" smtClean="0">
                <a:solidFill>
                  <a:schemeClr val="tx1"/>
                </a:solidFill>
                <a:latin typeface="+mn-lt"/>
                <a:ea typeface="+mn-ea"/>
                <a:cs typeface="+mn-cs"/>
              </a:rPr>
              <a:t> - это применение BDD на уровне модулей (</a:t>
            </a:r>
            <a:r>
              <a:rPr lang="ru-RU" sz="1000" b="0" i="0" u="none" strike="noStrike" kern="1200" baseline="0" dirty="0" err="1" smtClean="0">
                <a:solidFill>
                  <a:schemeClr val="tx1"/>
                </a:solidFill>
                <a:latin typeface="+mn-lt"/>
                <a:ea typeface="+mn-ea"/>
                <a:cs typeface="+mn-cs"/>
              </a:rPr>
              <a:t>unit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level</a:t>
            </a:r>
            <a:r>
              <a:rPr lang="ru-RU" sz="1000" b="0" i="0" u="none" strike="noStrike" kern="1200" baseline="0" dirty="0" smtClean="0">
                <a:solidFill>
                  <a:schemeClr val="tx1"/>
                </a:solidFill>
                <a:latin typeface="+mn-lt"/>
                <a:ea typeface="+mn-ea"/>
                <a:cs typeface="+mn-cs"/>
              </a:rPr>
              <a:t>), то есть описание спецификаций по отношению к модулям. Обычно используются те же технические инструменты, что и для написания юнит тестов (</a:t>
            </a:r>
            <a:r>
              <a:rPr lang="ru-RU" sz="1000" b="0" i="0" u="none" strike="noStrike" kern="1200" baseline="0" dirty="0" err="1" smtClean="0">
                <a:solidFill>
                  <a:schemeClr val="tx1"/>
                </a:solidFill>
                <a:latin typeface="+mn-lt"/>
                <a:ea typeface="+mn-ea"/>
                <a:cs typeface="+mn-cs"/>
              </a:rPr>
              <a:t>mocking</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frameworks</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assertion</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libraries</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unit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test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frameworks</a:t>
            </a:r>
            <a:r>
              <a:rPr lang="ru-RU" sz="1000" b="0" i="0" u="none" strike="noStrike" kern="1200" baseline="0" dirty="0" smtClean="0">
                <a:solidFill>
                  <a:schemeClr val="tx1"/>
                </a:solidFill>
                <a:latin typeface="+mn-lt"/>
                <a:ea typeface="+mn-ea"/>
                <a:cs typeface="+mn-cs"/>
              </a:rPr>
              <a:t>). Некоторые BDD </a:t>
            </a:r>
            <a:r>
              <a:rPr lang="ru-RU" sz="1000" b="0" i="0" u="none" strike="noStrike" kern="1200" baseline="0" dirty="0" err="1" smtClean="0">
                <a:solidFill>
                  <a:schemeClr val="tx1"/>
                </a:solidFill>
                <a:latin typeface="+mn-lt"/>
                <a:ea typeface="+mn-ea"/>
                <a:cs typeface="+mn-cs"/>
              </a:rPr>
              <a:t>framework'и</a:t>
            </a:r>
            <a:r>
              <a:rPr lang="ru-RU" sz="1000" b="0" i="0" u="none" strike="noStrike" kern="1200" baseline="0" dirty="0" smtClean="0">
                <a:solidFill>
                  <a:schemeClr val="tx1"/>
                </a:solidFill>
                <a:latin typeface="+mn-lt"/>
                <a:ea typeface="+mn-ea"/>
                <a:cs typeface="+mn-cs"/>
              </a:rPr>
              <a:t> предлагают описывать спецификации, на основании которых потом генерируется код тестов, то есть разделять описание спецификации и реализацию. Думаю, что такая практика неприменима для </a:t>
            </a:r>
            <a:r>
              <a:rPr lang="ru-RU" sz="1000" b="0" i="0" u="none" strike="noStrike" kern="1200" baseline="0" dirty="0" err="1" smtClean="0">
                <a:solidFill>
                  <a:schemeClr val="tx1"/>
                </a:solidFill>
                <a:latin typeface="+mn-lt"/>
                <a:ea typeface="+mn-ea"/>
                <a:cs typeface="+mn-cs"/>
              </a:rPr>
              <a:t>unit-level</a:t>
            </a:r>
            <a:r>
              <a:rPr lang="ru-RU" sz="1000" b="0" i="0" u="none" strike="noStrike" kern="1200" baseline="0" dirty="0" smtClean="0">
                <a:solidFill>
                  <a:schemeClr val="tx1"/>
                </a:solidFill>
                <a:latin typeface="+mn-lt"/>
                <a:ea typeface="+mn-ea"/>
                <a:cs typeface="+mn-cs"/>
              </a:rPr>
              <a:t> спецификаций. Так как единственной ролью, которая работает со спецификациями, путем их описания и реализации, является разработчик, то разделять описание и реализацию спецификации в два разных места не стоит. Более привлекательным выглядит подход, когда описание может быть сгенерировано отдельно на основании кода спецификации, например в виде отчета. </a:t>
            </a:r>
            <a:r>
              <a:rPr lang="ru-RU" sz="1000" b="0" i="0" u="none" strike="noStrike" kern="1200" baseline="0" dirty="0" err="1" smtClean="0">
                <a:solidFill>
                  <a:schemeClr val="tx1"/>
                </a:solidFill>
                <a:latin typeface="+mn-lt"/>
                <a:ea typeface="+mn-ea"/>
                <a:cs typeface="+mn-cs"/>
              </a:rPr>
              <a:t>Unit-level</a:t>
            </a:r>
            <a:r>
              <a:rPr lang="ru-RU" sz="1000" b="0" i="0" u="none" strike="noStrike" kern="1200" baseline="0" dirty="0" smtClean="0">
                <a:solidFill>
                  <a:schemeClr val="tx1"/>
                </a:solidFill>
                <a:latin typeface="+mn-lt"/>
                <a:ea typeface="+mn-ea"/>
                <a:cs typeface="+mn-cs"/>
              </a:rPr>
              <a:t> спецификации применимы на этапе дизайна и реализации ПО, например, как замена стандартных юнит тестов. </a:t>
            </a: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smtClean="0">
                <a:solidFill>
                  <a:schemeClr val="tx1"/>
                </a:solidFill>
                <a:latin typeface="+mn-lt"/>
                <a:ea typeface="+mn-ea"/>
                <a:cs typeface="+mn-cs"/>
              </a:rPr>
              <a:t>Примеры </a:t>
            </a:r>
            <a:r>
              <a:rPr lang="ru-RU" sz="1000" b="0" i="0" u="none" strike="noStrike" kern="1200" baseline="0" dirty="0" err="1" smtClean="0">
                <a:solidFill>
                  <a:schemeClr val="tx1"/>
                </a:solidFill>
                <a:latin typeface="+mn-lt"/>
                <a:ea typeface="+mn-ea"/>
                <a:cs typeface="+mn-cs"/>
              </a:rPr>
              <a:t>фреймворков</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MSpec</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NSpec</a:t>
            </a:r>
            <a:r>
              <a:rPr lang="ru-RU" sz="1000" b="0" i="0" u="none" strike="noStrike" kern="1200" baseline="0" dirty="0" smtClean="0">
                <a:solidFill>
                  <a:schemeClr val="tx1"/>
                </a:solidFill>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ru-RU" sz="10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err="1" smtClean="0">
                <a:solidFill>
                  <a:schemeClr val="tx1"/>
                </a:solidFill>
                <a:latin typeface="+mn-lt"/>
                <a:ea typeface="+mn-ea"/>
                <a:cs typeface="+mn-cs"/>
              </a:rPr>
              <a:t>xBehave</a:t>
            </a:r>
            <a:r>
              <a:rPr lang="ru-RU" sz="1000" b="0" i="0" u="none" strike="noStrike" kern="1200" baseline="0" dirty="0" smtClean="0">
                <a:solidFill>
                  <a:schemeClr val="tx1"/>
                </a:solidFill>
                <a:latin typeface="+mn-lt"/>
                <a:ea typeface="+mn-ea"/>
                <a:cs typeface="+mn-cs"/>
              </a:rPr>
              <a:t> - это применение BDD для описания высокоуровневых пользовательских историй (</a:t>
            </a:r>
            <a:r>
              <a:rPr lang="ru-RU" sz="1000" b="0" i="0" u="none" strike="noStrike" kern="1200" baseline="0" dirty="0" err="1" smtClean="0">
                <a:solidFill>
                  <a:schemeClr val="tx1"/>
                </a:solidFill>
                <a:latin typeface="+mn-lt"/>
                <a:ea typeface="+mn-ea"/>
                <a:cs typeface="+mn-cs"/>
              </a:rPr>
              <a:t>user</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stories</a:t>
            </a:r>
            <a:r>
              <a:rPr lang="ru-RU" sz="1000" b="0" i="0" u="none" strike="noStrike" kern="1200" baseline="0" dirty="0" smtClean="0">
                <a:solidFill>
                  <a:schemeClr val="tx1"/>
                </a:solidFill>
                <a:latin typeface="+mn-lt"/>
                <a:ea typeface="+mn-ea"/>
                <a:cs typeface="+mn-cs"/>
              </a:rPr>
              <a:t>) в виде приемочных критериев (</a:t>
            </a:r>
            <a:r>
              <a:rPr lang="ru-RU" sz="1000" b="0" i="0" u="none" strike="noStrike" kern="1200" baseline="0" dirty="0" err="1" smtClean="0">
                <a:solidFill>
                  <a:schemeClr val="tx1"/>
                </a:solidFill>
                <a:latin typeface="+mn-lt"/>
                <a:ea typeface="+mn-ea"/>
                <a:cs typeface="+mn-cs"/>
              </a:rPr>
              <a:t>acceptance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criteria</a:t>
            </a:r>
            <a:r>
              <a:rPr lang="ru-RU" sz="1000" b="0" i="0" u="none" strike="noStrike" kern="1200" baseline="0" dirty="0" smtClean="0">
                <a:solidFill>
                  <a:schemeClr val="tx1"/>
                </a:solidFill>
                <a:latin typeface="+mn-lt"/>
                <a:ea typeface="+mn-ea"/>
                <a:cs typeface="+mn-cs"/>
              </a:rPr>
              <a:t>) при помощи </a:t>
            </a:r>
            <a:r>
              <a:rPr lang="ru-RU" sz="1000" b="0" i="0" u="none" strike="noStrike" kern="1200" baseline="0" dirty="0" err="1" smtClean="0">
                <a:solidFill>
                  <a:schemeClr val="tx1"/>
                </a:solidFill>
                <a:latin typeface="+mn-lt"/>
                <a:ea typeface="+mn-ea"/>
                <a:cs typeface="+mn-cs"/>
              </a:rPr>
              <a:t>given-when-then</a:t>
            </a:r>
            <a:r>
              <a:rPr lang="ru-RU" sz="1000" b="0" i="0" u="none" strike="noStrike" kern="1200" baseline="0" dirty="0" smtClean="0">
                <a:solidFill>
                  <a:schemeClr val="tx1"/>
                </a:solidFill>
                <a:latin typeface="+mn-lt"/>
                <a:ea typeface="+mn-ea"/>
                <a:cs typeface="+mn-cs"/>
              </a:rPr>
              <a:t> синтаксиса. Охватывает этап сбора и анализа требований, а также этап дизайна. Такой подход пропагандирует описание спецификаций одной ролью, например аналитиком либо </a:t>
            </a:r>
            <a:r>
              <a:rPr lang="ru-RU" sz="1000" b="0" i="0" u="none" strike="noStrike" kern="1200" baseline="0" dirty="0" err="1" smtClean="0">
                <a:solidFill>
                  <a:schemeClr val="tx1"/>
                </a:solidFill>
                <a:latin typeface="+mn-lt"/>
                <a:ea typeface="+mn-ea"/>
                <a:cs typeface="+mn-cs"/>
              </a:rPr>
              <a:t>тестировщиком</a:t>
            </a:r>
            <a:r>
              <a:rPr lang="ru-RU" sz="1000" b="0" i="0" u="none" strike="noStrike" kern="1200" baseline="0" dirty="0" smtClean="0">
                <a:solidFill>
                  <a:schemeClr val="tx1"/>
                </a:solidFill>
                <a:latin typeface="+mn-lt"/>
                <a:ea typeface="+mn-ea"/>
                <a:cs typeface="+mn-cs"/>
              </a:rPr>
              <a:t>, а реализацию уже разработчиком. Тут уже становится оправданным разделить описание и реализацию спецификаций, например в виде текстового файла с историями и автоматической </a:t>
            </a:r>
            <a:r>
              <a:rPr lang="ru-RU" sz="1000" b="0" i="0" u="none" strike="noStrike" kern="1200" baseline="0" dirty="0" err="1" smtClean="0">
                <a:solidFill>
                  <a:schemeClr val="tx1"/>
                </a:solidFill>
                <a:latin typeface="+mn-lt"/>
                <a:ea typeface="+mn-ea"/>
                <a:cs typeface="+mn-cs"/>
              </a:rPr>
              <a:t>кодогенераций</a:t>
            </a:r>
            <a:r>
              <a:rPr lang="ru-RU" sz="1000" b="0" i="0" u="none" strike="noStrike" kern="1200" baseline="0" dirty="0" smtClean="0">
                <a:solidFill>
                  <a:schemeClr val="tx1"/>
                </a:solidFill>
                <a:latin typeface="+mn-lt"/>
                <a:ea typeface="+mn-ea"/>
                <a:cs typeface="+mn-cs"/>
              </a:rPr>
              <a:t> тестов. В таком случае сложно обеспечивать синхронизацию текста историй и сгенерированного кода тестов. Также возникает сложность в реализации тестов. А именно, как реализовать проверку спецификации таким образом, чтобы не потерять свойств юнит тестов (</a:t>
            </a:r>
            <a:r>
              <a:rPr lang="ru-RU" sz="1000" b="0" i="0" u="none" strike="noStrike" kern="1200" baseline="0" dirty="0" err="1" smtClean="0">
                <a:solidFill>
                  <a:schemeClr val="tx1"/>
                </a:solidFill>
                <a:latin typeface="+mn-lt"/>
                <a:ea typeface="+mn-ea"/>
                <a:cs typeface="+mn-cs"/>
              </a:rPr>
              <a:t>repeatable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independent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thorough</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maintainable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fast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automatic</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professional</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readable</a:t>
            </a:r>
            <a:r>
              <a:rPr lang="ru-RU" sz="1000" b="0" i="0" u="none" strike="noStrike" kern="1200" baseline="0" dirty="0" smtClean="0">
                <a:solidFill>
                  <a:schemeClr val="tx1"/>
                </a:solidFill>
                <a:latin typeface="+mn-lt"/>
                <a:ea typeface="+mn-ea"/>
                <a:cs typeface="+mn-cs"/>
              </a:rPr>
              <a:t>). Если же уровень спецификации - пользовательская история, то проверка может вовлечь в себя взаимодействие систем или подсистем. А значит, в лучшем случае - это будет </a:t>
            </a:r>
            <a:r>
              <a:rPr lang="ru-RU" sz="1000" b="0" i="0" u="none" strike="noStrike" kern="1200" baseline="0" dirty="0" err="1" smtClean="0">
                <a:solidFill>
                  <a:schemeClr val="tx1"/>
                </a:solidFill>
                <a:latin typeface="+mn-lt"/>
                <a:ea typeface="+mn-ea"/>
                <a:cs typeface="+mn-cs"/>
              </a:rPr>
              <a:t>интреграционный</a:t>
            </a:r>
            <a:r>
              <a:rPr lang="ru-RU" sz="1000" b="0" i="0" u="none" strike="noStrike" kern="1200" baseline="0" dirty="0" smtClean="0">
                <a:solidFill>
                  <a:schemeClr val="tx1"/>
                </a:solidFill>
                <a:latin typeface="+mn-lt"/>
                <a:ea typeface="+mn-ea"/>
                <a:cs typeface="+mn-cs"/>
              </a:rPr>
              <a:t> тест. И возможно ли вообще в этом случае сделать автоматический тест? Также предполагается переход от </a:t>
            </a:r>
            <a:r>
              <a:rPr lang="ru-RU" sz="1000" b="0" i="0" u="none" strike="noStrike" kern="1200" baseline="0" dirty="0" err="1" smtClean="0">
                <a:solidFill>
                  <a:schemeClr val="tx1"/>
                </a:solidFill>
                <a:latin typeface="+mn-lt"/>
                <a:ea typeface="+mn-ea"/>
                <a:cs typeface="+mn-cs"/>
              </a:rPr>
              <a:t>story-level</a:t>
            </a:r>
            <a:r>
              <a:rPr lang="ru-RU" sz="1000" b="0" i="0" u="none" strike="noStrike" kern="1200" baseline="0" dirty="0" smtClean="0">
                <a:solidFill>
                  <a:schemeClr val="tx1"/>
                </a:solidFill>
                <a:latin typeface="+mn-lt"/>
                <a:ea typeface="+mn-ea"/>
                <a:cs typeface="+mn-cs"/>
              </a:rPr>
              <a:t> спецификаций к </a:t>
            </a:r>
            <a:r>
              <a:rPr lang="ru-RU" sz="1000" b="0" i="0" u="none" strike="noStrike" kern="1200" baseline="0" dirty="0" err="1" smtClean="0">
                <a:solidFill>
                  <a:schemeClr val="tx1"/>
                </a:solidFill>
                <a:latin typeface="+mn-lt"/>
                <a:ea typeface="+mn-ea"/>
                <a:cs typeface="+mn-cs"/>
              </a:rPr>
              <a:t>unit-level</a:t>
            </a:r>
            <a:r>
              <a:rPr lang="ru-RU" sz="1000" b="0" i="0" u="none" strike="noStrike" kern="1200" baseline="0" dirty="0" smtClean="0">
                <a:solidFill>
                  <a:schemeClr val="tx1"/>
                </a:solidFill>
                <a:latin typeface="+mn-lt"/>
                <a:ea typeface="+mn-ea"/>
                <a:cs typeface="+mn-cs"/>
              </a:rPr>
              <a:t> спецификациям. Насколько этот переход будет бесшовным, и будет ли в нем польза - тоже остается для меня пока вопросом. </a:t>
            </a: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smtClean="0">
                <a:solidFill>
                  <a:schemeClr val="tx1"/>
                </a:solidFill>
                <a:latin typeface="+mn-lt"/>
                <a:ea typeface="+mn-ea"/>
                <a:cs typeface="+mn-cs"/>
              </a:rPr>
              <a:t>Примеры </a:t>
            </a:r>
            <a:r>
              <a:rPr lang="ru-RU" sz="1000" b="0" i="0" u="none" strike="noStrike" kern="1200" baseline="0" dirty="0" err="1" smtClean="0">
                <a:solidFill>
                  <a:schemeClr val="tx1"/>
                </a:solidFill>
                <a:latin typeface="+mn-lt"/>
                <a:ea typeface="+mn-ea"/>
                <a:cs typeface="+mn-cs"/>
              </a:rPr>
              <a:t>фреймворков</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NBehave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SpecFlow</a:t>
            </a:r>
            <a:r>
              <a:rPr lang="ru-RU" sz="1000" b="0" i="0" u="none" strike="noStrike" kern="1200" baseline="0" dirty="0" smtClean="0">
                <a:solidFill>
                  <a:schemeClr val="tx1"/>
                </a:solidFill>
                <a:latin typeface="+mn-lt"/>
                <a:ea typeface="+mn-ea"/>
                <a:cs typeface="+mn-cs"/>
              </a:rPr>
              <a:t>.</a:t>
            </a:r>
            <a:endParaRPr lang="en-US" sz="10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10</a:t>
            </a:fld>
            <a:endParaRPr lang="en-US"/>
          </a:p>
        </p:txBody>
      </p:sp>
    </p:spTree>
    <p:extLst>
      <p:ext uri="{BB962C8B-B14F-4D97-AF65-F5344CB8AC3E}">
        <p14:creationId xmlns:p14="http://schemas.microsoft.com/office/powerpoint/2010/main" val="2202391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5.jpe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5.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7.png"/><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0.png"/><Relationship Id="rId1" Type="http://schemas.openxmlformats.org/officeDocument/2006/relationships/slideMaster" Target="../slideMasters/slideMaster2.xml"/><Relationship Id="rId2" Type="http://schemas.openxmlformats.org/officeDocument/2006/relationships/image" Target="../media/image5.jpe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age">
    <p:spTree>
      <p:nvGrpSpPr>
        <p:cNvPr id="1" name=""/>
        <p:cNvGrpSpPr/>
        <p:nvPr/>
      </p:nvGrpSpPr>
      <p:grpSpPr>
        <a:xfrm>
          <a:off x="0" y="0"/>
          <a:ext cx="0" cy="0"/>
          <a:chOff x="0" y="0"/>
          <a:chExt cx="0" cy="0"/>
        </a:xfrm>
      </p:grpSpPr>
      <p:pic>
        <p:nvPicPr>
          <p:cNvPr id="4" name="Picture 9" descr="Untitled-4.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6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084888" y="1038225"/>
            <a:ext cx="21971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Rectangle 4"/>
          <p:cNvSpPr>
            <a:spLocks noGrp="1" noChangeArrowheads="1"/>
          </p:cNvSpPr>
          <p:nvPr>
            <p:ph type="ctrTitle"/>
          </p:nvPr>
        </p:nvSpPr>
        <p:spPr>
          <a:xfrm>
            <a:off x="685800" y="2532063"/>
            <a:ext cx="7772400" cy="1190625"/>
          </a:xfrm>
        </p:spPr>
        <p:txBody>
          <a:bodyPr/>
          <a:lstStyle>
            <a:lvl1pPr>
              <a:defRPr sz="3600">
                <a:solidFill>
                  <a:schemeClr val="bg1"/>
                </a:solidFill>
              </a:defRPr>
            </a:lvl1pPr>
          </a:lstStyle>
          <a:p>
            <a:r>
              <a:rPr lang="ru-RU" dirty="0"/>
              <a:t>Click to edit Master title style</a:t>
            </a:r>
          </a:p>
        </p:txBody>
      </p:sp>
      <p:sp>
        <p:nvSpPr>
          <p:cNvPr id="4101" name="Rectangle 5"/>
          <p:cNvSpPr>
            <a:spLocks noGrp="1" noChangeArrowheads="1"/>
          </p:cNvSpPr>
          <p:nvPr>
            <p:ph type="subTitle" idx="1"/>
          </p:nvPr>
        </p:nvSpPr>
        <p:spPr>
          <a:xfrm>
            <a:off x="703263" y="4554538"/>
            <a:ext cx="7764462" cy="1752600"/>
          </a:xfrm>
        </p:spPr>
        <p:txBody>
          <a:bodyPr/>
          <a:lstStyle>
            <a:lvl1pPr marL="0" indent="0" algn="r">
              <a:buFont typeface="Wingdings" pitchFamily="2" charset="2"/>
              <a:buNone/>
              <a:defRPr>
                <a:solidFill>
                  <a:schemeClr val="accent4"/>
                </a:solidFill>
              </a:defRPr>
            </a:lvl1pPr>
          </a:lstStyle>
          <a:p>
            <a:r>
              <a:rPr lang="ru-RU" dirty="0"/>
              <a:t>Click to edit Master subtitle style</a:t>
            </a:r>
          </a:p>
        </p:txBody>
      </p:sp>
    </p:spTree>
    <p:extLst>
      <p:ext uri="{BB962C8B-B14F-4D97-AF65-F5344CB8AC3E}">
        <p14:creationId xmlns:p14="http://schemas.microsoft.com/office/powerpoint/2010/main" val="2451594014"/>
      </p:ext>
    </p:extLst>
  </p:cSld>
  <p:clrMapOvr>
    <a:masterClrMapping/>
  </p:clrMapOvr>
  <p:transition xmlns:p14="http://schemas.microsoft.com/office/powerpoint/2010/mai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1+3 boxes)">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8" name="Content Placeholder 3"/>
          <p:cNvSpPr>
            <a:spLocks noGrp="1"/>
          </p:cNvSpPr>
          <p:nvPr>
            <p:ph sz="half" idx="2"/>
          </p:nvPr>
        </p:nvSpPr>
        <p:spPr>
          <a:xfrm>
            <a:off x="4619625" y="1250951"/>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5"/>
          <p:cNvSpPr>
            <a:spLocks noGrp="1"/>
          </p:cNvSpPr>
          <p:nvPr>
            <p:ph sz="quarter" idx="4"/>
          </p:nvPr>
        </p:nvSpPr>
        <p:spPr>
          <a:xfrm>
            <a:off x="434975" y="1250949"/>
            <a:ext cx="4041775" cy="5130801"/>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3"/>
          <p:cNvSpPr>
            <a:spLocks noGrp="1"/>
          </p:cNvSpPr>
          <p:nvPr>
            <p:ph sz="half" idx="10"/>
          </p:nvPr>
        </p:nvSpPr>
        <p:spPr>
          <a:xfrm>
            <a:off x="4619625" y="3003551"/>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3"/>
          <p:cNvSpPr>
            <a:spLocks noGrp="1"/>
          </p:cNvSpPr>
          <p:nvPr>
            <p:ph sz="half" idx="11"/>
          </p:nvPr>
        </p:nvSpPr>
        <p:spPr>
          <a:xfrm>
            <a:off x="4619625" y="4756150"/>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6093919"/>
      </p:ext>
    </p:extLst>
  </p:cSld>
  <p:clrMapOvr>
    <a:masterClrMapping/>
  </p:clrMapOvr>
  <p:transition xmlns:p14="http://schemas.microsoft.com/office/powerpoint/2010/mai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2+1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1"/>
          </p:nvPr>
        </p:nvSpPr>
        <p:spPr>
          <a:xfrm>
            <a:off x="461962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3"/>
          <p:cNvSpPr>
            <a:spLocks noGrp="1"/>
          </p:cNvSpPr>
          <p:nvPr>
            <p:ph sz="half" idx="12"/>
          </p:nvPr>
        </p:nvSpPr>
        <p:spPr>
          <a:xfrm>
            <a:off x="46672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2543175" y="39274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0203088"/>
      </p:ext>
    </p:extLst>
  </p:cSld>
  <p:clrMapOvr>
    <a:masterClrMapping/>
  </p:clrMapOvr>
  <p:transition xmlns:p14="http://schemas.microsoft.com/office/powerpoint/2010/mai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1+2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1"/>
          </p:nvPr>
        </p:nvSpPr>
        <p:spPr>
          <a:xfrm>
            <a:off x="4619625" y="39274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3"/>
          <p:cNvSpPr>
            <a:spLocks noGrp="1"/>
          </p:cNvSpPr>
          <p:nvPr>
            <p:ph sz="half" idx="12"/>
          </p:nvPr>
        </p:nvSpPr>
        <p:spPr>
          <a:xfrm>
            <a:off x="254317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466725" y="39274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4531202"/>
      </p:ext>
    </p:extLst>
  </p:cSld>
  <p:clrMapOvr>
    <a:masterClrMapping/>
  </p:clrMapOvr>
  <p:transition xmlns:p14="http://schemas.microsoft.com/office/powerpoint/2010/mai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1+3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Content Placeholder 3"/>
          <p:cNvSpPr>
            <a:spLocks noGrp="1"/>
          </p:cNvSpPr>
          <p:nvPr>
            <p:ph sz="half" idx="12"/>
          </p:nvPr>
        </p:nvSpPr>
        <p:spPr>
          <a:xfrm>
            <a:off x="468313" y="1336675"/>
            <a:ext cx="8189912"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466726" y="39274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3"/>
          <p:cNvSpPr>
            <a:spLocks noGrp="1"/>
          </p:cNvSpPr>
          <p:nvPr>
            <p:ph sz="half" idx="14"/>
          </p:nvPr>
        </p:nvSpPr>
        <p:spPr>
          <a:xfrm>
            <a:off x="3267076" y="39274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3"/>
          <p:cNvSpPr>
            <a:spLocks noGrp="1"/>
          </p:cNvSpPr>
          <p:nvPr>
            <p:ph sz="half" idx="15"/>
          </p:nvPr>
        </p:nvSpPr>
        <p:spPr>
          <a:xfrm>
            <a:off x="6067425" y="39274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07030525"/>
      </p:ext>
    </p:extLst>
  </p:cSld>
  <p:clrMapOvr>
    <a:masterClrMapping/>
  </p:clrMapOvr>
  <p:transition xmlns:p14="http://schemas.microsoft.com/office/powerpoint/2010/mai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3+1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Content Placeholder 3"/>
          <p:cNvSpPr>
            <a:spLocks noGrp="1"/>
          </p:cNvSpPr>
          <p:nvPr>
            <p:ph sz="half" idx="12"/>
          </p:nvPr>
        </p:nvSpPr>
        <p:spPr>
          <a:xfrm>
            <a:off x="468313" y="3965575"/>
            <a:ext cx="8189912"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466726" y="13366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3"/>
          <p:cNvSpPr>
            <a:spLocks noGrp="1"/>
          </p:cNvSpPr>
          <p:nvPr>
            <p:ph sz="half" idx="14"/>
          </p:nvPr>
        </p:nvSpPr>
        <p:spPr>
          <a:xfrm>
            <a:off x="3267076" y="13366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3"/>
          <p:cNvSpPr>
            <a:spLocks noGrp="1"/>
          </p:cNvSpPr>
          <p:nvPr>
            <p:ph sz="half" idx="15"/>
          </p:nvPr>
        </p:nvSpPr>
        <p:spPr>
          <a:xfrm>
            <a:off x="6067425" y="13366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20538778"/>
      </p:ext>
    </p:extLst>
  </p:cSld>
  <p:clrMapOvr>
    <a:masterClrMapping/>
  </p:clrMapOvr>
  <p:transition xmlns:p14="http://schemas.microsoft.com/office/powerpoint/2010/mai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495425"/>
            <a:ext cx="5486400" cy="32321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46258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4373294"/>
      </p:ext>
    </p:extLst>
  </p:cSld>
  <p:clrMapOvr>
    <a:masterClrMapping/>
  </p:clrMapOvr>
  <p:transition xmlns:p14="http://schemas.microsoft.com/office/powerpoint/2010/mai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chart" preserve="1">
  <p:cSld name="Chart">
    <p:spTree>
      <p:nvGrpSpPr>
        <p:cNvPr id="1" name=""/>
        <p:cNvGrpSpPr/>
        <p:nvPr/>
      </p:nvGrpSpPr>
      <p:grpSpPr>
        <a:xfrm>
          <a:off x="0" y="0"/>
          <a:ext cx="0" cy="0"/>
          <a:chOff x="0" y="0"/>
          <a:chExt cx="0" cy="0"/>
        </a:xfrm>
      </p:grpSpPr>
      <p:sp>
        <p:nvSpPr>
          <p:cNvPr id="2" name="Title 1"/>
          <p:cNvSpPr>
            <a:spLocks noGrp="1"/>
          </p:cNvSpPr>
          <p:nvPr>
            <p:ph type="title"/>
          </p:nvPr>
        </p:nvSpPr>
        <p:spPr>
          <a:xfrm>
            <a:off x="361950" y="385763"/>
            <a:ext cx="6297613" cy="585787"/>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361950" y="1600200"/>
            <a:ext cx="8308975" cy="4916488"/>
          </a:xfrm>
        </p:spPr>
        <p:txBody>
          <a:bodyPr/>
          <a:lstStyle/>
          <a:p>
            <a:pPr lvl="0"/>
            <a:endParaRPr lang="en-US" noProof="0" smtClean="0"/>
          </a:p>
        </p:txBody>
      </p:sp>
    </p:spTree>
    <p:extLst>
      <p:ext uri="{BB962C8B-B14F-4D97-AF65-F5344CB8AC3E}">
        <p14:creationId xmlns:p14="http://schemas.microsoft.com/office/powerpoint/2010/main" val="3274171447"/>
      </p:ext>
    </p:extLst>
  </p:cSld>
  <p:clrMapOvr>
    <a:masterClrMapping/>
  </p:clrMapOvr>
  <p:transition xmlns:p14="http://schemas.microsoft.com/office/powerpoint/2010/mai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defTabSz="914400" fontAlgn="base">
              <a:spcBef>
                <a:spcPct val="0"/>
              </a:spcBef>
              <a:spcAft>
                <a:spcPct val="0"/>
              </a:spcAft>
            </a:pPr>
            <a:fld id="{C7D37F41-EDC7-484B-BB3F-2BF3F48B2064}" type="datetimeFigureOut">
              <a:rPr lang="ru-RU">
                <a:solidFill>
                  <a:srgbClr val="161645"/>
                </a:solidFill>
                <a:latin typeface="Arial" charset="0"/>
                <a:ea typeface="ＭＳ Ｐゴシック" charset="0"/>
                <a:cs typeface="Arial" charset="0"/>
              </a:rPr>
              <a:pPr defTabSz="914400" fontAlgn="base">
                <a:spcBef>
                  <a:spcPct val="0"/>
                </a:spcBef>
                <a:spcAft>
                  <a:spcPct val="0"/>
                </a:spcAft>
              </a:pPr>
              <a:t>12/21/12</a:t>
            </a:fld>
            <a:endParaRPr lang="ru-RU">
              <a:solidFill>
                <a:srgbClr val="161645"/>
              </a:solidFill>
              <a:latin typeface="Arial" charset="0"/>
              <a:ea typeface="ＭＳ Ｐゴシック"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atin typeface="Arial" pitchFamily="34" charset="0"/>
                <a:ea typeface="+mn-ea"/>
                <a:cs typeface="Arial" pitchFamily="34" charset="0"/>
              </a:defRPr>
            </a:lvl1pPr>
          </a:lstStyle>
          <a:p>
            <a:pPr defTabSz="914400" fontAlgn="base">
              <a:spcBef>
                <a:spcPct val="0"/>
              </a:spcBef>
              <a:spcAft>
                <a:spcPct val="0"/>
              </a:spcAft>
              <a:defRPr/>
            </a:pPr>
            <a:endParaRPr lang="ru-RU">
              <a:solidFill>
                <a:srgbClr val="161645"/>
              </a:solidFill>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defTabSz="914400" fontAlgn="base">
              <a:spcBef>
                <a:spcPct val="0"/>
              </a:spcBef>
              <a:spcAft>
                <a:spcPct val="0"/>
              </a:spcAft>
            </a:pPr>
            <a:fld id="{73E402D1-871A-4F49-988F-991EA69C6ED8}" type="slidenum">
              <a:rPr lang="ru-RU">
                <a:solidFill>
                  <a:srgbClr val="161645"/>
                </a:solidFill>
                <a:latin typeface="Arial" charset="0"/>
                <a:ea typeface="ＭＳ Ｐゴシック" charset="0"/>
                <a:cs typeface="Arial" charset="0"/>
              </a:rPr>
              <a:pPr defTabSz="914400" fontAlgn="base">
                <a:spcBef>
                  <a:spcPct val="0"/>
                </a:spcBef>
                <a:spcAft>
                  <a:spcPct val="0"/>
                </a:spcAft>
              </a:pPr>
              <a:t>‹#›</a:t>
            </a:fld>
            <a:endParaRPr lang="ru-RU">
              <a:solidFill>
                <a:srgbClr val="161645"/>
              </a:solidFill>
              <a:latin typeface="Arial" charset="0"/>
              <a:ea typeface="ＭＳ Ｐゴシック" charset="0"/>
              <a:cs typeface="Arial" charset="0"/>
            </a:endParaRPr>
          </a:p>
        </p:txBody>
      </p:sp>
    </p:spTree>
    <p:extLst>
      <p:ext uri="{BB962C8B-B14F-4D97-AF65-F5344CB8AC3E}">
        <p14:creationId xmlns:p14="http://schemas.microsoft.com/office/powerpoint/2010/main" val="3210095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5883340"/>
      </p:ext>
    </p:extLst>
  </p:cSld>
  <p:clrMapOvr>
    <a:masterClrMapping/>
  </p:clrMapOvr>
  <p:transition xmlns:p14="http://schemas.microsoft.com/office/powerpoint/2010/mai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oc id"/>
          <p:cNvSpPr>
            <a:spLocks noGrp="1" noChangeArrowheads="1"/>
          </p:cNvSpPr>
          <p:nvPr>
            <p:ph type="ftr" sz="quarter" idx="10"/>
          </p:nvPr>
        </p:nvSpPr>
        <p:spPr>
          <a:xfrm>
            <a:off x="8613775" y="36513"/>
            <a:ext cx="301625" cy="125412"/>
          </a:xfrm>
          <a:prstGeom prst="rect">
            <a:avLst/>
          </a:prstGeom>
        </p:spPr>
        <p:txBody>
          <a:bodyPr lIns="93296" tIns="46648" rIns="93296" bIns="46648"/>
          <a:lstStyle>
            <a:lvl1pPr>
              <a:defRPr>
                <a:latin typeface="Arial" pitchFamily="34" charset="0"/>
                <a:ea typeface="+mn-ea"/>
                <a:cs typeface="Arial" pitchFamily="34" charset="0"/>
              </a:defRPr>
            </a:lvl1pPr>
          </a:lstStyle>
          <a:p>
            <a:pPr>
              <a:defRPr/>
            </a:pPr>
            <a:endParaRPr lang="ru-RU"/>
          </a:p>
        </p:txBody>
      </p:sp>
      <p:sp>
        <p:nvSpPr>
          <p:cNvPr id="4" name="Rectangle 6"/>
          <p:cNvSpPr>
            <a:spLocks noGrp="1" noChangeArrowheads="1"/>
          </p:cNvSpPr>
          <p:nvPr>
            <p:ph type="sldNum" sz="quarter" idx="11"/>
          </p:nvPr>
        </p:nvSpPr>
        <p:spPr>
          <a:xfrm>
            <a:off x="7597775" y="6551613"/>
            <a:ext cx="1511300" cy="333375"/>
          </a:xfrm>
          <a:prstGeom prst="rect">
            <a:avLst/>
          </a:prstGeom>
        </p:spPr>
        <p:txBody>
          <a:bodyPr vert="horz" wrap="square" lIns="91440" tIns="45720" rIns="91440" bIns="45720" numCol="1" anchor="t" anchorCtr="0" compatLnSpc="1">
            <a:prstTxWarp prst="textNoShape">
              <a:avLst/>
            </a:prstTxWarp>
          </a:bodyPr>
          <a:lstStyle>
            <a:lvl1pPr>
              <a:defRPr/>
            </a:lvl1pPr>
          </a:lstStyle>
          <a:p>
            <a:fld id="{E3313FD0-C96E-C740-ABC8-745704B6E7B1}" type="slidenum">
              <a:rPr lang="en-US"/>
              <a:pPr/>
              <a:t>‹#›</a:t>
            </a:fld>
            <a:endParaRPr lang="en-US"/>
          </a:p>
        </p:txBody>
      </p:sp>
    </p:spTree>
    <p:extLst>
      <p:ext uri="{BB962C8B-B14F-4D97-AF65-F5344CB8AC3E}">
        <p14:creationId xmlns:p14="http://schemas.microsoft.com/office/powerpoint/2010/main" val="423176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 (1 box)">
    <p:spTree>
      <p:nvGrpSpPr>
        <p:cNvPr id="1" name=""/>
        <p:cNvGrpSpPr/>
        <p:nvPr/>
      </p:nvGrpSpPr>
      <p:grpSpPr>
        <a:xfrm>
          <a:off x="0" y="0"/>
          <a:ext cx="0" cy="0"/>
          <a:chOff x="0" y="0"/>
          <a:chExt cx="0" cy="0"/>
        </a:xfrm>
      </p:grpSpPr>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Rectangle 7"/>
          <p:cNvSpPr>
            <a:spLocks noGrp="1" noChangeArrowheads="1"/>
          </p:cNvSpPr>
          <p:nvPr>
            <p:ph idx="1"/>
          </p:nvPr>
        </p:nvSpPr>
        <p:spPr bwMode="auto">
          <a:xfrm>
            <a:off x="361950" y="1381125"/>
            <a:ext cx="8308975" cy="4916488"/>
          </a:xfrm>
          <a:prstGeom prst="rect">
            <a:avLst/>
          </a:prstGeom>
          <a:noFill/>
          <a:ln w="9525">
            <a:noFill/>
            <a:miter lim="800000"/>
            <a:headEnd/>
            <a:tailEnd/>
          </a:ln>
        </p:spPr>
        <p:txBody>
          <a:bodyPr/>
          <a:lstStyle>
            <a:lvl1pPr>
              <a:defRPr sz="1800"/>
            </a:lvl1pPr>
            <a:lvl2pPr>
              <a:defRPr sz="1800"/>
            </a:lvl2pPr>
            <a:lvl3pPr>
              <a:defRPr sz="1800"/>
            </a:lvl3pPr>
            <a:lvl4pPr>
              <a:defRPr sz="1800"/>
            </a:lvl4pPr>
            <a:lvl5pPr>
              <a:defRPr sz="1800"/>
            </a:lvl5pPr>
          </a:lstStyle>
          <a:p>
            <a:pPr lvl="0"/>
            <a:r>
              <a:rPr lang="ru-RU" dirty="0" err="1" smtClean="0"/>
              <a:t>Click</a:t>
            </a:r>
            <a:r>
              <a:rPr lang="ru-RU" dirty="0" smtClean="0"/>
              <a:t> </a:t>
            </a:r>
            <a:r>
              <a:rPr lang="ru-RU" dirty="0" err="1" smtClean="0"/>
              <a:t>to</a:t>
            </a:r>
            <a:r>
              <a:rPr lang="ru-RU" dirty="0" smtClean="0"/>
              <a:t> </a:t>
            </a:r>
            <a:r>
              <a:rPr lang="ru-RU" dirty="0" err="1" smtClean="0"/>
              <a:t>edit</a:t>
            </a:r>
            <a:r>
              <a:rPr lang="ru-RU" dirty="0" smtClean="0"/>
              <a:t> </a:t>
            </a:r>
            <a:r>
              <a:rPr lang="ru-RU" dirty="0" err="1" smtClean="0"/>
              <a:t>Master</a:t>
            </a:r>
            <a:r>
              <a:rPr lang="ru-RU" dirty="0" smtClean="0"/>
              <a:t> </a:t>
            </a:r>
            <a:r>
              <a:rPr lang="ru-RU" dirty="0" err="1" smtClean="0"/>
              <a:t>text</a:t>
            </a:r>
            <a:r>
              <a:rPr lang="ru-RU" dirty="0" smtClean="0"/>
              <a:t> </a:t>
            </a:r>
            <a:r>
              <a:rPr lang="ru-RU" dirty="0" err="1" smtClean="0"/>
              <a:t>styles</a:t>
            </a:r>
            <a:endParaRPr lang="ru-RU" dirty="0" smtClean="0"/>
          </a:p>
          <a:p>
            <a:pPr lvl="1"/>
            <a:r>
              <a:rPr lang="ru-RU" dirty="0" err="1" smtClean="0"/>
              <a:t>Second</a:t>
            </a:r>
            <a:r>
              <a:rPr lang="ru-RU" dirty="0" smtClean="0"/>
              <a:t> </a:t>
            </a:r>
            <a:r>
              <a:rPr lang="ru-RU" dirty="0" err="1" smtClean="0"/>
              <a:t>level</a:t>
            </a:r>
            <a:endParaRPr lang="ru-RU" dirty="0" smtClean="0"/>
          </a:p>
          <a:p>
            <a:pPr lvl="2"/>
            <a:r>
              <a:rPr lang="ru-RU" dirty="0" err="1" smtClean="0"/>
              <a:t>Third</a:t>
            </a:r>
            <a:r>
              <a:rPr lang="ru-RU" dirty="0" smtClean="0"/>
              <a:t> </a:t>
            </a:r>
            <a:r>
              <a:rPr lang="ru-RU" dirty="0" err="1" smtClean="0"/>
              <a:t>level</a:t>
            </a:r>
            <a:endParaRPr lang="ru-RU" dirty="0" smtClean="0"/>
          </a:p>
          <a:p>
            <a:pPr lvl="3"/>
            <a:r>
              <a:rPr lang="ru-RU" dirty="0" err="1" smtClean="0"/>
              <a:t>Fourth</a:t>
            </a:r>
            <a:r>
              <a:rPr lang="ru-RU" dirty="0" smtClean="0"/>
              <a:t> </a:t>
            </a:r>
            <a:r>
              <a:rPr lang="ru-RU" dirty="0" err="1" smtClean="0"/>
              <a:t>level</a:t>
            </a:r>
            <a:endParaRPr lang="ru-RU" dirty="0" smtClean="0"/>
          </a:p>
          <a:p>
            <a:pPr lvl="4"/>
            <a:r>
              <a:rPr lang="ru-RU" dirty="0" err="1" smtClean="0"/>
              <a:t>Fifth</a:t>
            </a:r>
            <a:r>
              <a:rPr lang="ru-RU" dirty="0" smtClean="0"/>
              <a:t> </a:t>
            </a:r>
            <a:r>
              <a:rPr lang="ru-RU" dirty="0" err="1" smtClean="0"/>
              <a:t>level</a:t>
            </a:r>
            <a:endParaRPr lang="ru-RU" dirty="0" smtClean="0"/>
          </a:p>
        </p:txBody>
      </p:sp>
    </p:spTree>
    <p:extLst>
      <p:ext uri="{BB962C8B-B14F-4D97-AF65-F5344CB8AC3E}">
        <p14:creationId xmlns:p14="http://schemas.microsoft.com/office/powerpoint/2010/main" val="1618823285"/>
      </p:ext>
    </p:extLst>
  </p:cSld>
  <p:clrMapOvr>
    <a:masterClrMapping/>
  </p:clrMapOvr>
  <p:transition xmlns:p14="http://schemas.microsoft.com/office/powerpoint/2010/main" spd="slow">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6"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extLst/>
          </a:blip>
          <a:stretch>
            <a:fillRect/>
          </a:stretch>
        </p:blipFill>
        <p:spPr>
          <a:xfrm>
            <a:off x="618007" y="1776609"/>
            <a:ext cx="3161905" cy="3161905"/>
          </a:xfrm>
          <a:prstGeom prst="ellipse">
            <a:avLst/>
          </a:prstGeom>
          <a:ln w="19050">
            <a:solidFill>
              <a:schemeClr val="tx2"/>
            </a:solidFill>
          </a:ln>
          <a:effectLst/>
        </p:spPr>
      </p:pic>
      <p:sp>
        <p:nvSpPr>
          <p:cNvPr id="8" name="Prostokąt 24"/>
          <p:cNvSpPr/>
          <p:nvPr/>
        </p:nvSpPr>
        <p:spPr>
          <a:xfrm flipH="1">
            <a:off x="8748713" y="2427288"/>
            <a:ext cx="395287" cy="2298700"/>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cs typeface="Arial" pitchFamily="34" charset="0"/>
            </a:endParaRPr>
          </a:p>
        </p:txBody>
      </p:sp>
      <p:pic>
        <p:nvPicPr>
          <p:cNvPr id="9" name="Picture 20"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descr="Luxoft_Logo_white.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90500"/>
            <a:ext cx="21971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4168239" y="4221226"/>
            <a:ext cx="4580473" cy="486823"/>
          </a:xfrm>
        </p:spPr>
        <p:txBody>
          <a:bodyPr>
            <a:normAutofit/>
          </a:bodyPr>
          <a:lstStyle>
            <a:lvl1pPr marL="0" indent="0" algn="r">
              <a:buNone/>
              <a:defRPr sz="2000" baseline="0">
                <a:solidFill>
                  <a:schemeClr val="bg1"/>
                </a:solidFill>
                <a:latin typeface="+mj-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a:p>
        </p:txBody>
      </p:sp>
      <p:sp>
        <p:nvSpPr>
          <p:cNvPr id="18" name="Tytuł 10"/>
          <p:cNvSpPr>
            <a:spLocks noGrp="1"/>
          </p:cNvSpPr>
          <p:nvPr>
            <p:ph type="title"/>
          </p:nvPr>
        </p:nvSpPr>
        <p:spPr>
          <a:xfrm>
            <a:off x="4180114" y="2427157"/>
            <a:ext cx="4568350" cy="1752957"/>
          </a:xfrm>
          <a:prstGeom prst="rect">
            <a:avLst/>
          </a:prstGeom>
        </p:spPr>
        <p:txBody>
          <a:bodyPr>
            <a:normAutofit/>
          </a:bodyPr>
          <a:lstStyle>
            <a:lvl1pPr algn="r">
              <a:defRPr sz="2800" b="1" baseline="0">
                <a:solidFill>
                  <a:schemeClr val="bg1"/>
                </a:solidFill>
                <a:latin typeface="+mj-lt"/>
                <a:cs typeface="Arial" pitchFamily="34" charset="0"/>
              </a:defRPr>
            </a:lvl1pPr>
          </a:lstStyle>
          <a:p>
            <a:r>
              <a:rPr lang="en-US" smtClean="0"/>
              <a:t>Click to edit Master title style</a:t>
            </a:r>
            <a:endParaRPr lang="pl-PL" dirty="0"/>
          </a:p>
        </p:txBody>
      </p:sp>
      <p:sp>
        <p:nvSpPr>
          <p:cNvPr id="19" name="Symbol zastępczy tekstu 5"/>
          <p:cNvSpPr>
            <a:spLocks noGrp="1"/>
          </p:cNvSpPr>
          <p:nvPr>
            <p:ph type="body" sz="quarter" idx="11"/>
          </p:nvPr>
        </p:nvSpPr>
        <p:spPr>
          <a:xfrm>
            <a:off x="4168239" y="5762184"/>
            <a:ext cx="4580473" cy="360040"/>
          </a:xfrm>
        </p:spPr>
        <p:txBody>
          <a:bodyPr anchor="ctr">
            <a:normAutofit/>
          </a:bodyPr>
          <a:lstStyle>
            <a:lvl1pPr marL="0" indent="0" algn="r">
              <a:buNone/>
              <a:defRPr sz="1200" baseline="0">
                <a:solidFill>
                  <a:schemeClr val="bg1"/>
                </a:solidFill>
                <a:latin typeface="+mj-lt"/>
                <a:cs typeface="Arial" pitchFamily="34" charset="0"/>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168239" y="4930855"/>
            <a:ext cx="4568037" cy="384820"/>
          </a:xfrm>
        </p:spPr>
        <p:txBody>
          <a:bodyPr anchor="ctr">
            <a:normAutofit/>
          </a:bodyPr>
          <a:lstStyle>
            <a:lvl1pPr marL="0" indent="0" algn="r">
              <a:buNone/>
              <a:defRPr sz="1200" b="0" baseline="0">
                <a:solidFill>
                  <a:srgbClr val="F36E2B"/>
                </a:solidFill>
                <a:latin typeface="+mj-lt"/>
                <a:cs typeface="Arial" pitchFamily="34" charset="0"/>
              </a:defRPr>
            </a:lvl1pPr>
          </a:lstStyle>
          <a:p>
            <a:pPr lvl="0"/>
            <a:r>
              <a:rPr lang="en-US" smtClean="0"/>
              <a:t>Click to edit Master text styles</a:t>
            </a:r>
          </a:p>
        </p:txBody>
      </p:sp>
    </p:spTree>
    <p:extLst>
      <p:ext uri="{BB962C8B-B14F-4D97-AF65-F5344CB8AC3E}">
        <p14:creationId xmlns:p14="http://schemas.microsoft.com/office/powerpoint/2010/main" val="2481869399"/>
      </p:ext>
    </p:extLst>
  </p:cSld>
  <p:clrMapOvr>
    <a:masterClrMapping/>
  </p:clrMapOvr>
  <p:transition xmlns:p14="http://schemas.microsoft.com/office/powerpoint/2010/main">
    <p:zoom/>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ext (1 box)">
    <p:spTree>
      <p:nvGrpSpPr>
        <p:cNvPr id="1" name=""/>
        <p:cNvGrpSpPr/>
        <p:nvPr/>
      </p:nvGrpSpPr>
      <p:grpSpPr>
        <a:xfrm>
          <a:off x="0" y="0"/>
          <a:ext cx="0" cy="0"/>
          <a:chOff x="0" y="0"/>
          <a:chExt cx="0" cy="0"/>
        </a:xfrm>
      </p:grpSpPr>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Rectangle 7"/>
          <p:cNvSpPr>
            <a:spLocks noGrp="1" noChangeArrowheads="1"/>
          </p:cNvSpPr>
          <p:nvPr>
            <p:ph idx="1"/>
          </p:nvPr>
        </p:nvSpPr>
        <p:spPr bwMode="auto">
          <a:xfrm>
            <a:off x="361950" y="1381125"/>
            <a:ext cx="8308975" cy="4916488"/>
          </a:xfrm>
          <a:prstGeom prst="rect">
            <a:avLst/>
          </a:prstGeom>
          <a:noFill/>
          <a:ln w="9525">
            <a:noFill/>
            <a:miter lim="800000"/>
            <a:headEnd/>
            <a:tailEnd/>
          </a:ln>
        </p:spPr>
        <p:txBody>
          <a:bodyPr/>
          <a:lstStyle>
            <a:lvl1pPr>
              <a:defRPr sz="1800"/>
            </a:lvl1pPr>
            <a:lvl2pPr>
              <a:defRPr sz="1800"/>
            </a:lvl2pPr>
            <a:lvl3pPr>
              <a:defRPr sz="1800"/>
            </a:lvl3pPr>
            <a:lvl4pPr>
              <a:defRPr sz="1800"/>
            </a:lvl4pPr>
            <a:lvl5pPr>
              <a:defRPr sz="1800"/>
            </a:lvl5pPr>
          </a:lstStyle>
          <a:p>
            <a:pPr lvl="0"/>
            <a:r>
              <a:rPr lang="ru-RU" dirty="0" err="1" smtClean="0"/>
              <a:t>Click</a:t>
            </a:r>
            <a:r>
              <a:rPr lang="ru-RU" dirty="0" smtClean="0"/>
              <a:t> </a:t>
            </a:r>
            <a:r>
              <a:rPr lang="ru-RU" dirty="0" err="1" smtClean="0"/>
              <a:t>to</a:t>
            </a:r>
            <a:r>
              <a:rPr lang="ru-RU" dirty="0" smtClean="0"/>
              <a:t> </a:t>
            </a:r>
            <a:r>
              <a:rPr lang="ru-RU" dirty="0" err="1" smtClean="0"/>
              <a:t>edit</a:t>
            </a:r>
            <a:r>
              <a:rPr lang="ru-RU" dirty="0" smtClean="0"/>
              <a:t> </a:t>
            </a:r>
            <a:r>
              <a:rPr lang="ru-RU" dirty="0" err="1" smtClean="0"/>
              <a:t>Master</a:t>
            </a:r>
            <a:r>
              <a:rPr lang="ru-RU" dirty="0" smtClean="0"/>
              <a:t> </a:t>
            </a:r>
            <a:r>
              <a:rPr lang="ru-RU" dirty="0" err="1" smtClean="0"/>
              <a:t>text</a:t>
            </a:r>
            <a:r>
              <a:rPr lang="ru-RU" dirty="0" smtClean="0"/>
              <a:t> </a:t>
            </a:r>
            <a:r>
              <a:rPr lang="ru-RU" dirty="0" err="1" smtClean="0"/>
              <a:t>styles</a:t>
            </a:r>
            <a:endParaRPr lang="ru-RU" dirty="0" smtClean="0"/>
          </a:p>
          <a:p>
            <a:pPr lvl="1"/>
            <a:r>
              <a:rPr lang="ru-RU" dirty="0" err="1" smtClean="0"/>
              <a:t>Second</a:t>
            </a:r>
            <a:r>
              <a:rPr lang="ru-RU" dirty="0" smtClean="0"/>
              <a:t> </a:t>
            </a:r>
            <a:r>
              <a:rPr lang="ru-RU" dirty="0" err="1" smtClean="0"/>
              <a:t>level</a:t>
            </a:r>
            <a:endParaRPr lang="ru-RU" dirty="0" smtClean="0"/>
          </a:p>
          <a:p>
            <a:pPr lvl="2"/>
            <a:r>
              <a:rPr lang="ru-RU" dirty="0" err="1" smtClean="0"/>
              <a:t>Third</a:t>
            </a:r>
            <a:r>
              <a:rPr lang="ru-RU" dirty="0" smtClean="0"/>
              <a:t> </a:t>
            </a:r>
            <a:r>
              <a:rPr lang="ru-RU" dirty="0" err="1" smtClean="0"/>
              <a:t>level</a:t>
            </a:r>
            <a:endParaRPr lang="ru-RU" dirty="0" smtClean="0"/>
          </a:p>
          <a:p>
            <a:pPr lvl="3"/>
            <a:r>
              <a:rPr lang="ru-RU" dirty="0" err="1" smtClean="0"/>
              <a:t>Fourth</a:t>
            </a:r>
            <a:r>
              <a:rPr lang="ru-RU" dirty="0" smtClean="0"/>
              <a:t> </a:t>
            </a:r>
            <a:r>
              <a:rPr lang="ru-RU" dirty="0" err="1" smtClean="0"/>
              <a:t>level</a:t>
            </a:r>
            <a:endParaRPr lang="ru-RU" dirty="0" smtClean="0"/>
          </a:p>
          <a:p>
            <a:pPr lvl="4"/>
            <a:r>
              <a:rPr lang="ru-RU" dirty="0" err="1" smtClean="0"/>
              <a:t>Fifth</a:t>
            </a:r>
            <a:r>
              <a:rPr lang="ru-RU" dirty="0" smtClean="0"/>
              <a:t> </a:t>
            </a:r>
            <a:r>
              <a:rPr lang="ru-RU" dirty="0" err="1" smtClean="0"/>
              <a:t>level</a:t>
            </a:r>
            <a:endParaRPr lang="ru-RU" dirty="0" smtClean="0"/>
          </a:p>
        </p:txBody>
      </p:sp>
    </p:spTree>
    <p:extLst>
      <p:ext uri="{BB962C8B-B14F-4D97-AF65-F5344CB8AC3E}">
        <p14:creationId xmlns:p14="http://schemas.microsoft.com/office/powerpoint/2010/main" val="1618823285"/>
      </p:ext>
    </p:extLst>
  </p:cSld>
  <p:clrMapOvr>
    <a:masterClrMapping/>
  </p:clrMapOvr>
  <p:transition xmlns:p14="http://schemas.microsoft.com/office/powerpoint/2010/mai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6"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extLst/>
          </a:blip>
          <a:stretch>
            <a:fillRect/>
          </a:stretch>
        </p:blipFill>
        <p:spPr>
          <a:xfrm>
            <a:off x="618007" y="1776609"/>
            <a:ext cx="3161905" cy="3161905"/>
          </a:xfrm>
          <a:prstGeom prst="ellipse">
            <a:avLst/>
          </a:prstGeom>
          <a:ln w="19050">
            <a:solidFill>
              <a:schemeClr val="tx2"/>
            </a:solidFill>
          </a:ln>
          <a:effectLst/>
        </p:spPr>
      </p:pic>
      <p:sp>
        <p:nvSpPr>
          <p:cNvPr id="8" name="Prostokąt 24"/>
          <p:cNvSpPr/>
          <p:nvPr/>
        </p:nvSpPr>
        <p:spPr>
          <a:xfrm flipH="1">
            <a:off x="8748713" y="2427288"/>
            <a:ext cx="395287" cy="2298700"/>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cs typeface="Arial" pitchFamily="34" charset="0"/>
            </a:endParaRPr>
          </a:p>
        </p:txBody>
      </p:sp>
      <p:pic>
        <p:nvPicPr>
          <p:cNvPr id="9" name="Picture 20"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descr="Luxoft_Logo_white.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90500"/>
            <a:ext cx="21971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4168239" y="4221226"/>
            <a:ext cx="4580473" cy="486823"/>
          </a:xfrm>
        </p:spPr>
        <p:txBody>
          <a:bodyPr>
            <a:normAutofit/>
          </a:bodyPr>
          <a:lstStyle>
            <a:lvl1pPr marL="0" indent="0" algn="r">
              <a:buNone/>
              <a:defRPr sz="2000" baseline="0">
                <a:solidFill>
                  <a:schemeClr val="bg1"/>
                </a:solidFill>
                <a:latin typeface="+mj-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a:p>
        </p:txBody>
      </p:sp>
      <p:sp>
        <p:nvSpPr>
          <p:cNvPr id="18" name="Tytuł 10"/>
          <p:cNvSpPr>
            <a:spLocks noGrp="1"/>
          </p:cNvSpPr>
          <p:nvPr>
            <p:ph type="title"/>
          </p:nvPr>
        </p:nvSpPr>
        <p:spPr>
          <a:xfrm>
            <a:off x="4180114" y="2427157"/>
            <a:ext cx="4568350" cy="1752957"/>
          </a:xfrm>
          <a:prstGeom prst="rect">
            <a:avLst/>
          </a:prstGeom>
        </p:spPr>
        <p:txBody>
          <a:bodyPr>
            <a:normAutofit/>
          </a:bodyPr>
          <a:lstStyle>
            <a:lvl1pPr algn="r">
              <a:defRPr sz="2800" b="1" baseline="0">
                <a:solidFill>
                  <a:schemeClr val="bg1"/>
                </a:solidFill>
                <a:latin typeface="+mj-lt"/>
                <a:cs typeface="Arial" pitchFamily="34" charset="0"/>
              </a:defRPr>
            </a:lvl1pPr>
          </a:lstStyle>
          <a:p>
            <a:r>
              <a:rPr lang="en-US" smtClean="0"/>
              <a:t>Click to edit Master title style</a:t>
            </a:r>
            <a:endParaRPr lang="pl-PL" dirty="0"/>
          </a:p>
        </p:txBody>
      </p:sp>
      <p:sp>
        <p:nvSpPr>
          <p:cNvPr id="19" name="Symbol zastępczy tekstu 5"/>
          <p:cNvSpPr>
            <a:spLocks noGrp="1"/>
          </p:cNvSpPr>
          <p:nvPr>
            <p:ph type="body" sz="quarter" idx="11"/>
          </p:nvPr>
        </p:nvSpPr>
        <p:spPr>
          <a:xfrm>
            <a:off x="4168239" y="5762184"/>
            <a:ext cx="4580473" cy="360040"/>
          </a:xfrm>
        </p:spPr>
        <p:txBody>
          <a:bodyPr anchor="ctr">
            <a:normAutofit/>
          </a:bodyPr>
          <a:lstStyle>
            <a:lvl1pPr marL="0" indent="0" algn="r">
              <a:buNone/>
              <a:defRPr sz="1200" baseline="0">
                <a:solidFill>
                  <a:schemeClr val="bg1"/>
                </a:solidFill>
                <a:latin typeface="+mj-lt"/>
                <a:cs typeface="Arial" pitchFamily="34" charset="0"/>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168239" y="4930855"/>
            <a:ext cx="4568037" cy="384820"/>
          </a:xfrm>
        </p:spPr>
        <p:txBody>
          <a:bodyPr anchor="ctr">
            <a:normAutofit/>
          </a:bodyPr>
          <a:lstStyle>
            <a:lvl1pPr marL="0" indent="0" algn="r">
              <a:buNone/>
              <a:defRPr sz="1200" b="0" baseline="0">
                <a:solidFill>
                  <a:srgbClr val="F36E2B"/>
                </a:solidFill>
                <a:latin typeface="+mj-lt"/>
                <a:cs typeface="Arial" pitchFamily="34" charset="0"/>
              </a:defRPr>
            </a:lvl1pPr>
          </a:lstStyle>
          <a:p>
            <a:pPr lvl="0"/>
            <a:r>
              <a:rPr lang="en-US" smtClean="0"/>
              <a:t>Click to edit Master text styles</a:t>
            </a:r>
          </a:p>
        </p:txBody>
      </p:sp>
    </p:spTree>
    <p:extLst>
      <p:ext uri="{BB962C8B-B14F-4D97-AF65-F5344CB8AC3E}">
        <p14:creationId xmlns:p14="http://schemas.microsoft.com/office/powerpoint/2010/main" val="733812002"/>
      </p:ext>
    </p:extLst>
  </p:cSld>
  <p:clrMapOvr>
    <a:masterClrMapping/>
  </p:clrMapOvr>
  <p:transition xmlns:p14="http://schemas.microsoft.com/office/powerpoint/2010/main">
    <p:zoom/>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Page">
    <p:spTree>
      <p:nvGrpSpPr>
        <p:cNvPr id="1" name=""/>
        <p:cNvGrpSpPr/>
        <p:nvPr/>
      </p:nvGrpSpPr>
      <p:grpSpPr>
        <a:xfrm>
          <a:off x="0" y="0"/>
          <a:ext cx="0" cy="0"/>
          <a:chOff x="0" y="0"/>
          <a:chExt cx="0" cy="0"/>
        </a:xfrm>
      </p:grpSpPr>
      <p:pic>
        <p:nvPicPr>
          <p:cNvPr id="6"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extLst/>
          </a:blip>
          <a:stretch>
            <a:fillRect/>
          </a:stretch>
        </p:blipFill>
        <p:spPr>
          <a:xfrm>
            <a:off x="618007" y="1776609"/>
            <a:ext cx="3161905" cy="3161905"/>
          </a:xfrm>
          <a:prstGeom prst="ellipse">
            <a:avLst/>
          </a:prstGeom>
          <a:ln w="19050">
            <a:solidFill>
              <a:schemeClr val="tx2"/>
            </a:solidFill>
          </a:ln>
          <a:effectLst/>
        </p:spPr>
      </p:pic>
      <p:sp>
        <p:nvSpPr>
          <p:cNvPr id="8" name="Prostokąt 24"/>
          <p:cNvSpPr/>
          <p:nvPr/>
        </p:nvSpPr>
        <p:spPr>
          <a:xfrm flipH="1">
            <a:off x="8748713" y="2427288"/>
            <a:ext cx="395287" cy="2298700"/>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cs typeface="Arial" pitchFamily="34" charset="0"/>
            </a:endParaRPr>
          </a:p>
        </p:txBody>
      </p:sp>
      <p:pic>
        <p:nvPicPr>
          <p:cNvPr id="9" name="Picture 20"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descr="Luxoft_Logo_white.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90500"/>
            <a:ext cx="21971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4168239" y="4221226"/>
            <a:ext cx="4580473" cy="486823"/>
          </a:xfrm>
        </p:spPr>
        <p:txBody>
          <a:bodyPr>
            <a:normAutofit/>
          </a:bodyPr>
          <a:lstStyle>
            <a:lvl1pPr marL="0" indent="0" algn="r">
              <a:buNone/>
              <a:defRPr sz="2000" baseline="0">
                <a:solidFill>
                  <a:schemeClr val="bg1"/>
                </a:solidFill>
                <a:latin typeface="+mj-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a:p>
        </p:txBody>
      </p:sp>
      <p:sp>
        <p:nvSpPr>
          <p:cNvPr id="18" name="Tytuł 10"/>
          <p:cNvSpPr>
            <a:spLocks noGrp="1"/>
          </p:cNvSpPr>
          <p:nvPr>
            <p:ph type="title"/>
          </p:nvPr>
        </p:nvSpPr>
        <p:spPr>
          <a:xfrm>
            <a:off x="4180114" y="2427157"/>
            <a:ext cx="4568350" cy="1752957"/>
          </a:xfrm>
          <a:prstGeom prst="rect">
            <a:avLst/>
          </a:prstGeom>
        </p:spPr>
        <p:txBody>
          <a:bodyPr>
            <a:normAutofit/>
          </a:bodyPr>
          <a:lstStyle>
            <a:lvl1pPr algn="r">
              <a:defRPr sz="2800" b="1" baseline="0">
                <a:solidFill>
                  <a:schemeClr val="bg1"/>
                </a:solidFill>
                <a:latin typeface="+mj-lt"/>
                <a:cs typeface="Arial" pitchFamily="34" charset="0"/>
              </a:defRPr>
            </a:lvl1pPr>
          </a:lstStyle>
          <a:p>
            <a:r>
              <a:rPr lang="en-US" smtClean="0"/>
              <a:t>Click to edit Master title style</a:t>
            </a:r>
            <a:endParaRPr lang="pl-PL" dirty="0"/>
          </a:p>
        </p:txBody>
      </p:sp>
      <p:sp>
        <p:nvSpPr>
          <p:cNvPr id="19" name="Symbol zastępczy tekstu 5"/>
          <p:cNvSpPr>
            <a:spLocks noGrp="1"/>
          </p:cNvSpPr>
          <p:nvPr>
            <p:ph type="body" sz="quarter" idx="11"/>
          </p:nvPr>
        </p:nvSpPr>
        <p:spPr>
          <a:xfrm>
            <a:off x="4168239" y="5762184"/>
            <a:ext cx="4580473" cy="360040"/>
          </a:xfrm>
        </p:spPr>
        <p:txBody>
          <a:bodyPr anchor="ctr">
            <a:normAutofit/>
          </a:bodyPr>
          <a:lstStyle>
            <a:lvl1pPr marL="0" indent="0" algn="r">
              <a:buNone/>
              <a:defRPr sz="1200" baseline="0">
                <a:solidFill>
                  <a:schemeClr val="bg1"/>
                </a:solidFill>
                <a:latin typeface="+mj-lt"/>
                <a:cs typeface="Arial" pitchFamily="34" charset="0"/>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168239" y="4930855"/>
            <a:ext cx="4568037" cy="384820"/>
          </a:xfrm>
        </p:spPr>
        <p:txBody>
          <a:bodyPr anchor="ctr">
            <a:normAutofit/>
          </a:bodyPr>
          <a:lstStyle>
            <a:lvl1pPr marL="0" indent="0" algn="r">
              <a:buNone/>
              <a:defRPr sz="1200" b="0" baseline="0">
                <a:solidFill>
                  <a:srgbClr val="F36E2B"/>
                </a:solidFill>
                <a:latin typeface="+mj-lt"/>
                <a:cs typeface="Arial" pitchFamily="34" charset="0"/>
              </a:defRPr>
            </a:lvl1pPr>
          </a:lstStyle>
          <a:p>
            <a:pPr lvl="0"/>
            <a:r>
              <a:rPr lang="en-US" smtClean="0"/>
              <a:t>Click to edit Master text styles</a:t>
            </a:r>
          </a:p>
        </p:txBody>
      </p:sp>
    </p:spTree>
    <p:extLst>
      <p:ext uri="{BB962C8B-B14F-4D97-AF65-F5344CB8AC3E}">
        <p14:creationId xmlns:p14="http://schemas.microsoft.com/office/powerpoint/2010/main" val="1763163749"/>
      </p:ext>
    </p:extLst>
  </p:cSld>
  <p:clrMapOvr>
    <a:masterClrMapping/>
  </p:clrMapOvr>
  <p:transition xmlns:p14="http://schemas.microsoft.com/office/powerpoint/2010/main">
    <p:zoom/>
  </p:transition>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ub-title">
    <p:spTree>
      <p:nvGrpSpPr>
        <p:cNvPr id="1" name=""/>
        <p:cNvGrpSpPr/>
        <p:nvPr/>
      </p:nvGrpSpPr>
      <p:grpSpPr>
        <a:xfrm>
          <a:off x="0" y="0"/>
          <a:ext cx="0" cy="0"/>
          <a:chOff x="0" y="0"/>
          <a:chExt cx="0" cy="0"/>
        </a:xfrm>
      </p:grpSpPr>
      <p:sp>
        <p:nvSpPr>
          <p:cNvPr id="3" name="Prostokąt 10"/>
          <p:cNvSpPr/>
          <p:nvPr/>
        </p:nvSpPr>
        <p:spPr>
          <a:xfrm>
            <a:off x="0" y="0"/>
            <a:ext cx="214313"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pic>
        <p:nvPicPr>
          <p:cNvPr id="4" name="Picture 2" descr="F:\prezentacjav3\szblonu\kwadrat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3813" y="285750"/>
            <a:ext cx="1000125"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Obraz 16" descr="prezentacja 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4313" y="0"/>
            <a:ext cx="89296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Prostokąt 24"/>
          <p:cNvSpPr/>
          <p:nvPr/>
        </p:nvSpPr>
        <p:spPr>
          <a:xfrm flipH="1">
            <a:off x="8724900" y="2427288"/>
            <a:ext cx="246063" cy="19208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Arial" pitchFamily="34" charset="0"/>
              <a:cs typeface="Arial" pitchFamily="34" charset="0"/>
            </a:endParaRPr>
          </a:p>
        </p:txBody>
      </p:sp>
      <p:pic>
        <p:nvPicPr>
          <p:cNvPr id="7" name="Picture 23"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Placeholder 13"/>
          <p:cNvSpPr>
            <a:spLocks noGrp="1"/>
          </p:cNvSpPr>
          <p:nvPr>
            <p:ph type="body" sz="quarter" idx="20"/>
          </p:nvPr>
        </p:nvSpPr>
        <p:spPr>
          <a:xfrm>
            <a:off x="2127250" y="2432649"/>
            <a:ext cx="6467476" cy="1917101"/>
          </a:xfrm>
        </p:spPr>
        <p:txBody>
          <a:bodyPr/>
          <a:lstStyle>
            <a:lvl1pPr marL="0" indent="0" algn="r">
              <a:spcAft>
                <a:spcPts val="0"/>
              </a:spcAft>
              <a:buFontTx/>
              <a:buNone/>
              <a:defRPr sz="2800" b="1">
                <a:solidFill>
                  <a:schemeClr val="bg1"/>
                </a:solidFill>
              </a:defRPr>
            </a:lvl1pPr>
            <a:lvl2pPr marL="0" indent="0">
              <a:spcAft>
                <a:spcPts val="0"/>
              </a:spcAft>
              <a:buFontTx/>
              <a:buNone/>
              <a:defRPr b="1">
                <a:solidFill>
                  <a:schemeClr val="bg1"/>
                </a:solidFill>
              </a:defRPr>
            </a:lvl2pPr>
            <a:lvl3pPr marL="0" indent="0">
              <a:spcAft>
                <a:spcPts val="0"/>
              </a:spcAft>
              <a:buFontTx/>
              <a:buNone/>
              <a:defRPr b="1">
                <a:solidFill>
                  <a:schemeClr val="bg1"/>
                </a:solidFill>
              </a:defRPr>
            </a:lvl3pPr>
            <a:lvl4pPr marL="0" indent="0">
              <a:spcAft>
                <a:spcPts val="0"/>
              </a:spcAft>
              <a:buFontTx/>
              <a:buNone/>
              <a:defRPr b="1">
                <a:solidFill>
                  <a:schemeClr val="bg1"/>
                </a:solidFill>
              </a:defRPr>
            </a:lvl4pPr>
            <a:lvl5pPr marL="0" indent="0">
              <a:spcAft>
                <a:spcPts val="0"/>
              </a:spcAft>
              <a:buFontTx/>
              <a:buNone/>
              <a:defRPr b="1">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170598011"/>
      </p:ext>
    </p:extLst>
  </p:cSld>
  <p:clrMapOvr>
    <a:masterClrMapping/>
  </p:clrMapOvr>
  <p:transition xmlns:p14="http://schemas.microsoft.com/office/powerpoint/2010/main">
    <p:zoom/>
  </p:transition>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tandard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01625" y="1158876"/>
            <a:ext cx="8651875" cy="254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28091979"/>
      </p:ext>
    </p:extLst>
  </p:cSld>
  <p:clrMapOvr>
    <a:masterClrMapping/>
  </p:clrMapOvr>
  <p:transition xmlns:p14="http://schemas.microsoft.com/office/powerpoint/2010/main">
    <p:zoom/>
  </p:transition>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Content Table">
    <p:spTree>
      <p:nvGrpSpPr>
        <p:cNvPr id="1" name=""/>
        <p:cNvGrpSpPr/>
        <p:nvPr/>
      </p:nvGrpSpPr>
      <p:grpSpPr>
        <a:xfrm>
          <a:off x="0" y="0"/>
          <a:ext cx="0" cy="0"/>
          <a:chOff x="0" y="0"/>
          <a:chExt cx="0" cy="0"/>
        </a:xfrm>
      </p:grpSpPr>
      <p:sp>
        <p:nvSpPr>
          <p:cNvPr id="13" name="Prostokąt 1"/>
          <p:cNvSpPr/>
          <p:nvPr/>
        </p:nvSpPr>
        <p:spPr>
          <a:xfrm>
            <a:off x="257175" y="374650"/>
            <a:ext cx="8858250"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solidFill>
                <a:schemeClr val="tx1">
                  <a:lumMod val="65000"/>
                  <a:lumOff val="35000"/>
                </a:schemeClr>
              </a:solidFill>
              <a:latin typeface="+mj-lt"/>
            </a:endParaRPr>
          </a:p>
        </p:txBody>
      </p:sp>
      <p:sp>
        <p:nvSpPr>
          <p:cNvPr id="14" name="Prostokąt 32"/>
          <p:cNvSpPr/>
          <p:nvPr/>
        </p:nvSpPr>
        <p:spPr>
          <a:xfrm flipH="1">
            <a:off x="508000" y="1392238"/>
            <a:ext cx="177800" cy="79216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5" name="Prostokąt 33"/>
          <p:cNvSpPr/>
          <p:nvPr/>
        </p:nvSpPr>
        <p:spPr>
          <a:xfrm flipH="1">
            <a:off x="504825" y="2257425"/>
            <a:ext cx="184150" cy="7985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6" name="Prostokąt 34"/>
          <p:cNvSpPr/>
          <p:nvPr/>
        </p:nvSpPr>
        <p:spPr>
          <a:xfrm flipH="1">
            <a:off x="501650" y="3121025"/>
            <a:ext cx="184150" cy="7905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7" name="Prostokąt 46"/>
          <p:cNvSpPr/>
          <p:nvPr/>
        </p:nvSpPr>
        <p:spPr>
          <a:xfrm flipH="1">
            <a:off x="501650" y="3986213"/>
            <a:ext cx="184150" cy="7858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8" name="Prostokąt 47"/>
          <p:cNvSpPr/>
          <p:nvPr/>
        </p:nvSpPr>
        <p:spPr>
          <a:xfrm flipH="1">
            <a:off x="508000" y="4841875"/>
            <a:ext cx="177800" cy="8001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39" name="Symbol zastępczy tekstu 41"/>
          <p:cNvSpPr>
            <a:spLocks noGrp="1"/>
          </p:cNvSpPr>
          <p:nvPr>
            <p:ph type="body" sz="quarter" idx="27"/>
          </p:nvPr>
        </p:nvSpPr>
        <p:spPr>
          <a:xfrm>
            <a:off x="736526" y="1392585"/>
            <a:ext cx="3388936" cy="792162"/>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baseline="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40" name="Symbol zastępczy tekstu 43"/>
          <p:cNvSpPr>
            <a:spLocks noGrp="1"/>
          </p:cNvSpPr>
          <p:nvPr>
            <p:ph type="body" sz="quarter" idx="28"/>
          </p:nvPr>
        </p:nvSpPr>
        <p:spPr>
          <a:xfrm>
            <a:off x="4268338" y="1623630"/>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41" name="Symbol zastępczy tekstu 41"/>
          <p:cNvSpPr>
            <a:spLocks noGrp="1"/>
          </p:cNvSpPr>
          <p:nvPr>
            <p:ph type="body" sz="quarter" idx="29"/>
          </p:nvPr>
        </p:nvSpPr>
        <p:spPr>
          <a:xfrm>
            <a:off x="736526" y="2257028"/>
            <a:ext cx="3388936" cy="799480"/>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42" name="Symbol zastępczy tekstu 41"/>
          <p:cNvSpPr>
            <a:spLocks noGrp="1"/>
          </p:cNvSpPr>
          <p:nvPr>
            <p:ph type="body" sz="quarter" idx="30"/>
          </p:nvPr>
        </p:nvSpPr>
        <p:spPr>
          <a:xfrm>
            <a:off x="736526" y="3120455"/>
            <a:ext cx="3388936" cy="784026"/>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43" name="Symbol zastępczy tekstu 41"/>
          <p:cNvSpPr>
            <a:spLocks noGrp="1"/>
          </p:cNvSpPr>
          <p:nvPr>
            <p:ph type="body" sz="quarter" idx="31"/>
          </p:nvPr>
        </p:nvSpPr>
        <p:spPr>
          <a:xfrm>
            <a:off x="736526" y="3982907"/>
            <a:ext cx="3388936" cy="779063"/>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30" name="Symbol zastępczy tekstu 41"/>
          <p:cNvSpPr>
            <a:spLocks noGrp="1"/>
          </p:cNvSpPr>
          <p:nvPr>
            <p:ph type="body" sz="quarter" idx="35"/>
          </p:nvPr>
        </p:nvSpPr>
        <p:spPr>
          <a:xfrm>
            <a:off x="736526" y="4841508"/>
            <a:ext cx="3388936" cy="799895"/>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23" name="Symbol zastępczy tekstu 43"/>
          <p:cNvSpPr>
            <a:spLocks noGrp="1"/>
          </p:cNvSpPr>
          <p:nvPr>
            <p:ph type="body" sz="quarter" idx="41"/>
          </p:nvPr>
        </p:nvSpPr>
        <p:spPr>
          <a:xfrm>
            <a:off x="4268338" y="2491732"/>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7" name="Symbol zastępczy tekstu 43"/>
          <p:cNvSpPr>
            <a:spLocks noGrp="1"/>
          </p:cNvSpPr>
          <p:nvPr>
            <p:ph type="body" sz="quarter" idx="42"/>
          </p:nvPr>
        </p:nvSpPr>
        <p:spPr>
          <a:xfrm>
            <a:off x="4268338" y="3347432"/>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8" name="Symbol zastępczy tekstu 43"/>
          <p:cNvSpPr>
            <a:spLocks noGrp="1"/>
          </p:cNvSpPr>
          <p:nvPr>
            <p:ph type="body" sz="quarter" idx="43"/>
          </p:nvPr>
        </p:nvSpPr>
        <p:spPr>
          <a:xfrm>
            <a:off x="4268338" y="4207402"/>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9" name="Symbol zastępczy tekstu 43"/>
          <p:cNvSpPr>
            <a:spLocks noGrp="1"/>
          </p:cNvSpPr>
          <p:nvPr>
            <p:ph type="body" sz="quarter" idx="44"/>
          </p:nvPr>
        </p:nvSpPr>
        <p:spPr>
          <a:xfrm>
            <a:off x="4268338" y="5076419"/>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78261689"/>
      </p:ext>
    </p:extLst>
  </p:cSld>
  <p:clrMapOvr>
    <a:masterClrMapping/>
  </p:clrMapOvr>
  <p:transition xmlns:p14="http://schemas.microsoft.com/office/powerpoint/2010/main">
    <p:zoom/>
  </p:transition>
  <p:hf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ext in columns">
    <p:spTree>
      <p:nvGrpSpPr>
        <p:cNvPr id="1" name=""/>
        <p:cNvGrpSpPr/>
        <p:nvPr/>
      </p:nvGrpSpPr>
      <p:grpSpPr>
        <a:xfrm>
          <a:off x="0" y="0"/>
          <a:ext cx="0" cy="0"/>
          <a:chOff x="0" y="0"/>
          <a:chExt cx="0" cy="0"/>
        </a:xfrm>
      </p:grpSpPr>
      <p:sp>
        <p:nvSpPr>
          <p:cNvPr id="9" name="Prostokąt 10"/>
          <p:cNvSpPr/>
          <p:nvPr/>
        </p:nvSpPr>
        <p:spPr>
          <a:xfrm>
            <a:off x="0" y="142875"/>
            <a:ext cx="214313" cy="6000750"/>
          </a:xfrm>
          <a:prstGeom prst="rect">
            <a:avLst/>
          </a:prstGeom>
          <a:solidFill>
            <a:srgbClr val="0042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sp>
        <p:nvSpPr>
          <p:cNvPr id="10" name="Prostokąt 13"/>
          <p:cNvSpPr/>
          <p:nvPr/>
        </p:nvSpPr>
        <p:spPr>
          <a:xfrm>
            <a:off x="501650" y="1268413"/>
            <a:ext cx="2728913" cy="755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sp>
        <p:nvSpPr>
          <p:cNvPr id="11" name="Prostokąt 14"/>
          <p:cNvSpPr/>
          <p:nvPr/>
        </p:nvSpPr>
        <p:spPr>
          <a:xfrm>
            <a:off x="6191250" y="1268413"/>
            <a:ext cx="2662238" cy="755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sp>
        <p:nvSpPr>
          <p:cNvPr id="12" name="Prostokąt 15"/>
          <p:cNvSpPr/>
          <p:nvPr/>
        </p:nvSpPr>
        <p:spPr>
          <a:xfrm>
            <a:off x="3354388" y="1268413"/>
            <a:ext cx="2728912" cy="755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sp>
        <p:nvSpPr>
          <p:cNvPr id="17" name="Symbol zastępczy tekstu 29"/>
          <p:cNvSpPr>
            <a:spLocks noGrp="1"/>
          </p:cNvSpPr>
          <p:nvPr>
            <p:ph type="body" sz="quarter" idx="23"/>
          </p:nvPr>
        </p:nvSpPr>
        <p:spPr>
          <a:xfrm>
            <a:off x="501650" y="1296312"/>
            <a:ext cx="2728903" cy="699404"/>
          </a:xfrm>
          <a:prstGeom prst="rect">
            <a:avLst/>
          </a:prstGeom>
        </p:spPr>
        <p:txBody>
          <a:bodyPr anchor="ctr"/>
          <a:lstStyle>
            <a:lvl1pPr marL="0" marR="0" indent="0" algn="ctr" defTabSz="914400" eaLnBrk="1" fontAlgn="auto" latinLnBrk="0" hangingPunct="1">
              <a:lnSpc>
                <a:spcPct val="100000"/>
              </a:lnSpc>
              <a:spcBef>
                <a:spcPts val="0"/>
              </a:spcBef>
              <a:spcAft>
                <a:spcPts val="0"/>
              </a:spcAft>
              <a:buClrTx/>
              <a:buSzTx/>
              <a:buFontTx/>
              <a:buNone/>
              <a:tabLst/>
              <a:defRPr sz="1800" b="1">
                <a:solidFill>
                  <a:schemeClr val="bg1"/>
                </a:solidFill>
                <a:latin typeface="+mj-lt"/>
              </a:defRPr>
            </a:lvl1pPr>
            <a:lvl2pPr>
              <a:defRPr sz="1200">
                <a:solidFill>
                  <a:schemeClr val="bg1"/>
                </a:solidFill>
                <a:latin typeface="Myriad Pro" pitchFamily="34" charset="0"/>
              </a:defRPr>
            </a:lvl2pPr>
            <a:lvl3pPr>
              <a:defRPr sz="1200">
                <a:solidFill>
                  <a:schemeClr val="bg1"/>
                </a:solidFill>
                <a:latin typeface="Myriad Pro" pitchFamily="34" charset="0"/>
              </a:defRPr>
            </a:lvl3pPr>
            <a:lvl4pPr>
              <a:defRPr sz="1200">
                <a:solidFill>
                  <a:schemeClr val="bg1"/>
                </a:solidFill>
                <a:latin typeface="Myriad Pro" pitchFamily="34" charset="0"/>
              </a:defRPr>
            </a:lvl4pPr>
            <a:lvl5pPr>
              <a:defRPr sz="1200">
                <a:solidFill>
                  <a:schemeClr val="bg1"/>
                </a:solidFill>
                <a:latin typeface="Myriad Pro" pitchFamily="34" charset="0"/>
              </a:defRPr>
            </a:lvl5pPr>
          </a:lstStyle>
          <a:p>
            <a:pPr lvl="0"/>
            <a:r>
              <a:rPr lang="en-US" smtClean="0"/>
              <a:t>Click to edit Master text styles</a:t>
            </a:r>
          </a:p>
        </p:txBody>
      </p:sp>
      <p:sp>
        <p:nvSpPr>
          <p:cNvPr id="23" name="Symbol zastępczy tekstu 29"/>
          <p:cNvSpPr>
            <a:spLocks noGrp="1"/>
          </p:cNvSpPr>
          <p:nvPr>
            <p:ph type="body" sz="quarter" idx="24"/>
          </p:nvPr>
        </p:nvSpPr>
        <p:spPr>
          <a:xfrm>
            <a:off x="6191816" y="1296312"/>
            <a:ext cx="2662315" cy="699404"/>
          </a:xfrm>
          <a:prstGeom prst="rect">
            <a:avLst/>
          </a:prstGeom>
        </p:spPr>
        <p:txBody>
          <a:bodyPr anchor="ctr"/>
          <a:lstStyle>
            <a:lvl1pPr marL="0" marR="0" indent="0" algn="ctr" defTabSz="914400" eaLnBrk="1" fontAlgn="auto" latinLnBrk="0" hangingPunct="1">
              <a:lnSpc>
                <a:spcPct val="100000"/>
              </a:lnSpc>
              <a:spcBef>
                <a:spcPts val="0"/>
              </a:spcBef>
              <a:spcAft>
                <a:spcPts val="0"/>
              </a:spcAft>
              <a:buClrTx/>
              <a:buSzTx/>
              <a:buFontTx/>
              <a:buNone/>
              <a:tabLst/>
              <a:defRPr sz="1800" b="1">
                <a:solidFill>
                  <a:schemeClr val="bg1"/>
                </a:solidFill>
                <a:latin typeface="+mj-lt"/>
              </a:defRPr>
            </a:lvl1pPr>
            <a:lvl2pPr>
              <a:defRPr sz="1200">
                <a:solidFill>
                  <a:schemeClr val="bg1"/>
                </a:solidFill>
                <a:latin typeface="Myriad Pro" pitchFamily="34" charset="0"/>
              </a:defRPr>
            </a:lvl2pPr>
            <a:lvl3pPr>
              <a:defRPr sz="1200">
                <a:solidFill>
                  <a:schemeClr val="bg1"/>
                </a:solidFill>
                <a:latin typeface="Myriad Pro" pitchFamily="34" charset="0"/>
              </a:defRPr>
            </a:lvl3pPr>
            <a:lvl4pPr>
              <a:defRPr sz="1200">
                <a:solidFill>
                  <a:schemeClr val="bg1"/>
                </a:solidFill>
                <a:latin typeface="Myriad Pro" pitchFamily="34" charset="0"/>
              </a:defRPr>
            </a:lvl4pPr>
            <a:lvl5pPr>
              <a:defRPr sz="1200">
                <a:solidFill>
                  <a:schemeClr val="bg1"/>
                </a:solidFill>
                <a:latin typeface="Myriad Pro" pitchFamily="34" charset="0"/>
              </a:defRPr>
            </a:lvl5pPr>
          </a:lstStyle>
          <a:p>
            <a:pPr lvl="0"/>
            <a:r>
              <a:rPr lang="en-US" smtClean="0"/>
              <a:t>Click to edit Master text styles</a:t>
            </a:r>
          </a:p>
        </p:txBody>
      </p:sp>
      <p:sp>
        <p:nvSpPr>
          <p:cNvPr id="24" name="Symbol zastępczy tekstu 29"/>
          <p:cNvSpPr>
            <a:spLocks noGrp="1"/>
          </p:cNvSpPr>
          <p:nvPr>
            <p:ph type="body" sz="quarter" idx="25"/>
          </p:nvPr>
        </p:nvSpPr>
        <p:spPr>
          <a:xfrm>
            <a:off x="3355075" y="1296312"/>
            <a:ext cx="2728903" cy="699404"/>
          </a:xfrm>
          <a:prstGeom prst="rect">
            <a:avLst/>
          </a:prstGeom>
        </p:spPr>
        <p:txBody>
          <a:bodyPr anchor="ctr"/>
          <a:lstStyle>
            <a:lvl1pPr marL="0" marR="0" indent="0" algn="ctr" defTabSz="914400" eaLnBrk="1" fontAlgn="auto" latinLnBrk="0" hangingPunct="1">
              <a:lnSpc>
                <a:spcPct val="100000"/>
              </a:lnSpc>
              <a:spcBef>
                <a:spcPts val="0"/>
              </a:spcBef>
              <a:spcAft>
                <a:spcPts val="0"/>
              </a:spcAft>
              <a:buClrTx/>
              <a:buSzTx/>
              <a:buFontTx/>
              <a:buNone/>
              <a:tabLst/>
              <a:defRPr sz="1800" b="1">
                <a:solidFill>
                  <a:schemeClr val="bg1"/>
                </a:solidFill>
                <a:latin typeface="+mj-lt"/>
              </a:defRPr>
            </a:lvl1pPr>
            <a:lvl2pPr>
              <a:defRPr sz="1200">
                <a:solidFill>
                  <a:schemeClr val="bg1"/>
                </a:solidFill>
                <a:latin typeface="Myriad Pro" pitchFamily="34" charset="0"/>
              </a:defRPr>
            </a:lvl2pPr>
            <a:lvl3pPr>
              <a:defRPr sz="1200">
                <a:solidFill>
                  <a:schemeClr val="bg1"/>
                </a:solidFill>
                <a:latin typeface="Myriad Pro" pitchFamily="34" charset="0"/>
              </a:defRPr>
            </a:lvl3pPr>
            <a:lvl4pPr>
              <a:defRPr sz="1200">
                <a:solidFill>
                  <a:schemeClr val="bg1"/>
                </a:solidFill>
                <a:latin typeface="Myriad Pro" pitchFamily="34" charset="0"/>
              </a:defRPr>
            </a:lvl4pPr>
            <a:lvl5pPr>
              <a:defRPr sz="1200">
                <a:solidFill>
                  <a:schemeClr val="bg1"/>
                </a:solidFill>
                <a:latin typeface="Myriad Pro" pitchFamily="34" charset="0"/>
              </a:defRPr>
            </a:lvl5pPr>
          </a:lstStyle>
          <a:p>
            <a:pPr lvl="0"/>
            <a:r>
              <a:rPr lang="en-US" smtClean="0"/>
              <a:t>Click to edit Master text styles</a:t>
            </a:r>
          </a:p>
        </p:txBody>
      </p:sp>
      <p:sp>
        <p:nvSpPr>
          <p:cNvPr id="26" name="Symbol zastępczy tekstu 43"/>
          <p:cNvSpPr>
            <a:spLocks noGrp="1"/>
          </p:cNvSpPr>
          <p:nvPr>
            <p:ph type="body" sz="quarter" idx="41"/>
          </p:nvPr>
        </p:nvSpPr>
        <p:spPr>
          <a:xfrm>
            <a:off x="501650" y="2128455"/>
            <a:ext cx="2698750" cy="699404"/>
          </a:xfrm>
          <a:prstGeom prst="rect">
            <a:avLst/>
          </a:prstGeom>
        </p:spPr>
        <p:txBody>
          <a:bodyPr/>
          <a:lstStyle>
            <a:lvl1pPr marL="288000" indent="-288000">
              <a:buClr>
                <a:schemeClr val="accent4"/>
              </a:buClr>
              <a:buFont typeface="Wingdings" pitchFamily="2" charset="2"/>
              <a:buChar char="§"/>
              <a:defRPr sz="1800" baseline="0">
                <a:solidFill>
                  <a:schemeClr val="tx1"/>
                </a:solidFill>
                <a:latin typeface="+mj-lt"/>
              </a:defRPr>
            </a:lvl1pPr>
            <a:lvl2pPr>
              <a:buClr>
                <a:schemeClr val="accent4"/>
              </a:buClr>
              <a:buFont typeface="Arial" pitchFamily="34" charset="0"/>
              <a:buChar char="–"/>
              <a:defRPr sz="1800">
                <a:solidFill>
                  <a:schemeClr val="tx1"/>
                </a:solidFill>
                <a:latin typeface="+mj-lt"/>
              </a:defRPr>
            </a:lvl2pPr>
            <a:lvl3pPr>
              <a:buClr>
                <a:schemeClr val="tx2"/>
              </a:buClr>
              <a:buFont typeface="Wingdings" pitchFamily="2" charset="2"/>
              <a:buChar char="§"/>
              <a:defRPr sz="1800">
                <a:solidFill>
                  <a:schemeClr val="tx1"/>
                </a:solidFill>
                <a:latin typeface="+mj-lt"/>
              </a:defRPr>
            </a:lvl3pPr>
            <a:lvl4pPr>
              <a:buFont typeface="Arial" pitchFamily="34" charset="0"/>
              <a:buChar char="–"/>
              <a:defRPr sz="18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7" name="Symbol zastępczy tekstu 43"/>
          <p:cNvSpPr>
            <a:spLocks noGrp="1"/>
          </p:cNvSpPr>
          <p:nvPr>
            <p:ph type="body" sz="quarter" idx="42"/>
          </p:nvPr>
        </p:nvSpPr>
        <p:spPr>
          <a:xfrm>
            <a:off x="3355075" y="2128455"/>
            <a:ext cx="2698750" cy="699404"/>
          </a:xfrm>
          <a:prstGeom prst="rect">
            <a:avLst/>
          </a:prstGeom>
        </p:spPr>
        <p:txBody>
          <a:bodyPr/>
          <a:lstStyle>
            <a:lvl1pPr marL="288000" indent="-288000">
              <a:buClr>
                <a:schemeClr val="accent4"/>
              </a:buClr>
              <a:buFont typeface="Wingdings" pitchFamily="2" charset="2"/>
              <a:buChar char="§"/>
              <a:defRPr sz="1800" baseline="0">
                <a:solidFill>
                  <a:schemeClr val="tx1"/>
                </a:solidFill>
                <a:latin typeface="+mj-lt"/>
              </a:defRPr>
            </a:lvl1pPr>
            <a:lvl2pPr>
              <a:buClr>
                <a:schemeClr val="accent4"/>
              </a:buClr>
              <a:buFont typeface="Arial" pitchFamily="34" charset="0"/>
              <a:buChar char="–"/>
              <a:defRPr sz="1800">
                <a:solidFill>
                  <a:schemeClr val="tx1"/>
                </a:solidFill>
                <a:latin typeface="+mj-lt"/>
              </a:defRPr>
            </a:lvl2pPr>
            <a:lvl3pPr>
              <a:buClr>
                <a:schemeClr val="tx2"/>
              </a:buClr>
              <a:buFont typeface="Wingdings" pitchFamily="2" charset="2"/>
              <a:buChar char="§"/>
              <a:defRPr sz="1800">
                <a:solidFill>
                  <a:schemeClr val="tx1"/>
                </a:solidFill>
                <a:latin typeface="+mj-lt"/>
              </a:defRPr>
            </a:lvl3pPr>
            <a:lvl4pPr>
              <a:buFont typeface="Arial" pitchFamily="34" charset="0"/>
              <a:buChar char="–"/>
              <a:defRPr sz="18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31" name="Symbol zastępczy tekstu 43"/>
          <p:cNvSpPr>
            <a:spLocks noGrp="1"/>
          </p:cNvSpPr>
          <p:nvPr>
            <p:ph type="body" sz="quarter" idx="43"/>
          </p:nvPr>
        </p:nvSpPr>
        <p:spPr>
          <a:xfrm>
            <a:off x="6191816" y="2128455"/>
            <a:ext cx="2698750" cy="699404"/>
          </a:xfrm>
          <a:prstGeom prst="rect">
            <a:avLst/>
          </a:prstGeom>
        </p:spPr>
        <p:txBody>
          <a:bodyPr/>
          <a:lstStyle>
            <a:lvl1pPr marL="288000" indent="-288000">
              <a:buClr>
                <a:schemeClr val="accent4"/>
              </a:buClr>
              <a:buFont typeface="Wingdings" pitchFamily="2" charset="2"/>
              <a:buChar char="§"/>
              <a:defRPr sz="1800" baseline="0">
                <a:solidFill>
                  <a:schemeClr val="tx1"/>
                </a:solidFill>
                <a:latin typeface="+mj-lt"/>
              </a:defRPr>
            </a:lvl1pPr>
            <a:lvl2pPr>
              <a:buClr>
                <a:schemeClr val="accent4"/>
              </a:buClr>
              <a:buFont typeface="Arial" pitchFamily="34" charset="0"/>
              <a:buChar char="–"/>
              <a:defRPr sz="1800">
                <a:solidFill>
                  <a:schemeClr val="tx1"/>
                </a:solidFill>
                <a:latin typeface="+mj-lt"/>
              </a:defRPr>
            </a:lvl2pPr>
            <a:lvl3pPr>
              <a:buClr>
                <a:schemeClr val="tx2"/>
              </a:buClr>
              <a:buFont typeface="Wingdings" pitchFamily="2" charset="2"/>
              <a:buChar char="§"/>
              <a:defRPr sz="1800">
                <a:solidFill>
                  <a:schemeClr val="tx1"/>
                </a:solidFill>
                <a:latin typeface="+mj-lt"/>
              </a:defRPr>
            </a:lvl3pPr>
            <a:lvl4pPr>
              <a:buFont typeface="Arial" pitchFamily="34" charset="0"/>
              <a:buChar char="–"/>
              <a:defRPr sz="18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11795565"/>
      </p:ext>
    </p:extLst>
  </p:cSld>
  <p:clrMapOvr>
    <a:masterClrMapping/>
  </p:clrMapOvr>
  <p:transition xmlns:p14="http://schemas.microsoft.com/office/powerpoint/2010/main">
    <p:zoom/>
  </p:transition>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Image and text">
    <p:spTree>
      <p:nvGrpSpPr>
        <p:cNvPr id="1" name=""/>
        <p:cNvGrpSpPr/>
        <p:nvPr/>
      </p:nvGrpSpPr>
      <p:grpSpPr>
        <a:xfrm>
          <a:off x="0" y="0"/>
          <a:ext cx="0" cy="0"/>
          <a:chOff x="0" y="0"/>
          <a:chExt cx="0" cy="0"/>
        </a:xfrm>
      </p:grpSpPr>
      <p:sp>
        <p:nvSpPr>
          <p:cNvPr id="5" name="Symbol zastępczy obrazu 4"/>
          <p:cNvSpPr>
            <a:spLocks noGrp="1"/>
          </p:cNvSpPr>
          <p:nvPr>
            <p:ph type="pic" sz="quarter" idx="22"/>
          </p:nvPr>
        </p:nvSpPr>
        <p:spPr>
          <a:xfrm>
            <a:off x="285720" y="1047750"/>
            <a:ext cx="4718050" cy="5505450"/>
          </a:xfrm>
        </p:spPr>
        <p:txBody>
          <a:bodyPr rtlCol="0"/>
          <a:lstStyle>
            <a:lvl1pPr>
              <a:defRPr>
                <a:latin typeface="+mj-lt"/>
              </a:defRPr>
            </a:lvl1pPr>
          </a:lstStyle>
          <a:p>
            <a:pPr lvl="0"/>
            <a:r>
              <a:rPr lang="en-US" noProof="0" smtClean="0"/>
              <a:t>Drag picture to placeholder or click icon to add</a:t>
            </a:r>
            <a:endParaRPr lang="pl-PL" noProof="0"/>
          </a:p>
        </p:txBody>
      </p:sp>
      <p:sp>
        <p:nvSpPr>
          <p:cNvPr id="16" name="Text Placeholder 15"/>
          <p:cNvSpPr>
            <a:spLocks noGrp="1"/>
          </p:cNvSpPr>
          <p:nvPr>
            <p:ph type="body" sz="quarter" idx="42"/>
          </p:nvPr>
        </p:nvSpPr>
        <p:spPr>
          <a:xfrm>
            <a:off x="5172075" y="1047749"/>
            <a:ext cx="3810000" cy="5495926"/>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16392028"/>
      </p:ext>
    </p:extLst>
  </p:cSld>
  <p:clrMapOvr>
    <a:masterClrMapping/>
  </p:clrMapOvr>
  <p:transition xmlns:p14="http://schemas.microsoft.com/office/powerpoint/2010/main">
    <p:zoom/>
  </p:transition>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Graph and text">
    <p:spTree>
      <p:nvGrpSpPr>
        <p:cNvPr id="1" name=""/>
        <p:cNvGrpSpPr/>
        <p:nvPr/>
      </p:nvGrpSpPr>
      <p:grpSpPr>
        <a:xfrm>
          <a:off x="0" y="0"/>
          <a:ext cx="0" cy="0"/>
          <a:chOff x="0" y="0"/>
          <a:chExt cx="0" cy="0"/>
        </a:xfrm>
      </p:grpSpPr>
      <p:sp>
        <p:nvSpPr>
          <p:cNvPr id="15" name="Symbol zastępczy wykresu 14"/>
          <p:cNvSpPr>
            <a:spLocks noGrp="1"/>
          </p:cNvSpPr>
          <p:nvPr>
            <p:ph type="chart" sz="quarter" idx="24"/>
          </p:nvPr>
        </p:nvSpPr>
        <p:spPr>
          <a:xfrm>
            <a:off x="4757738" y="1047750"/>
            <a:ext cx="4249737" cy="5514975"/>
          </a:xfrm>
          <a:prstGeom prst="rect">
            <a:avLst/>
          </a:prstGeom>
          <a:noFill/>
        </p:spPr>
        <p:txBody>
          <a:bodyPr rtlCol="0"/>
          <a:lstStyle>
            <a:lvl1pPr>
              <a:buNone/>
              <a:defRPr>
                <a:solidFill>
                  <a:schemeClr val="bg1">
                    <a:lumMod val="65000"/>
                  </a:schemeClr>
                </a:solidFill>
                <a:latin typeface="+mj-lt"/>
              </a:defRPr>
            </a:lvl1pPr>
          </a:lstStyle>
          <a:p>
            <a:pPr lvl="0"/>
            <a:r>
              <a:rPr lang="en-US" noProof="0" smtClean="0"/>
              <a:t>Click icon to add chart</a:t>
            </a:r>
            <a:endParaRPr lang="pl-PL" noProof="0" dirty="0"/>
          </a:p>
        </p:txBody>
      </p:sp>
      <p:sp>
        <p:nvSpPr>
          <p:cNvPr id="20" name="Text Placeholder 19"/>
          <p:cNvSpPr>
            <a:spLocks noGrp="1"/>
          </p:cNvSpPr>
          <p:nvPr>
            <p:ph type="body" sz="quarter" idx="41"/>
          </p:nvPr>
        </p:nvSpPr>
        <p:spPr>
          <a:xfrm>
            <a:off x="295275" y="1047750"/>
            <a:ext cx="4343400" cy="552450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01899650"/>
      </p:ext>
    </p:extLst>
  </p:cSld>
  <p:clrMapOvr>
    <a:masterClrMapping/>
  </p:clrMapOvr>
  <p:transition xmlns:p14="http://schemas.microsoft.com/office/powerpoint/2010/main">
    <p:zoom/>
  </p:transition>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2 boxe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1950" y="1390650"/>
            <a:ext cx="4078288" cy="4916488"/>
          </a:xfrm>
        </p:spPr>
        <p:txBody>
          <a:bodyPr/>
          <a:lstStyle>
            <a:lvl1pPr>
              <a:defRPr sz="1800"/>
            </a:lvl1pPr>
            <a:lvl2pPr>
              <a:defRPr sz="1800"/>
            </a:lvl2pPr>
            <a:lvl3pPr>
              <a:defRPr sz="1800"/>
            </a:lvl3pPr>
            <a:lvl4pPr>
              <a:buFont typeface="Arial" pitchFamily="34" charset="0"/>
              <a:buChar cha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92638" y="1390650"/>
            <a:ext cx="4078287" cy="49164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Tree>
    <p:extLst>
      <p:ext uri="{BB962C8B-B14F-4D97-AF65-F5344CB8AC3E}">
        <p14:creationId xmlns:p14="http://schemas.microsoft.com/office/powerpoint/2010/main" val="4252441838"/>
      </p:ext>
    </p:extLst>
  </p:cSld>
  <p:clrMapOvr>
    <a:masterClrMapping/>
  </p:clrMapOvr>
  <p:transition xmlns:p14="http://schemas.microsoft.com/office/powerpoint/2010/main" spd="slow">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Graph only">
    <p:spTree>
      <p:nvGrpSpPr>
        <p:cNvPr id="1" name=""/>
        <p:cNvGrpSpPr/>
        <p:nvPr/>
      </p:nvGrpSpPr>
      <p:grpSpPr>
        <a:xfrm>
          <a:off x="0" y="0"/>
          <a:ext cx="0" cy="0"/>
          <a:chOff x="0" y="0"/>
          <a:chExt cx="0" cy="0"/>
        </a:xfrm>
      </p:grpSpPr>
      <p:sp>
        <p:nvSpPr>
          <p:cNvPr id="15" name="Symbol zastępczy wykresu 14"/>
          <p:cNvSpPr>
            <a:spLocks noGrp="1"/>
          </p:cNvSpPr>
          <p:nvPr>
            <p:ph type="chart" sz="quarter" idx="24"/>
          </p:nvPr>
        </p:nvSpPr>
        <p:spPr>
          <a:xfrm>
            <a:off x="285720" y="1085849"/>
            <a:ext cx="8705850" cy="2847975"/>
          </a:xfrm>
          <a:prstGeom prst="rect">
            <a:avLst/>
          </a:prstGeom>
          <a:noFill/>
        </p:spPr>
        <p:txBody>
          <a:bodyPr rtlCol="0"/>
          <a:lstStyle>
            <a:lvl1pPr>
              <a:buNone/>
              <a:defRPr>
                <a:solidFill>
                  <a:schemeClr val="bg1">
                    <a:lumMod val="65000"/>
                  </a:schemeClr>
                </a:solidFill>
                <a:latin typeface="+mj-lt"/>
              </a:defRPr>
            </a:lvl1pPr>
          </a:lstStyle>
          <a:p>
            <a:pPr lvl="0"/>
            <a:r>
              <a:rPr lang="en-US" noProof="0" smtClean="0"/>
              <a:t>Click icon to add chart</a:t>
            </a:r>
            <a:endParaRPr lang="pl-PL" noProof="0" dirty="0"/>
          </a:p>
        </p:txBody>
      </p:sp>
      <p:sp>
        <p:nvSpPr>
          <p:cNvPr id="19" name="Text Placeholder 19"/>
          <p:cNvSpPr>
            <a:spLocks noGrp="1"/>
          </p:cNvSpPr>
          <p:nvPr>
            <p:ph type="body" sz="quarter" idx="41"/>
          </p:nvPr>
        </p:nvSpPr>
        <p:spPr>
          <a:xfrm>
            <a:off x="285719" y="4048075"/>
            <a:ext cx="8715405" cy="24860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43052662"/>
      </p:ext>
    </p:extLst>
  </p:cSld>
  <p:clrMapOvr>
    <a:masterClrMapping/>
  </p:clrMapOvr>
  <p:transition xmlns:p14="http://schemas.microsoft.com/office/powerpoint/2010/main">
    <p:zoom/>
  </p:transition>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End slide">
    <p:spTree>
      <p:nvGrpSpPr>
        <p:cNvPr id="1" name=""/>
        <p:cNvGrpSpPr/>
        <p:nvPr/>
      </p:nvGrpSpPr>
      <p:grpSpPr>
        <a:xfrm>
          <a:off x="0" y="0"/>
          <a:ext cx="0" cy="0"/>
          <a:chOff x="0" y="0"/>
          <a:chExt cx="0" cy="0"/>
        </a:xfrm>
      </p:grpSpPr>
      <p:pic>
        <p:nvPicPr>
          <p:cNvPr id="7"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Prostokąt 24"/>
          <p:cNvSpPr/>
          <p:nvPr/>
        </p:nvSpPr>
        <p:spPr>
          <a:xfrm flipH="1">
            <a:off x="8748713" y="2427288"/>
            <a:ext cx="395287" cy="1506537"/>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pic>
        <p:nvPicPr>
          <p:cNvPr id="9" name="Picture 19" descr="3 Quadrant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2" descr="qr-code.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84363" y="2486025"/>
            <a:ext cx="140970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3455719" y="2427158"/>
            <a:ext cx="5294398" cy="1505898"/>
          </a:xfrm>
        </p:spPr>
        <p:txBody>
          <a:bodyPr anchor="ctr">
            <a:noAutofit/>
          </a:bodyPr>
          <a:lstStyle>
            <a:lvl1pPr marL="0" indent="0" algn="r">
              <a:buNone/>
              <a:defRPr sz="2400" baseline="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smtClean="0"/>
          </a:p>
        </p:txBody>
      </p:sp>
      <p:sp>
        <p:nvSpPr>
          <p:cNvPr id="19" name="Symbol zastępczy tekstu 5"/>
          <p:cNvSpPr>
            <a:spLocks noGrp="1"/>
          </p:cNvSpPr>
          <p:nvPr>
            <p:ph type="body" sz="quarter" idx="11"/>
          </p:nvPr>
        </p:nvSpPr>
        <p:spPr>
          <a:xfrm>
            <a:off x="4622009" y="5353480"/>
            <a:ext cx="4116492" cy="360040"/>
          </a:xfrm>
        </p:spPr>
        <p:txBody>
          <a:bodyPr anchor="ctr">
            <a:normAutofit/>
          </a:bodyPr>
          <a:lstStyle>
            <a:lvl1pPr marL="0" indent="0" algn="l">
              <a:buNone/>
              <a:defRPr sz="1200" baseline="0">
                <a:solidFill>
                  <a:schemeClr val="bg1"/>
                </a:solidFill>
                <a:latin typeface="+mj-lt"/>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583285" y="4279379"/>
            <a:ext cx="4152991" cy="360040"/>
          </a:xfrm>
        </p:spPr>
        <p:txBody>
          <a:bodyPr anchor="ctr">
            <a:normAutofit/>
          </a:bodyPr>
          <a:lstStyle>
            <a:lvl1pPr marL="0" indent="0" algn="r">
              <a:buNone/>
              <a:defRPr sz="1200" baseline="0">
                <a:solidFill>
                  <a:srgbClr val="F36E2B"/>
                </a:solidFill>
                <a:latin typeface="+mj-lt"/>
              </a:defRPr>
            </a:lvl1pPr>
          </a:lstStyle>
          <a:p>
            <a:pPr lvl="0"/>
            <a:r>
              <a:rPr lang="en-US" smtClean="0"/>
              <a:t>Click to edit Master text styles</a:t>
            </a:r>
          </a:p>
        </p:txBody>
      </p:sp>
      <p:sp>
        <p:nvSpPr>
          <p:cNvPr id="12" name="Symbol zastępczy tekstu 5"/>
          <p:cNvSpPr>
            <a:spLocks noGrp="1"/>
          </p:cNvSpPr>
          <p:nvPr>
            <p:ph type="body" sz="quarter" idx="13"/>
          </p:nvPr>
        </p:nvSpPr>
        <p:spPr>
          <a:xfrm>
            <a:off x="4622009" y="5704310"/>
            <a:ext cx="4116492" cy="360040"/>
          </a:xfrm>
        </p:spPr>
        <p:txBody>
          <a:bodyPr anchor="ctr">
            <a:normAutofit/>
          </a:bodyPr>
          <a:lstStyle>
            <a:lvl1pPr marL="0" indent="0" algn="l">
              <a:buNone/>
              <a:defRPr sz="1200" baseline="0">
                <a:solidFill>
                  <a:schemeClr val="bg1"/>
                </a:solidFill>
                <a:latin typeface="+mj-lt"/>
              </a:defRPr>
            </a:lvl1pPr>
          </a:lstStyle>
          <a:p>
            <a:pPr lvl="0"/>
            <a:r>
              <a:rPr lang="en-US" smtClean="0"/>
              <a:t>Click to edit Master text styles</a:t>
            </a:r>
          </a:p>
        </p:txBody>
      </p:sp>
      <p:sp>
        <p:nvSpPr>
          <p:cNvPr id="13" name="Symbol zastępczy tekstu 5"/>
          <p:cNvSpPr>
            <a:spLocks noGrp="1"/>
          </p:cNvSpPr>
          <p:nvPr>
            <p:ph type="body" sz="quarter" idx="14"/>
          </p:nvPr>
        </p:nvSpPr>
        <p:spPr>
          <a:xfrm>
            <a:off x="4622009" y="6064350"/>
            <a:ext cx="4116492" cy="360040"/>
          </a:xfrm>
        </p:spPr>
        <p:txBody>
          <a:bodyPr anchor="ctr">
            <a:normAutofit/>
          </a:bodyPr>
          <a:lstStyle>
            <a:lvl1pPr marL="0" indent="0" algn="l">
              <a:buNone/>
              <a:defRPr sz="1200" baseline="0">
                <a:solidFill>
                  <a:schemeClr val="bg1"/>
                </a:solidFill>
                <a:latin typeface="+mj-lt"/>
              </a:defRPr>
            </a:lvl1pPr>
          </a:lstStyle>
          <a:p>
            <a:pPr lvl="0"/>
            <a:r>
              <a:rPr lang="en-US" smtClean="0"/>
              <a:t>Click to edit Master text styles</a:t>
            </a:r>
          </a:p>
        </p:txBody>
      </p:sp>
    </p:spTree>
    <p:extLst>
      <p:ext uri="{BB962C8B-B14F-4D97-AF65-F5344CB8AC3E}">
        <p14:creationId xmlns:p14="http://schemas.microsoft.com/office/powerpoint/2010/main" val="2335641564"/>
      </p:ext>
    </p:extLst>
  </p:cSld>
  <p:clrMapOvr>
    <a:masterClrMapping/>
  </p:clrMapOvr>
  <p:transition xmlns:p14="http://schemas.microsoft.com/office/powerpoint/2010/main">
    <p:zoom/>
  </p:transition>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Text (1 box)">
    <p:spTree>
      <p:nvGrpSpPr>
        <p:cNvPr id="1" name=""/>
        <p:cNvGrpSpPr/>
        <p:nvPr/>
      </p:nvGrpSpPr>
      <p:grpSpPr>
        <a:xfrm>
          <a:off x="0" y="0"/>
          <a:ext cx="0" cy="0"/>
          <a:chOff x="0" y="0"/>
          <a:chExt cx="0" cy="0"/>
        </a:xfrm>
      </p:grpSpPr>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Rectangle 7"/>
          <p:cNvSpPr>
            <a:spLocks noGrp="1" noChangeArrowheads="1"/>
          </p:cNvSpPr>
          <p:nvPr>
            <p:ph idx="1"/>
          </p:nvPr>
        </p:nvSpPr>
        <p:spPr bwMode="auto">
          <a:xfrm>
            <a:off x="361950" y="1381125"/>
            <a:ext cx="8308975" cy="4916488"/>
          </a:xfrm>
          <a:prstGeom prst="rect">
            <a:avLst/>
          </a:prstGeom>
          <a:noFill/>
          <a:ln w="9525">
            <a:noFill/>
            <a:miter lim="800000"/>
            <a:headEnd/>
            <a:tailEnd/>
          </a:ln>
        </p:spPr>
        <p:txBody>
          <a:bodyPr/>
          <a:lstStyle>
            <a:lvl1pPr>
              <a:defRPr sz="1800"/>
            </a:lvl1pPr>
            <a:lvl2pPr>
              <a:defRPr sz="1800"/>
            </a:lvl2pPr>
            <a:lvl3pPr>
              <a:defRPr sz="1800"/>
            </a:lvl3pPr>
            <a:lvl4pPr>
              <a:defRPr sz="1800"/>
            </a:lvl4pPr>
            <a:lvl5pPr>
              <a:defRPr sz="1800"/>
            </a:lvl5pPr>
          </a:lstStyle>
          <a:p>
            <a:pPr lvl="0"/>
            <a:r>
              <a:rPr lang="ru-RU" dirty="0" err="1" smtClean="0"/>
              <a:t>Click</a:t>
            </a:r>
            <a:r>
              <a:rPr lang="ru-RU" dirty="0" smtClean="0"/>
              <a:t> </a:t>
            </a:r>
            <a:r>
              <a:rPr lang="ru-RU" dirty="0" err="1" smtClean="0"/>
              <a:t>to</a:t>
            </a:r>
            <a:r>
              <a:rPr lang="ru-RU" dirty="0" smtClean="0"/>
              <a:t> </a:t>
            </a:r>
            <a:r>
              <a:rPr lang="ru-RU" dirty="0" err="1" smtClean="0"/>
              <a:t>edit</a:t>
            </a:r>
            <a:r>
              <a:rPr lang="ru-RU" dirty="0" smtClean="0"/>
              <a:t> </a:t>
            </a:r>
            <a:r>
              <a:rPr lang="ru-RU" dirty="0" err="1" smtClean="0"/>
              <a:t>Master</a:t>
            </a:r>
            <a:r>
              <a:rPr lang="ru-RU" dirty="0" smtClean="0"/>
              <a:t> </a:t>
            </a:r>
            <a:r>
              <a:rPr lang="ru-RU" dirty="0" err="1" smtClean="0"/>
              <a:t>text</a:t>
            </a:r>
            <a:r>
              <a:rPr lang="ru-RU" dirty="0" smtClean="0"/>
              <a:t> </a:t>
            </a:r>
            <a:r>
              <a:rPr lang="ru-RU" dirty="0" err="1" smtClean="0"/>
              <a:t>styles</a:t>
            </a:r>
            <a:endParaRPr lang="ru-RU" dirty="0" smtClean="0"/>
          </a:p>
          <a:p>
            <a:pPr lvl="1"/>
            <a:r>
              <a:rPr lang="ru-RU" dirty="0" err="1" smtClean="0"/>
              <a:t>Second</a:t>
            </a:r>
            <a:r>
              <a:rPr lang="ru-RU" dirty="0" smtClean="0"/>
              <a:t> </a:t>
            </a:r>
            <a:r>
              <a:rPr lang="ru-RU" dirty="0" err="1" smtClean="0"/>
              <a:t>level</a:t>
            </a:r>
            <a:endParaRPr lang="ru-RU" dirty="0" smtClean="0"/>
          </a:p>
          <a:p>
            <a:pPr lvl="2"/>
            <a:r>
              <a:rPr lang="ru-RU" dirty="0" err="1" smtClean="0"/>
              <a:t>Third</a:t>
            </a:r>
            <a:r>
              <a:rPr lang="ru-RU" dirty="0" smtClean="0"/>
              <a:t> </a:t>
            </a:r>
            <a:r>
              <a:rPr lang="ru-RU" dirty="0" err="1" smtClean="0"/>
              <a:t>level</a:t>
            </a:r>
            <a:endParaRPr lang="ru-RU" dirty="0" smtClean="0"/>
          </a:p>
          <a:p>
            <a:pPr lvl="3"/>
            <a:r>
              <a:rPr lang="ru-RU" dirty="0" err="1" smtClean="0"/>
              <a:t>Fourth</a:t>
            </a:r>
            <a:r>
              <a:rPr lang="ru-RU" dirty="0" smtClean="0"/>
              <a:t> </a:t>
            </a:r>
            <a:r>
              <a:rPr lang="ru-RU" dirty="0" err="1" smtClean="0"/>
              <a:t>level</a:t>
            </a:r>
            <a:endParaRPr lang="ru-RU" dirty="0" smtClean="0"/>
          </a:p>
          <a:p>
            <a:pPr lvl="4"/>
            <a:r>
              <a:rPr lang="ru-RU" dirty="0" err="1" smtClean="0"/>
              <a:t>Fifth</a:t>
            </a:r>
            <a:r>
              <a:rPr lang="ru-RU" dirty="0" smtClean="0"/>
              <a:t> </a:t>
            </a:r>
            <a:r>
              <a:rPr lang="ru-RU" dirty="0" err="1" smtClean="0"/>
              <a:t>level</a:t>
            </a:r>
            <a:endParaRPr lang="ru-RU" dirty="0" smtClean="0"/>
          </a:p>
        </p:txBody>
      </p:sp>
    </p:spTree>
    <p:extLst>
      <p:ext uri="{BB962C8B-B14F-4D97-AF65-F5344CB8AC3E}">
        <p14:creationId xmlns:p14="http://schemas.microsoft.com/office/powerpoint/2010/main" val="1618823285"/>
      </p:ext>
    </p:extLst>
  </p:cSld>
  <p:clrMapOvr>
    <a:masterClrMapping/>
  </p:clrMapOvr>
  <p:transition xmlns:p14="http://schemas.microsoft.com/office/powerpoint/2010/mai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oc id"/>
          <p:cNvSpPr>
            <a:spLocks noGrp="1" noChangeArrowheads="1"/>
          </p:cNvSpPr>
          <p:nvPr>
            <p:ph type="ftr" sz="quarter" idx="10"/>
          </p:nvPr>
        </p:nvSpPr>
        <p:spPr>
          <a:xfrm>
            <a:off x="8613775" y="36513"/>
            <a:ext cx="301625" cy="125412"/>
          </a:xfrm>
          <a:prstGeom prst="rect">
            <a:avLst/>
          </a:prstGeom>
        </p:spPr>
        <p:txBody>
          <a:bodyPr lIns="93296" tIns="46648" rIns="93296" bIns="46648"/>
          <a:lstStyle>
            <a:lvl1pPr>
              <a:defRPr>
                <a:latin typeface="Arial" pitchFamily="34" charset="0"/>
                <a:ea typeface="+mn-ea"/>
                <a:cs typeface="Arial" pitchFamily="34" charset="0"/>
              </a:defRPr>
            </a:lvl1pPr>
          </a:lstStyle>
          <a:p>
            <a:pPr>
              <a:defRPr/>
            </a:pPr>
            <a:endParaRPr lang="ru-RU"/>
          </a:p>
        </p:txBody>
      </p:sp>
      <p:sp>
        <p:nvSpPr>
          <p:cNvPr id="4" name="Rectangle 6"/>
          <p:cNvSpPr>
            <a:spLocks noGrp="1" noChangeArrowheads="1"/>
          </p:cNvSpPr>
          <p:nvPr>
            <p:ph type="sldNum" sz="quarter" idx="11"/>
          </p:nvPr>
        </p:nvSpPr>
        <p:spPr>
          <a:xfrm>
            <a:off x="7597775" y="6551613"/>
            <a:ext cx="1511300" cy="333375"/>
          </a:xfrm>
          <a:prstGeom prst="rect">
            <a:avLst/>
          </a:prstGeom>
        </p:spPr>
        <p:txBody>
          <a:bodyPr vert="horz" wrap="square" lIns="91440" tIns="45720" rIns="91440" bIns="45720" numCol="1" anchor="t" anchorCtr="0" compatLnSpc="1">
            <a:prstTxWarp prst="textNoShape">
              <a:avLst/>
            </a:prstTxWarp>
          </a:bodyPr>
          <a:lstStyle>
            <a:lvl1pPr>
              <a:defRPr/>
            </a:lvl1pPr>
          </a:lstStyle>
          <a:p>
            <a:fld id="{E3313FD0-C96E-C740-ABC8-745704B6E7B1}" type="slidenum">
              <a:rPr lang="en-US"/>
              <a:pPr/>
              <a:t>‹#›</a:t>
            </a:fld>
            <a:endParaRPr lang="en-US"/>
          </a:p>
        </p:txBody>
      </p:sp>
    </p:spTree>
    <p:extLst>
      <p:ext uri="{BB962C8B-B14F-4D97-AF65-F5344CB8AC3E}">
        <p14:creationId xmlns:p14="http://schemas.microsoft.com/office/powerpoint/2010/main" val="583492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4 boxe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1950" y="1390650"/>
            <a:ext cx="4078288" cy="2400300"/>
          </a:xfrm>
        </p:spPr>
        <p:txBody>
          <a:bodyPr/>
          <a:lstStyle>
            <a:lvl1pPr>
              <a:defRPr sz="1800"/>
            </a:lvl1pPr>
            <a:lvl2pPr>
              <a:defRPr sz="1800"/>
            </a:lvl2pPr>
            <a:lvl3pPr>
              <a:defRPr sz="1800"/>
            </a:lvl3pPr>
            <a:lvl4pPr>
              <a:buFont typeface="Arial" pitchFamily="34" charset="0"/>
              <a:buChar cha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92638" y="1390650"/>
            <a:ext cx="4078287" cy="24003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8" name="Content Placeholder 2"/>
          <p:cNvSpPr>
            <a:spLocks noGrp="1"/>
          </p:cNvSpPr>
          <p:nvPr>
            <p:ph sz="half" idx="10"/>
          </p:nvPr>
        </p:nvSpPr>
        <p:spPr>
          <a:xfrm>
            <a:off x="361950" y="3952875"/>
            <a:ext cx="4078288" cy="2400300"/>
          </a:xfrm>
        </p:spPr>
        <p:txBody>
          <a:bodyPr/>
          <a:lstStyle>
            <a:lvl1pPr>
              <a:defRPr sz="1800"/>
            </a:lvl1pPr>
            <a:lvl2pPr>
              <a:defRPr sz="1800"/>
            </a:lvl2pPr>
            <a:lvl3pPr>
              <a:defRPr sz="1800"/>
            </a:lvl3pPr>
            <a:lvl4pPr>
              <a:buFont typeface="Arial" pitchFamily="34" charset="0"/>
              <a:buChar cha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3"/>
          <p:cNvSpPr>
            <a:spLocks noGrp="1"/>
          </p:cNvSpPr>
          <p:nvPr>
            <p:ph sz="half" idx="11"/>
          </p:nvPr>
        </p:nvSpPr>
        <p:spPr>
          <a:xfrm>
            <a:off x="4592638" y="3952875"/>
            <a:ext cx="4078287" cy="24003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75425966"/>
      </p:ext>
    </p:extLst>
  </p:cSld>
  <p:clrMapOvr>
    <a:masterClrMapping/>
  </p:clrMapOvr>
  <p:transition xmlns:p14="http://schemas.microsoft.com/office/powerpoint/2010/mai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ubtitle and Text (2 box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16063"/>
            <a:ext cx="4040188" cy="639762"/>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241550"/>
            <a:ext cx="4040188" cy="3951288"/>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16063"/>
            <a:ext cx="4041775" cy="639762"/>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41550"/>
            <a:ext cx="4041775" cy="3951288"/>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Tree>
    <p:extLst>
      <p:ext uri="{BB962C8B-B14F-4D97-AF65-F5344CB8AC3E}">
        <p14:creationId xmlns:p14="http://schemas.microsoft.com/office/powerpoint/2010/main" val="3930404826"/>
      </p:ext>
    </p:extLst>
  </p:cSld>
  <p:clrMapOvr>
    <a:masterClrMapping/>
  </p:clrMapOvr>
  <p:transition xmlns:p14="http://schemas.microsoft.com/office/powerpoint/2010/mai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Text (4 box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266824"/>
            <a:ext cx="4040188"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51026"/>
            <a:ext cx="4040188"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266824"/>
            <a:ext cx="4041775"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51026"/>
            <a:ext cx="4041775"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2" name="Text Placeholder 2"/>
          <p:cNvSpPr>
            <a:spLocks noGrp="1"/>
          </p:cNvSpPr>
          <p:nvPr>
            <p:ph type="body" idx="10"/>
          </p:nvPr>
        </p:nvSpPr>
        <p:spPr>
          <a:xfrm>
            <a:off x="457200" y="3895724"/>
            <a:ext cx="4040188"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3" name="Content Placeholder 3"/>
          <p:cNvSpPr>
            <a:spLocks noGrp="1"/>
          </p:cNvSpPr>
          <p:nvPr>
            <p:ph sz="half" idx="11"/>
          </p:nvPr>
        </p:nvSpPr>
        <p:spPr>
          <a:xfrm>
            <a:off x="457200" y="4479926"/>
            <a:ext cx="4040188"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4"/>
          <p:cNvSpPr>
            <a:spLocks noGrp="1"/>
          </p:cNvSpPr>
          <p:nvPr>
            <p:ph type="body" sz="quarter" idx="12"/>
          </p:nvPr>
        </p:nvSpPr>
        <p:spPr>
          <a:xfrm>
            <a:off x="4645025" y="3895724"/>
            <a:ext cx="4041775"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Content Placeholder 5"/>
          <p:cNvSpPr>
            <a:spLocks noGrp="1"/>
          </p:cNvSpPr>
          <p:nvPr>
            <p:ph sz="quarter" idx="13"/>
          </p:nvPr>
        </p:nvSpPr>
        <p:spPr>
          <a:xfrm>
            <a:off x="4645025" y="4479926"/>
            <a:ext cx="4041775"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8047372"/>
      </p:ext>
    </p:extLst>
  </p:cSld>
  <p:clrMapOvr>
    <a:masterClrMapping/>
  </p:clrMapOvr>
  <p:transition xmlns:p14="http://schemas.microsoft.com/office/powerpoint/2010/mai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2+1 boxes)">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6450" y="1374774"/>
            <a:ext cx="4041775" cy="496887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8" name="Content Placeholder 3"/>
          <p:cNvSpPr>
            <a:spLocks noGrp="1"/>
          </p:cNvSpPr>
          <p:nvPr>
            <p:ph sz="half" idx="10"/>
          </p:nvPr>
        </p:nvSpPr>
        <p:spPr>
          <a:xfrm>
            <a:off x="457200" y="3917950"/>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90414055"/>
      </p:ext>
    </p:extLst>
  </p:cSld>
  <p:clrMapOvr>
    <a:masterClrMapping/>
  </p:clrMapOvr>
  <p:transition xmlns:p14="http://schemas.microsoft.com/office/powerpoint/2010/mai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3+1 boxes)">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250951"/>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6450" y="1250949"/>
            <a:ext cx="4041775" cy="5130801"/>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0"/>
          </p:nvPr>
        </p:nvSpPr>
        <p:spPr>
          <a:xfrm>
            <a:off x="457200" y="3008314"/>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3"/>
          <p:cNvSpPr>
            <a:spLocks noGrp="1"/>
          </p:cNvSpPr>
          <p:nvPr>
            <p:ph sz="half" idx="11"/>
          </p:nvPr>
        </p:nvSpPr>
        <p:spPr>
          <a:xfrm>
            <a:off x="457200" y="4765676"/>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1658417"/>
      </p:ext>
    </p:extLst>
  </p:cSld>
  <p:clrMapOvr>
    <a:masterClrMapping/>
  </p:clrMapOvr>
  <p:transition xmlns:p14="http://schemas.microsoft.com/office/powerpoint/2010/mai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1+2 boxes)">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454025" y="1374774"/>
            <a:ext cx="4041775" cy="496887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1"/>
          </p:nvPr>
        </p:nvSpPr>
        <p:spPr>
          <a:xfrm>
            <a:off x="461962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3"/>
          <p:cNvSpPr>
            <a:spLocks noGrp="1"/>
          </p:cNvSpPr>
          <p:nvPr>
            <p:ph sz="half" idx="12"/>
          </p:nvPr>
        </p:nvSpPr>
        <p:spPr>
          <a:xfrm>
            <a:off x="4619625" y="3917950"/>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8872241"/>
      </p:ext>
    </p:extLst>
  </p:cSld>
  <p:clrMapOvr>
    <a:masterClrMapping/>
  </p:clrMapOvr>
  <p:transition xmlns:p14="http://schemas.microsoft.com/office/powerpoint/2010/main" spd="slow">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theme" Target="../theme/theme1.xml"/><Relationship Id="rId23" Type="http://schemas.openxmlformats.org/officeDocument/2006/relationships/image" Target="../media/image1.png"/><Relationship Id="rId24" Type="http://schemas.openxmlformats.org/officeDocument/2006/relationships/image" Target="../media/image2.png"/><Relationship Id="rId25" Type="http://schemas.openxmlformats.org/officeDocument/2006/relationships/image" Target="../media/image3.jpe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32.xml"/><Relationship Id="rId12" Type="http://schemas.openxmlformats.org/officeDocument/2006/relationships/slideLayout" Target="../slideLayouts/slideLayout33.xml"/><Relationship Id="rId13" Type="http://schemas.openxmlformats.org/officeDocument/2006/relationships/theme" Target="../theme/theme2.xml"/><Relationship Id="rId14" Type="http://schemas.openxmlformats.org/officeDocument/2006/relationships/image" Target="../media/image3.jpeg"/><Relationship Id="rId1" Type="http://schemas.openxmlformats.org/officeDocument/2006/relationships/slideLayout" Target="../slideLayouts/slideLayout22.xml"/><Relationship Id="rId2" Type="http://schemas.openxmlformats.org/officeDocument/2006/relationships/slideLayout" Target="../slideLayouts/slideLayout23.xml"/><Relationship Id="rId3" Type="http://schemas.openxmlformats.org/officeDocument/2006/relationships/slideLayout" Target="../slideLayouts/slideLayout24.xml"/><Relationship Id="rId4" Type="http://schemas.openxmlformats.org/officeDocument/2006/relationships/slideLayout" Target="../slideLayouts/slideLayout25.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 Id="rId9" Type="http://schemas.openxmlformats.org/officeDocument/2006/relationships/slideLayout" Target="../slideLayouts/slideLayout30.xml"/><Relationship Id="rId10"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10" descr="pot_foote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0" y="6494463"/>
            <a:ext cx="914400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6"/>
          <p:cNvSpPr>
            <a:spLocks noGrp="1" noChangeArrowheads="1"/>
          </p:cNvSpPr>
          <p:nvPr>
            <p:ph type="title"/>
          </p:nvPr>
        </p:nvSpPr>
        <p:spPr bwMode="auto">
          <a:xfrm>
            <a:off x="361950" y="385763"/>
            <a:ext cx="62976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ru-RU"/>
              <a:t>Click to edit Master title style</a:t>
            </a:r>
          </a:p>
        </p:txBody>
      </p:sp>
      <p:sp>
        <p:nvSpPr>
          <p:cNvPr id="4100" name="Rectangle 7"/>
          <p:cNvSpPr>
            <a:spLocks noGrp="1" noChangeArrowheads="1"/>
          </p:cNvSpPr>
          <p:nvPr>
            <p:ph type="body" idx="1"/>
          </p:nvPr>
        </p:nvSpPr>
        <p:spPr bwMode="auto">
          <a:xfrm>
            <a:off x="361950" y="1381125"/>
            <a:ext cx="8308975" cy="491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ru-RU"/>
              <a:t>Click to edit Master text styles</a:t>
            </a:r>
          </a:p>
          <a:p>
            <a:pPr lvl="1"/>
            <a:r>
              <a:rPr lang="ru-RU"/>
              <a:t>Second level</a:t>
            </a:r>
          </a:p>
          <a:p>
            <a:pPr lvl="2"/>
            <a:r>
              <a:rPr lang="ru-RU"/>
              <a:t>Third level</a:t>
            </a:r>
          </a:p>
          <a:p>
            <a:pPr lvl="3"/>
            <a:r>
              <a:rPr lang="ru-RU"/>
              <a:t>Fourth level</a:t>
            </a:r>
          </a:p>
          <a:p>
            <a:pPr lvl="4"/>
            <a:r>
              <a:rPr lang="ru-RU"/>
              <a:t>Fifth level</a:t>
            </a:r>
          </a:p>
        </p:txBody>
      </p:sp>
      <p:pic>
        <p:nvPicPr>
          <p:cNvPr id="4101" name="Picture 10" descr="pot_foote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0" y="0"/>
            <a:ext cx="914400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80"/>
          <p:cNvSpPr txBox="1">
            <a:spLocks noChangeArrowheads="1"/>
          </p:cNvSpPr>
          <p:nvPr userDrawn="1"/>
        </p:nvSpPr>
        <p:spPr bwMode="auto">
          <a:xfrm>
            <a:off x="8897938" y="6635750"/>
            <a:ext cx="195262" cy="152400"/>
          </a:xfrm>
          <a:prstGeom prst="rect">
            <a:avLst/>
          </a:prstGeom>
          <a:noFill/>
          <a:ln w="9525">
            <a:noFill/>
            <a:miter lim="800000"/>
            <a:headEnd/>
            <a:tailEnd/>
          </a:ln>
          <a:effectLst/>
        </p:spPr>
        <p:txBody>
          <a:bodyPr wrap="none" lIns="0" tIns="0" rIns="0" bIns="0"/>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r" defTabSz="914400" eaLnBrk="1" fontAlgn="base" hangingPunct="1">
              <a:spcBef>
                <a:spcPct val="0"/>
              </a:spcBef>
              <a:spcAft>
                <a:spcPct val="0"/>
              </a:spcAft>
            </a:pPr>
            <a:fld id="{058C18C8-6556-AF44-8EEA-D8C777CF9162}" type="slidenum">
              <a:rPr lang="en-US" sz="1000">
                <a:solidFill>
                  <a:srgbClr val="FFFFFF"/>
                </a:solidFill>
              </a:rPr>
              <a:pPr algn="r" defTabSz="914400" eaLnBrk="1" fontAlgn="base" hangingPunct="1">
                <a:spcBef>
                  <a:spcPct val="0"/>
                </a:spcBef>
                <a:spcAft>
                  <a:spcPct val="0"/>
                </a:spcAft>
              </a:pPr>
              <a:t>‹#›</a:t>
            </a:fld>
            <a:r>
              <a:rPr lang="en-US" sz="1000">
                <a:solidFill>
                  <a:srgbClr val="FFFFFF"/>
                </a:solidFill>
              </a:rPr>
              <a:t> </a:t>
            </a:r>
          </a:p>
        </p:txBody>
      </p:sp>
      <p:pic>
        <p:nvPicPr>
          <p:cNvPr id="4103" name="Picture 5"/>
          <p:cNvPicPr>
            <a:picLocks noChangeAspect="1" noChangeArrowheads="1"/>
          </p:cNvPicPr>
          <p:nvPr userDrawn="1"/>
        </p:nvPicPr>
        <p:blipFill>
          <a:blip r:embed="rId25">
            <a:extLst>
              <a:ext uri="{28A0092B-C50C-407E-A947-70E740481C1C}">
                <a14:useLocalDpi xmlns:a14="http://schemas.microsoft.com/office/drawing/2010/main" val="0"/>
              </a:ext>
            </a:extLst>
          </a:blip>
          <a:srcRect/>
          <a:stretch>
            <a:fillRect/>
          </a:stretch>
        </p:blipFill>
        <p:spPr bwMode="auto">
          <a:xfrm>
            <a:off x="7380288" y="333375"/>
            <a:ext cx="16192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85706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9" r:id="rId18"/>
    <p:sldLayoutId id="2147483680" r:id="rId19"/>
    <p:sldLayoutId id="2147483681" r:id="rId20"/>
    <p:sldLayoutId id="2147483693" r:id="rId21"/>
  </p:sldLayoutIdLst>
  <p:transition xmlns:p14="http://schemas.microsoft.com/office/powerpoint/2010/main" spd="slow">
    <p:fade/>
  </p:transition>
  <p:hf hdr="0" ftr="0" dt="0"/>
  <p:txStyles>
    <p:title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p:titleStyle>
    <p:bodyStyle>
      <a:lvl1pPr marL="287338" indent="-287338" algn="l" rtl="0" eaLnBrk="0" fontAlgn="base" hangingPunct="0">
        <a:spcBef>
          <a:spcPct val="20000"/>
        </a:spcBef>
        <a:spcAft>
          <a:spcPct val="0"/>
        </a:spcAft>
        <a:buClr>
          <a:srgbClr val="F68028"/>
        </a:buClr>
        <a:buSzPct val="125000"/>
        <a:buFont typeface="Wingdings" charset="0"/>
        <a:buChar char="§"/>
        <a:defRPr>
          <a:solidFill>
            <a:srgbClr val="004080"/>
          </a:solidFill>
          <a:latin typeface="+mn-lt"/>
          <a:ea typeface="ＭＳ Ｐゴシック" charset="0"/>
          <a:cs typeface="+mn-cs"/>
        </a:defRPr>
      </a:lvl1pPr>
      <a:lvl2pPr marL="574675" indent="-287338" algn="l" rtl="0" eaLnBrk="0" fontAlgn="base" hangingPunct="0">
        <a:spcBef>
          <a:spcPct val="20000"/>
        </a:spcBef>
        <a:spcAft>
          <a:spcPct val="0"/>
        </a:spcAft>
        <a:buClr>
          <a:srgbClr val="F68028"/>
        </a:buClr>
        <a:buSzPct val="125000"/>
        <a:buFont typeface="Arial" charset="0"/>
        <a:buChar char="–"/>
        <a:defRPr>
          <a:solidFill>
            <a:srgbClr val="004080"/>
          </a:solidFill>
          <a:latin typeface="+mn-lt"/>
          <a:ea typeface="ＭＳ Ｐゴシック" charset="0"/>
        </a:defRPr>
      </a:lvl2pPr>
      <a:lvl3pPr marL="863600" indent="-287338" algn="l" rtl="0" eaLnBrk="0" fontAlgn="base" hangingPunct="0">
        <a:spcBef>
          <a:spcPct val="20000"/>
        </a:spcBef>
        <a:spcAft>
          <a:spcPct val="0"/>
        </a:spcAft>
        <a:buClr>
          <a:srgbClr val="004080"/>
        </a:buClr>
        <a:buFont typeface="Wingdings" charset="0"/>
        <a:buChar char="§"/>
        <a:defRPr>
          <a:solidFill>
            <a:srgbClr val="004080"/>
          </a:solidFill>
          <a:latin typeface="+mn-lt"/>
          <a:ea typeface="ＭＳ Ｐゴシック" charset="0"/>
        </a:defRPr>
      </a:lvl3pPr>
      <a:lvl4pPr marL="1150938" indent="-287338" algn="l" rtl="0" eaLnBrk="0" fontAlgn="base" hangingPunct="0">
        <a:spcBef>
          <a:spcPct val="20000"/>
        </a:spcBef>
        <a:spcAft>
          <a:spcPct val="0"/>
        </a:spcAft>
        <a:buClr>
          <a:srgbClr val="004080"/>
        </a:buClr>
        <a:buFont typeface="Arial" charset="0"/>
        <a:buChar char="–"/>
        <a:defRPr>
          <a:solidFill>
            <a:srgbClr val="004080"/>
          </a:solidFill>
          <a:latin typeface="+mn-lt"/>
          <a:ea typeface="ＭＳ Ｐゴシック" charset="0"/>
        </a:defRPr>
      </a:lvl4pPr>
      <a:lvl5pPr marL="1439863" indent="-287338" algn="l" rtl="0" eaLnBrk="0" fontAlgn="base" hangingPunct="0">
        <a:spcBef>
          <a:spcPct val="20000"/>
        </a:spcBef>
        <a:spcAft>
          <a:spcPct val="0"/>
        </a:spcAft>
        <a:buClr>
          <a:srgbClr val="004080"/>
        </a:buClr>
        <a:buFont typeface="Arial" charset="0"/>
        <a:buChar char="•"/>
        <a:defRPr>
          <a:solidFill>
            <a:srgbClr val="004080"/>
          </a:solidFill>
          <a:latin typeface="+mn-lt"/>
          <a:ea typeface="ＭＳ Ｐゴシック" charset="0"/>
        </a:defRPr>
      </a:lvl5pPr>
      <a:lvl6pPr marL="2514600" indent="-228600" algn="l" rtl="0" fontAlgn="base">
        <a:spcBef>
          <a:spcPct val="20000"/>
        </a:spcBef>
        <a:spcAft>
          <a:spcPct val="0"/>
        </a:spcAft>
        <a:buChar char="»"/>
        <a:defRPr sz="1400">
          <a:solidFill>
            <a:srgbClr val="004080"/>
          </a:solidFill>
          <a:latin typeface="+mn-lt"/>
        </a:defRPr>
      </a:lvl6pPr>
      <a:lvl7pPr marL="2971800" indent="-228600" algn="l" rtl="0" fontAlgn="base">
        <a:spcBef>
          <a:spcPct val="20000"/>
        </a:spcBef>
        <a:spcAft>
          <a:spcPct val="0"/>
        </a:spcAft>
        <a:buChar char="»"/>
        <a:defRPr sz="1400">
          <a:solidFill>
            <a:srgbClr val="004080"/>
          </a:solidFill>
          <a:latin typeface="+mn-lt"/>
        </a:defRPr>
      </a:lvl7pPr>
      <a:lvl8pPr marL="3429000" indent="-228600" algn="l" rtl="0" fontAlgn="base">
        <a:spcBef>
          <a:spcPct val="20000"/>
        </a:spcBef>
        <a:spcAft>
          <a:spcPct val="0"/>
        </a:spcAft>
        <a:buChar char="»"/>
        <a:defRPr sz="1400">
          <a:solidFill>
            <a:srgbClr val="004080"/>
          </a:solidFill>
          <a:latin typeface="+mn-lt"/>
        </a:defRPr>
      </a:lvl8pPr>
      <a:lvl9pPr marL="3886200" indent="-228600" algn="l" rtl="0" fontAlgn="base">
        <a:spcBef>
          <a:spcPct val="20000"/>
        </a:spcBef>
        <a:spcAft>
          <a:spcPct val="0"/>
        </a:spcAft>
        <a:buChar char="»"/>
        <a:defRPr sz="1400">
          <a:solidFill>
            <a:srgbClr val="00408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Prostokąt 10"/>
          <p:cNvSpPr/>
          <p:nvPr/>
        </p:nvSpPr>
        <p:spPr>
          <a:xfrm>
            <a:off x="0" y="0"/>
            <a:ext cx="21431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sp>
        <p:nvSpPr>
          <p:cNvPr id="1027" name="Text Placeholder 13"/>
          <p:cNvSpPr>
            <a:spLocks noGrp="1"/>
          </p:cNvSpPr>
          <p:nvPr>
            <p:ph type="body" idx="1"/>
          </p:nvPr>
        </p:nvSpPr>
        <p:spPr bwMode="auto">
          <a:xfrm>
            <a:off x="284163" y="1038225"/>
            <a:ext cx="8697912"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72000" tIns="72000" rIns="72000" bIns="72000" numCol="1" anchor="t" anchorCtr="0" compatLnSpc="1">
            <a:prstTxWarp prst="textNoShape">
              <a:avLst/>
            </a:prstTxWarp>
            <a:sp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Rectangle 280"/>
          <p:cNvSpPr txBox="1">
            <a:spLocks noChangeArrowheads="1"/>
          </p:cNvSpPr>
          <p:nvPr/>
        </p:nvSpPr>
        <p:spPr bwMode="auto">
          <a:xfrm>
            <a:off x="8316913" y="6627813"/>
            <a:ext cx="731837" cy="260350"/>
          </a:xfrm>
          <a:prstGeom prst="rect">
            <a:avLst/>
          </a:prstGeom>
          <a:noFill/>
          <a:ln w="9525">
            <a:noFill/>
            <a:miter lim="800000"/>
            <a:headEnd/>
            <a:tailEnd/>
          </a:ln>
          <a:effectLst/>
        </p:spPr>
        <p:txBody>
          <a:bodyPr wrap="none" lIns="0" tIns="0" rIns="0" bIns="0"/>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defRPr/>
            </a:pPr>
            <a:fld id="{86CD268A-08D2-5840-87BA-3620CE9B4724}" type="slidenum">
              <a:rPr lang="en-US" sz="1100" smtClean="0">
                <a:latin typeface="Myriad Pro" charset="0"/>
                <a:cs typeface="+mn-cs"/>
              </a:rPr>
              <a:pPr algn="r" eaLnBrk="1" hangingPunct="1">
                <a:defRPr/>
              </a:pPr>
              <a:t>‹#›</a:t>
            </a:fld>
            <a:r>
              <a:rPr lang="en-US" sz="1200" smtClean="0">
                <a:latin typeface="Myriad Pro" charset="0"/>
                <a:cs typeface="+mn-cs"/>
              </a:rPr>
              <a:t> </a:t>
            </a:r>
          </a:p>
        </p:txBody>
      </p:sp>
      <p:sp>
        <p:nvSpPr>
          <p:cNvPr id="1029" name="TextBox 1"/>
          <p:cNvSpPr txBox="1">
            <a:spLocks noChangeArrowheads="1"/>
          </p:cNvSpPr>
          <p:nvPr/>
        </p:nvSpPr>
        <p:spPr bwMode="auto">
          <a:xfrm rot="-5400000">
            <a:off x="-647700" y="5994400"/>
            <a:ext cx="14779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000" smtClean="0">
                <a:solidFill>
                  <a:schemeClr val="bg1"/>
                </a:solidFill>
              </a:rPr>
              <a:t>© Luxoft Training 2012</a:t>
            </a:r>
          </a:p>
        </p:txBody>
      </p:sp>
      <p:sp>
        <p:nvSpPr>
          <p:cNvPr id="1030" name="Title Placeholder 2"/>
          <p:cNvSpPr>
            <a:spLocks noGrp="1"/>
          </p:cNvSpPr>
          <p:nvPr>
            <p:ph type="title"/>
          </p:nvPr>
        </p:nvSpPr>
        <p:spPr bwMode="auto">
          <a:xfrm>
            <a:off x="282575" y="123825"/>
            <a:ext cx="822960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7" name="Rectangle 280"/>
          <p:cNvSpPr txBox="1">
            <a:spLocks noChangeArrowheads="1"/>
          </p:cNvSpPr>
          <p:nvPr userDrawn="1"/>
        </p:nvSpPr>
        <p:spPr bwMode="auto">
          <a:xfrm>
            <a:off x="8897938" y="6635750"/>
            <a:ext cx="195262" cy="152400"/>
          </a:xfrm>
          <a:prstGeom prst="rect">
            <a:avLst/>
          </a:prstGeom>
          <a:noFill/>
          <a:ln w="9525">
            <a:noFill/>
            <a:miter lim="800000"/>
            <a:headEnd/>
            <a:tailEnd/>
          </a:ln>
          <a:effectLst/>
        </p:spPr>
        <p:txBody>
          <a:bodyPr wrap="none" lIns="0" tIns="0" rIns="0" bIns="0"/>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r" defTabSz="914400" eaLnBrk="1" fontAlgn="base" hangingPunct="1">
              <a:spcBef>
                <a:spcPct val="0"/>
              </a:spcBef>
              <a:spcAft>
                <a:spcPct val="0"/>
              </a:spcAft>
            </a:pPr>
            <a:fld id="{058C18C8-6556-AF44-8EEA-D8C777CF9162}" type="slidenum">
              <a:rPr lang="en-US" sz="1000">
                <a:solidFill>
                  <a:srgbClr val="FFFFFF"/>
                </a:solidFill>
              </a:rPr>
              <a:pPr algn="r" defTabSz="914400" eaLnBrk="1" fontAlgn="base" hangingPunct="1">
                <a:spcBef>
                  <a:spcPct val="0"/>
                </a:spcBef>
                <a:spcAft>
                  <a:spcPct val="0"/>
                </a:spcAft>
              </a:pPr>
              <a:t>‹#›</a:t>
            </a:fld>
            <a:r>
              <a:rPr lang="en-US" sz="1000">
                <a:solidFill>
                  <a:srgbClr val="FFFFFF"/>
                </a:solidFill>
              </a:rPr>
              <a:t> </a:t>
            </a:r>
          </a:p>
        </p:txBody>
      </p:sp>
      <p:pic>
        <p:nvPicPr>
          <p:cNvPr id="9" name="Picture 5"/>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380288" y="333375"/>
            <a:ext cx="16192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Lst>
  <p:transition xmlns:p14="http://schemas.microsoft.com/office/powerpoint/2010/main" spd="slow">
    <p:fade/>
  </p:transition>
  <p:timing>
    <p:tnLst>
      <p:par>
        <p:cTn xmlns:p14="http://schemas.microsoft.com/office/powerpoint/2010/main" id="1" dur="indefinite" restart="never" nodeType="tmRoot"/>
      </p:par>
    </p:tnLst>
  </p:timing>
  <p:txStyles>
    <p:titleStyle>
      <a:lvl1pPr algn="l" rtl="0" eaLnBrk="1" fontAlgn="base" hangingPunct="1">
        <a:spcBef>
          <a:spcPct val="0"/>
        </a:spcBef>
        <a:spcAft>
          <a:spcPct val="0"/>
        </a:spcAft>
        <a:defRPr sz="3000" b="1">
          <a:solidFill>
            <a:schemeClr val="tx2"/>
          </a:solidFill>
          <a:latin typeface="+mj-lt"/>
          <a:ea typeface="ＭＳ Ｐゴシック" charset="0"/>
          <a:cs typeface="Arial" pitchFamily="34" charset="0"/>
        </a:defRPr>
      </a:lvl1pPr>
      <a:lvl2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2pPr>
      <a:lvl3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3pPr>
      <a:lvl4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4pPr>
      <a:lvl5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5pPr>
      <a:lvl6pPr marL="457200" algn="ctr" rtl="0" eaLnBrk="1" fontAlgn="base" hangingPunct="1">
        <a:spcBef>
          <a:spcPct val="0"/>
        </a:spcBef>
        <a:spcAft>
          <a:spcPct val="0"/>
        </a:spcAft>
        <a:defRPr sz="3000" b="1">
          <a:solidFill>
            <a:schemeClr val="tx2"/>
          </a:solidFill>
          <a:latin typeface="Myriad Pro"/>
          <a:cs typeface="Arial" pitchFamily="34" charset="0"/>
        </a:defRPr>
      </a:lvl6pPr>
      <a:lvl7pPr marL="914400" algn="ctr" rtl="0" eaLnBrk="1" fontAlgn="base" hangingPunct="1">
        <a:spcBef>
          <a:spcPct val="0"/>
        </a:spcBef>
        <a:spcAft>
          <a:spcPct val="0"/>
        </a:spcAft>
        <a:defRPr sz="3000" b="1">
          <a:solidFill>
            <a:schemeClr val="tx2"/>
          </a:solidFill>
          <a:latin typeface="Myriad Pro"/>
          <a:cs typeface="Arial" pitchFamily="34" charset="0"/>
        </a:defRPr>
      </a:lvl7pPr>
      <a:lvl8pPr marL="1371600" algn="ctr" rtl="0" eaLnBrk="1" fontAlgn="base" hangingPunct="1">
        <a:spcBef>
          <a:spcPct val="0"/>
        </a:spcBef>
        <a:spcAft>
          <a:spcPct val="0"/>
        </a:spcAft>
        <a:defRPr sz="3000" b="1">
          <a:solidFill>
            <a:schemeClr val="tx2"/>
          </a:solidFill>
          <a:latin typeface="Myriad Pro"/>
          <a:cs typeface="Arial" pitchFamily="34" charset="0"/>
        </a:defRPr>
      </a:lvl8pPr>
      <a:lvl9pPr marL="1828800" algn="ctr" rtl="0" eaLnBrk="1" fontAlgn="base" hangingPunct="1">
        <a:spcBef>
          <a:spcPct val="0"/>
        </a:spcBef>
        <a:spcAft>
          <a:spcPct val="0"/>
        </a:spcAft>
        <a:defRPr sz="3000" b="1">
          <a:solidFill>
            <a:schemeClr val="tx2"/>
          </a:solidFill>
          <a:latin typeface="Myriad Pro"/>
          <a:cs typeface="Arial" pitchFamily="34" charset="0"/>
        </a:defRPr>
      </a:lvl9pPr>
    </p:titleStyle>
    <p:bodyStyle>
      <a:lvl1pPr marL="287338" indent="-287338" algn="l" rtl="0" eaLnBrk="1" fontAlgn="base" hangingPunct="1">
        <a:spcBef>
          <a:spcPct val="20000"/>
        </a:spcBef>
        <a:spcAft>
          <a:spcPts val="600"/>
        </a:spcAft>
        <a:buClr>
          <a:schemeClr val="accent1"/>
        </a:buClr>
        <a:buSzPct val="125000"/>
        <a:buFont typeface="Wingdings" charset="0"/>
        <a:buChar char="§"/>
        <a:defRPr>
          <a:solidFill>
            <a:schemeClr val="tx1"/>
          </a:solidFill>
          <a:latin typeface="+mj-lt"/>
          <a:ea typeface="ＭＳ Ｐゴシック" charset="0"/>
          <a:cs typeface="Arial" pitchFamily="34" charset="0"/>
        </a:defRPr>
      </a:lvl1pPr>
      <a:lvl2pPr marL="574675" indent="-287338" algn="l" rtl="0" eaLnBrk="1" fontAlgn="base" hangingPunct="1">
        <a:spcBef>
          <a:spcPct val="20000"/>
        </a:spcBef>
        <a:spcAft>
          <a:spcPts val="600"/>
        </a:spcAft>
        <a:buClr>
          <a:schemeClr val="accent1"/>
        </a:buClr>
        <a:buSzPct val="125000"/>
        <a:buFont typeface="Arial" charset="0"/>
        <a:buChar char="–"/>
        <a:defRPr>
          <a:solidFill>
            <a:schemeClr val="tx1"/>
          </a:solidFill>
          <a:latin typeface="+mj-lt"/>
          <a:ea typeface="Arial" charset="0"/>
          <a:cs typeface="Arial" pitchFamily="34" charset="0"/>
        </a:defRPr>
      </a:lvl2pPr>
      <a:lvl3pPr marL="863600" indent="-287338" algn="l" rtl="0" eaLnBrk="1" fontAlgn="base" hangingPunct="1">
        <a:spcBef>
          <a:spcPct val="20000"/>
        </a:spcBef>
        <a:spcAft>
          <a:spcPts val="600"/>
        </a:spcAft>
        <a:buClr>
          <a:schemeClr val="accent1"/>
        </a:buClr>
        <a:buFont typeface="Wingdings" charset="0"/>
        <a:buChar char="§"/>
        <a:defRPr>
          <a:solidFill>
            <a:schemeClr val="tx1"/>
          </a:solidFill>
          <a:latin typeface="+mj-lt"/>
          <a:ea typeface="Arial" charset="0"/>
          <a:cs typeface="Arial" pitchFamily="34" charset="0"/>
        </a:defRPr>
      </a:lvl3pPr>
      <a:lvl4pPr marL="1150938" indent="-287338" algn="l" rtl="0" eaLnBrk="1" fontAlgn="base" hangingPunct="1">
        <a:spcBef>
          <a:spcPct val="20000"/>
        </a:spcBef>
        <a:spcAft>
          <a:spcPts val="600"/>
        </a:spcAft>
        <a:buClr>
          <a:schemeClr val="accent1"/>
        </a:buClr>
        <a:buFont typeface="Arial" charset="0"/>
        <a:buChar char="–"/>
        <a:defRPr>
          <a:solidFill>
            <a:schemeClr val="tx1"/>
          </a:solidFill>
          <a:latin typeface="+mj-lt"/>
          <a:ea typeface="Arial" charset="0"/>
          <a:cs typeface="Arial" pitchFamily="34" charset="0"/>
        </a:defRPr>
      </a:lvl4pPr>
      <a:lvl5pPr marL="2057400" indent="-228600" algn="l" rtl="0" eaLnBrk="1" fontAlgn="base" hangingPunct="1">
        <a:spcBef>
          <a:spcPct val="20000"/>
        </a:spcBef>
        <a:spcAft>
          <a:spcPct val="0"/>
        </a:spcAft>
        <a:buChar char="»"/>
        <a:defRPr sz="2000">
          <a:solidFill>
            <a:schemeClr val="tx1"/>
          </a:solidFill>
          <a:latin typeface="Arial" pitchFamily="34" charset="0"/>
          <a:ea typeface="Arial" charset="0"/>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6pPr>
      <a:lvl7pPr marL="29718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7pPr>
      <a:lvl8pPr marL="34290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8pPr>
      <a:lvl9pPr marL="38862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9pPr>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33.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3.xml"/><Relationship Id="rId4" Type="http://schemas.openxmlformats.org/officeDocument/2006/relationships/notesSlide" Target="../notesSlides/notesSlide10.xml"/><Relationship Id="rId5" Type="http://schemas.openxmlformats.org/officeDocument/2006/relationships/image" Target="../media/image16.png"/><Relationship Id="rId6" Type="http://schemas.openxmlformats.org/officeDocument/2006/relationships/image" Target="../media/image17.jpeg"/><Relationship Id="rId7" Type="http://schemas.openxmlformats.org/officeDocument/2006/relationships/image" Target="../media/image18.png"/><Relationship Id="rId1" Type="http://schemas.openxmlformats.org/officeDocument/2006/relationships/tags" Target="../tags/tag2.xml"/><Relationship Id="rId2" Type="http://schemas.openxmlformats.org/officeDocument/2006/relationships/tags" Target="../tags/tag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1.xml"/><Relationship Id="rId3" Type="http://schemas.openxmlformats.org/officeDocument/2006/relationships/image" Target="../media/image19.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2.xml"/><Relationship Id="rId3" Type="http://schemas.openxmlformats.org/officeDocument/2006/relationships/image" Target="../media/image20.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3" Type="http://schemas.openxmlformats.org/officeDocument/2006/relationships/image" Target="../media/image21.jpeg"/><Relationship Id="rId4" Type="http://schemas.openxmlformats.org/officeDocument/2006/relationships/image" Target="../media/image22.jpeg"/><Relationship Id="rId5" Type="http://schemas.openxmlformats.org/officeDocument/2006/relationships/image" Target="../media/image23.jpeg"/><Relationship Id="rId1" Type="http://schemas.openxmlformats.org/officeDocument/2006/relationships/slideLayout" Target="../slideLayouts/slideLayout33.xml"/><Relationship Id="rId2" Type="http://schemas.openxmlformats.org/officeDocument/2006/relationships/notesSlide" Target="../notesSlides/notesSlide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7.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33.xml"/><Relationship Id="rId3"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latin typeface="Arial" charset="0"/>
              </a:rPr>
              <a:t>Test Driven Development</a:t>
            </a:r>
            <a:endParaRPr lang="en-US" dirty="0"/>
          </a:p>
        </p:txBody>
      </p:sp>
      <p:sp>
        <p:nvSpPr>
          <p:cNvPr id="3" name="Title 2"/>
          <p:cNvSpPr>
            <a:spLocks noGrp="1"/>
          </p:cNvSpPr>
          <p:nvPr>
            <p:ph type="title"/>
          </p:nvPr>
        </p:nvSpPr>
        <p:spPr/>
        <p:txBody>
          <a:bodyPr>
            <a:normAutofit/>
          </a:bodyPr>
          <a:lstStyle/>
          <a:p>
            <a:r>
              <a:rPr lang="en-US" dirty="0">
                <a:latin typeface="Arial" charset="0"/>
              </a:rPr>
              <a:t>Разработка через </a:t>
            </a:r>
            <a:r>
              <a:rPr lang="en-US" dirty="0" smtClean="0">
                <a:latin typeface="Arial" charset="0"/>
              </a:rPr>
              <a:t>тестирование</a:t>
            </a:r>
            <a:br>
              <a:rPr lang="en-US" dirty="0" smtClean="0">
                <a:latin typeface="Arial" charset="0"/>
              </a:rPr>
            </a:br>
            <a:r>
              <a:rPr lang="en-US" dirty="0" smtClean="0">
                <a:latin typeface="Arial" charset="0"/>
              </a:rPr>
              <a:t>Acceptance </a:t>
            </a:r>
            <a:r>
              <a:rPr lang="en-US" dirty="0">
                <a:latin typeface="Arial" charset="0"/>
              </a:rPr>
              <a:t>Tests</a:t>
            </a:r>
            <a:endParaRPr lang="en-US" dirty="0"/>
          </a:p>
        </p:txBody>
      </p:sp>
      <p:sp>
        <p:nvSpPr>
          <p:cNvPr id="4" name="Text Placeholder 3"/>
          <p:cNvSpPr>
            <a:spLocks noGrp="1"/>
          </p:cNvSpPr>
          <p:nvPr>
            <p:ph type="body" sz="quarter" idx="11"/>
          </p:nvPr>
        </p:nvSpPr>
        <p:spPr/>
        <p:txBody>
          <a:bodyPr/>
          <a:lstStyle/>
          <a:p>
            <a:r>
              <a:rPr lang="en-US" dirty="0" smtClean="0"/>
              <a:t>Module </a:t>
            </a:r>
            <a:r>
              <a:rPr lang="en-US" dirty="0"/>
              <a:t>8</a:t>
            </a:r>
          </a:p>
        </p:txBody>
      </p:sp>
      <p:sp>
        <p:nvSpPr>
          <p:cNvPr id="5" name="Text Placeholder 4"/>
          <p:cNvSpPr>
            <a:spLocks noGrp="1"/>
          </p:cNvSpPr>
          <p:nvPr>
            <p:ph type="body" sz="quarter" idx="12"/>
          </p:nvPr>
        </p:nvSpPr>
        <p:spPr/>
        <p:txBody>
          <a:bodyPr/>
          <a:lstStyle/>
          <a:p>
            <a:r>
              <a:rPr lang="en-US" dirty="0" smtClean="0">
                <a:solidFill>
                  <a:srgbClr val="FF6600"/>
                </a:solidFill>
                <a:latin typeface="Arial" charset="0"/>
              </a:rPr>
              <a:t>Ivan Dyachenko &lt;IDyachenko</a:t>
            </a:r>
            <a:r>
              <a:rPr lang="en-US" dirty="0">
                <a:solidFill>
                  <a:srgbClr val="FF6600"/>
                </a:solidFill>
                <a:latin typeface="Arial" charset="0"/>
              </a:rPr>
              <a:t>@</a:t>
            </a:r>
            <a:r>
              <a:rPr lang="en-US" dirty="0" smtClean="0">
                <a:solidFill>
                  <a:srgbClr val="FF6600"/>
                </a:solidFill>
                <a:latin typeface="Arial" charset="0"/>
              </a:rPr>
              <a:t>luxoft.com</a:t>
            </a:r>
            <a:r>
              <a:rPr lang="en-US" dirty="0">
                <a:solidFill>
                  <a:srgbClr val="FF6600"/>
                </a:solidFill>
                <a:latin typeface="Arial" charset="0"/>
              </a:rPr>
              <a:t>&gt;</a:t>
            </a:r>
            <a:endParaRPr lang="ru-RU" dirty="0">
              <a:solidFill>
                <a:srgbClr val="FF6600"/>
              </a:solidFill>
              <a:latin typeface="Arial" charset="0"/>
            </a:endParaRPr>
          </a:p>
        </p:txBody>
      </p:sp>
    </p:spTree>
    <p:extLst>
      <p:ext uri="{BB962C8B-B14F-4D97-AF65-F5344CB8AC3E}">
        <p14:creationId xmlns:p14="http://schemas.microsoft.com/office/powerpoint/2010/main" val="21783492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chemeClr val="accent4"/>
                </a:solidFill>
                <a:latin typeface="Arial" pitchFamily="34" charset="0"/>
              </a:rPr>
              <a:t>xBehave</a:t>
            </a:r>
            <a:r>
              <a:rPr lang="en-US" dirty="0">
                <a:solidFill>
                  <a:schemeClr val="accent4"/>
                </a:solidFill>
                <a:latin typeface="Arial" pitchFamily="34" charset="0"/>
              </a:rPr>
              <a:t> </a:t>
            </a:r>
            <a:endParaRPr lang="en-US" dirty="0"/>
          </a:p>
        </p:txBody>
      </p:sp>
      <p:pic>
        <p:nvPicPr>
          <p:cNvPr id="6" name="Picture 5"/>
          <p:cNvPicPr>
            <a:picLocks noChangeAspect="1"/>
          </p:cNvPicPr>
          <p:nvPr/>
        </p:nvPicPr>
        <p:blipFill>
          <a:blip r:embed="rId3"/>
          <a:stretch>
            <a:fillRect/>
          </a:stretch>
        </p:blipFill>
        <p:spPr>
          <a:xfrm>
            <a:off x="2590800" y="2819400"/>
            <a:ext cx="4051300" cy="1625600"/>
          </a:xfrm>
          <a:prstGeom prst="rect">
            <a:avLst/>
          </a:prstGeom>
        </p:spPr>
      </p:pic>
      <p:pic>
        <p:nvPicPr>
          <p:cNvPr id="5" name="Picture 4"/>
          <p:cNvPicPr>
            <a:picLocks noChangeAspect="1"/>
          </p:cNvPicPr>
          <p:nvPr/>
        </p:nvPicPr>
        <p:blipFill rotWithShape="1">
          <a:blip r:embed="rId4"/>
          <a:srcRect t="55814"/>
          <a:stretch/>
        </p:blipFill>
        <p:spPr>
          <a:xfrm>
            <a:off x="1219200" y="1828800"/>
            <a:ext cx="5168900" cy="482600"/>
          </a:xfrm>
          <a:prstGeom prst="rect">
            <a:avLst/>
          </a:prstGeom>
        </p:spPr>
      </p:pic>
      <p:pic>
        <p:nvPicPr>
          <p:cNvPr id="7" name="Picture 6"/>
          <p:cNvPicPr>
            <a:picLocks noChangeAspect="1"/>
          </p:cNvPicPr>
          <p:nvPr/>
        </p:nvPicPr>
        <p:blipFill>
          <a:blip r:embed="rId5"/>
          <a:stretch>
            <a:fillRect/>
          </a:stretch>
        </p:blipFill>
        <p:spPr>
          <a:xfrm>
            <a:off x="4362450" y="4005842"/>
            <a:ext cx="3644900" cy="2173716"/>
          </a:xfrm>
          <a:prstGeom prst="rect">
            <a:avLst/>
          </a:prstGeom>
        </p:spPr>
      </p:pic>
    </p:spTree>
    <p:extLst>
      <p:ext uri="{BB962C8B-B14F-4D97-AF65-F5344CB8AC3E}">
        <p14:creationId xmlns:p14="http://schemas.microsoft.com/office/powerpoint/2010/main" val="217533259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http://assertselenium.files.wordpress.com/2012/11/screen-shot-2012-11-05-at-12-19-44-am.png?w=64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8400" y="1981200"/>
            <a:ext cx="4743450" cy="35433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Difference between TDD, BDD &amp; ATDD</a:t>
            </a:r>
          </a:p>
        </p:txBody>
      </p:sp>
      <p:sp>
        <p:nvSpPr>
          <p:cNvPr id="8" name="Rectangle 4"/>
          <p:cNvSpPr>
            <a:spLocks noChangeArrowheads="1"/>
          </p:cNvSpPr>
          <p:nvPr>
            <p:custDataLst>
              <p:tags r:id="rId1"/>
            </p:custDataLst>
          </p:nvPr>
        </p:nvSpPr>
        <p:spPr bwMode="auto">
          <a:xfrm>
            <a:off x="1176337" y="1722894"/>
            <a:ext cx="1524000" cy="516612"/>
          </a:xfrm>
          <a:prstGeom prst="rect">
            <a:avLst/>
          </a:prstGeom>
          <a:noFill/>
          <a:ln w="19050">
            <a:noFill/>
            <a:miter lim="800000"/>
            <a:headEnd/>
            <a:tailEnd/>
          </a:ln>
        </p:spPr>
        <p:txBody>
          <a:bodyPr wrap="square" lIns="93296" tIns="144000" rIns="93296" bIns="93296">
            <a:spAutoFit/>
          </a:bodyPr>
          <a:lstStyle/>
          <a:p>
            <a:pPr algn="ctr" defTabSz="803275">
              <a:buClr>
                <a:srgbClr val="FF6600"/>
              </a:buClr>
              <a:buSzPct val="125000"/>
            </a:pPr>
            <a:r>
              <a:rPr lang="en-US" dirty="0" smtClean="0">
                <a:solidFill>
                  <a:srgbClr val="004080"/>
                </a:solidFill>
                <a:cs typeface="Tahoma" charset="0"/>
              </a:rPr>
              <a:t>TDD</a:t>
            </a:r>
          </a:p>
        </p:txBody>
      </p:sp>
      <p:pic>
        <p:nvPicPr>
          <p:cNvPr id="7170" name="Picture 2" descr="http://assertselenium.files.wordpress.com/2012/11/tdd_cycle.jpeg?w=64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2347912"/>
            <a:ext cx="2809875" cy="2809876"/>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http://assertselenium.files.wordpress.com/2012/11/screen-shot-2012-11-05-at-12-51-39-am.png?w=300&amp;h=25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05550" y="2524125"/>
            <a:ext cx="2857500" cy="2457451"/>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4"/>
          <p:cNvSpPr>
            <a:spLocks noChangeArrowheads="1"/>
          </p:cNvSpPr>
          <p:nvPr>
            <p:custDataLst>
              <p:tags r:id="rId2"/>
            </p:custDataLst>
          </p:nvPr>
        </p:nvSpPr>
        <p:spPr bwMode="auto">
          <a:xfrm>
            <a:off x="6965950" y="1831300"/>
            <a:ext cx="1524000" cy="516612"/>
          </a:xfrm>
          <a:prstGeom prst="rect">
            <a:avLst/>
          </a:prstGeom>
          <a:noFill/>
          <a:ln w="19050">
            <a:noFill/>
            <a:miter lim="800000"/>
            <a:headEnd/>
            <a:tailEnd/>
          </a:ln>
        </p:spPr>
        <p:txBody>
          <a:bodyPr wrap="square" lIns="93296" tIns="144000" rIns="93296" bIns="93296">
            <a:spAutoFit/>
          </a:bodyPr>
          <a:lstStyle/>
          <a:p>
            <a:pPr algn="ctr" defTabSz="803275">
              <a:buClr>
                <a:srgbClr val="FF6600"/>
              </a:buClr>
              <a:buSzPct val="125000"/>
            </a:pPr>
            <a:r>
              <a:rPr lang="en-US" dirty="0" smtClean="0">
                <a:solidFill>
                  <a:srgbClr val="004080"/>
                </a:solidFill>
                <a:cs typeface="Tahoma" charset="0"/>
              </a:rPr>
              <a:t>ATDD</a:t>
            </a:r>
          </a:p>
        </p:txBody>
      </p:sp>
    </p:spTree>
    <p:extLst>
      <p:ext uri="{BB962C8B-B14F-4D97-AF65-F5344CB8AC3E}">
        <p14:creationId xmlns:p14="http://schemas.microsoft.com/office/powerpoint/2010/main" val="138913093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3"/>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447800" y="914400"/>
            <a:ext cx="5956300" cy="4699000"/>
          </a:xfrm>
          <a:prstGeom prst="rect">
            <a:avLst/>
          </a:prstGeom>
        </p:spPr>
      </p:pic>
      <p:sp>
        <p:nvSpPr>
          <p:cNvPr id="3" name="Title 2"/>
          <p:cNvSpPr>
            <a:spLocks noGrp="1"/>
          </p:cNvSpPr>
          <p:nvPr>
            <p:ph type="title"/>
          </p:nvPr>
        </p:nvSpPr>
        <p:spPr/>
        <p:txBody>
          <a:bodyPr/>
          <a:lstStyle/>
          <a:p>
            <a:endParaRPr lang="ru-RU"/>
          </a:p>
        </p:txBody>
      </p:sp>
    </p:spTree>
    <p:extLst>
      <p:ext uri="{BB962C8B-B14F-4D97-AF65-F5344CB8AC3E}">
        <p14:creationId xmlns:p14="http://schemas.microsoft.com/office/powerpoint/2010/main" val="409995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Gherkin</a:t>
            </a:r>
            <a:endParaRPr lang="en-US" dirty="0">
              <a:solidFill>
                <a:srgbClr val="161645"/>
              </a:solidFill>
            </a:endParaRPr>
          </a:p>
        </p:txBody>
      </p:sp>
      <p:pic>
        <p:nvPicPr>
          <p:cNvPr id="5" name="Picture 4"/>
          <p:cNvPicPr>
            <a:picLocks noChangeAspect="1"/>
          </p:cNvPicPr>
          <p:nvPr/>
        </p:nvPicPr>
        <p:blipFill>
          <a:blip r:embed="rId3"/>
          <a:stretch>
            <a:fillRect/>
          </a:stretch>
        </p:blipFill>
        <p:spPr>
          <a:xfrm>
            <a:off x="177800" y="431800"/>
            <a:ext cx="8788400" cy="5994400"/>
          </a:xfrm>
          <a:prstGeom prst="rect">
            <a:avLst/>
          </a:prstGeom>
        </p:spPr>
      </p:pic>
    </p:spTree>
    <p:extLst>
      <p:ext uri="{BB962C8B-B14F-4D97-AF65-F5344CB8AC3E}">
        <p14:creationId xmlns:p14="http://schemas.microsoft.com/office/powerpoint/2010/main" val="7919929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Cucumber</a:t>
            </a:r>
            <a:endParaRPr lang="en-US" dirty="0">
              <a:solidFill>
                <a:srgbClr val="161645"/>
              </a:solidFill>
            </a:endParaRPr>
          </a:p>
        </p:txBody>
      </p:sp>
      <p:sp>
        <p:nvSpPr>
          <p:cNvPr id="4" name="TextBox 3"/>
          <p:cNvSpPr txBox="1"/>
          <p:nvPr/>
        </p:nvSpPr>
        <p:spPr>
          <a:xfrm>
            <a:off x="1495426" y="2967335"/>
            <a:ext cx="6153149" cy="369332"/>
          </a:xfrm>
          <a:prstGeom prst="rect">
            <a:avLst/>
          </a:prstGeom>
          <a:noFill/>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ctr" eaLnBrk="1" hangingPunct="1">
              <a:buClr>
                <a:schemeClr val="accent3"/>
              </a:buClr>
            </a:pPr>
            <a:r>
              <a:rPr lang="en-US" dirty="0" smtClean="0">
                <a:solidFill>
                  <a:srgbClr val="004080"/>
                </a:solidFill>
              </a:rPr>
              <a:t>Cucumber syntax</a:t>
            </a:r>
            <a:r>
              <a:rPr lang="ru-RU" dirty="0" smtClean="0">
                <a:solidFill>
                  <a:srgbClr val="004080"/>
                </a:solidFill>
              </a:rPr>
              <a:t> </a:t>
            </a:r>
            <a:r>
              <a:rPr lang="en-US" dirty="0" smtClean="0">
                <a:solidFill>
                  <a:srgbClr val="004080"/>
                </a:solidFill>
              </a:rPr>
              <a:t>is readable</a:t>
            </a:r>
            <a:r>
              <a:rPr lang="ru-RU" dirty="0" smtClean="0">
                <a:solidFill>
                  <a:srgbClr val="004080"/>
                </a:solidFill>
              </a:rPr>
              <a:t> </a:t>
            </a:r>
            <a:r>
              <a:rPr lang="en-US" dirty="0" smtClean="0">
                <a:solidFill>
                  <a:srgbClr val="004080"/>
                </a:solidFill>
              </a:rPr>
              <a:t>by business guys</a:t>
            </a:r>
            <a:endParaRPr lang="ru-RU" dirty="0">
              <a:solidFill>
                <a:srgbClr val="004080"/>
              </a:solidFill>
            </a:endParaRPr>
          </a:p>
        </p:txBody>
      </p:sp>
    </p:spTree>
    <p:extLst>
      <p:ext uri="{BB962C8B-B14F-4D97-AF65-F5344CB8AC3E}">
        <p14:creationId xmlns:p14="http://schemas.microsoft.com/office/powerpoint/2010/main" val="31074863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*.feature</a:t>
            </a:r>
            <a:endParaRPr lang="en-US" dirty="0">
              <a:solidFill>
                <a:srgbClr val="161645"/>
              </a:solidFill>
            </a:endParaRPr>
          </a:p>
        </p:txBody>
      </p:sp>
      <p:sp>
        <p:nvSpPr>
          <p:cNvPr id="4" name="Rectangle 3"/>
          <p:cNvSpPr/>
          <p:nvPr/>
        </p:nvSpPr>
        <p:spPr>
          <a:xfrm>
            <a:off x="444500" y="1016000"/>
            <a:ext cx="8318500" cy="1815882"/>
          </a:xfrm>
          <a:prstGeom prst="rect">
            <a:avLst/>
          </a:prstGeom>
        </p:spPr>
        <p:txBody>
          <a:bodyPr wrap="square">
            <a:spAutoFit/>
          </a:bodyPr>
          <a:lstStyle/>
          <a:p>
            <a:r>
              <a:rPr lang="ru-RU" sz="1400" i="1" dirty="0">
                <a:solidFill>
                  <a:schemeClr val="bg2">
                    <a:lumMod val="75000"/>
                  </a:schemeClr>
                </a:solidFill>
                <a:latin typeface="Monaco"/>
                <a:cs typeface="Monaco"/>
              </a:rPr>
              <a:t># language: </a:t>
            </a:r>
            <a:r>
              <a:rPr lang="en-US" sz="1400" i="1" dirty="0" smtClean="0">
                <a:solidFill>
                  <a:schemeClr val="bg2">
                    <a:lumMod val="75000"/>
                  </a:schemeClr>
                </a:solidFill>
                <a:latin typeface="Monaco"/>
                <a:cs typeface="Monaco"/>
              </a:rPr>
              <a:t>en</a:t>
            </a:r>
            <a:endParaRPr lang="ru-RU" sz="1400" i="1" dirty="0">
              <a:solidFill>
                <a:schemeClr val="bg2">
                  <a:lumMod val="75000"/>
                </a:schemeClr>
              </a:solidFill>
              <a:latin typeface="Monaco"/>
              <a:cs typeface="Monaco"/>
            </a:endParaRPr>
          </a:p>
          <a:p>
            <a:r>
              <a:rPr lang="en-US" sz="1400" dirty="0" smtClean="0">
                <a:solidFill>
                  <a:srgbClr val="FF6600"/>
                </a:solidFill>
                <a:latin typeface="Monaco"/>
                <a:cs typeface="Monaco"/>
              </a:rPr>
              <a:t>Feature</a:t>
            </a:r>
            <a:r>
              <a:rPr lang="ru-RU" sz="1400" dirty="0" smtClean="0">
                <a:solidFill>
                  <a:srgbClr val="FF6600"/>
                </a:solidFill>
                <a:latin typeface="Monaco"/>
                <a:cs typeface="Monaco"/>
              </a:rPr>
              <a:t>: </a:t>
            </a:r>
            <a:r>
              <a:rPr lang="en-US" sz="1400" dirty="0" smtClean="0">
                <a:solidFill>
                  <a:srgbClr val="008000"/>
                </a:solidFill>
                <a:latin typeface="Monaco"/>
                <a:cs typeface="Monaco"/>
              </a:rPr>
              <a:t>Calculation</a:t>
            </a:r>
            <a:endParaRPr lang="ru-RU" sz="1400" dirty="0">
              <a:solidFill>
                <a:srgbClr val="008000"/>
              </a:solidFill>
              <a:latin typeface="Monaco"/>
              <a:cs typeface="Monaco"/>
            </a:endParaRPr>
          </a:p>
          <a:p>
            <a:endParaRPr lang="ru-RU" sz="1400" dirty="0">
              <a:latin typeface="Monaco"/>
              <a:cs typeface="Monaco"/>
            </a:endParaRPr>
          </a:p>
          <a:p>
            <a:r>
              <a:rPr lang="en-US" sz="1400" dirty="0" smtClean="0">
                <a:latin typeface="Monaco"/>
                <a:cs typeface="Monaco"/>
              </a:rPr>
              <a:t>	</a:t>
            </a:r>
            <a:r>
              <a:rPr lang="en-US" sz="1400" dirty="0" smtClean="0">
                <a:solidFill>
                  <a:srgbClr val="FF6600"/>
                </a:solidFill>
                <a:latin typeface="Monaco"/>
                <a:cs typeface="Monaco"/>
              </a:rPr>
              <a:t>Scenario</a:t>
            </a:r>
            <a:r>
              <a:rPr lang="ru-RU" sz="1400" dirty="0" smtClean="0">
                <a:solidFill>
                  <a:srgbClr val="FF6600"/>
                </a:solidFill>
                <a:latin typeface="Monaco"/>
                <a:cs typeface="Monaco"/>
              </a:rPr>
              <a:t>: </a:t>
            </a:r>
            <a:r>
              <a:rPr lang="en-US" sz="1400" dirty="0" smtClean="0">
                <a:solidFill>
                  <a:srgbClr val="008000"/>
                </a:solidFill>
                <a:latin typeface="Monaco"/>
                <a:cs typeface="Monaco"/>
              </a:rPr>
              <a:t>Add </a:t>
            </a:r>
            <a:r>
              <a:rPr lang="en-US" sz="1400" dirty="0">
                <a:solidFill>
                  <a:srgbClr val="008000"/>
                </a:solidFill>
                <a:latin typeface="Monaco"/>
                <a:cs typeface="Monaco"/>
              </a:rPr>
              <a:t>two </a:t>
            </a:r>
            <a:r>
              <a:rPr lang="en-US" sz="1400" dirty="0" smtClean="0">
                <a:solidFill>
                  <a:srgbClr val="008000"/>
                </a:solidFill>
                <a:latin typeface="Monaco"/>
                <a:cs typeface="Monaco"/>
              </a:rPr>
              <a:t>numbers</a:t>
            </a:r>
          </a:p>
          <a:p>
            <a:r>
              <a:rPr lang="en-US" sz="1400" dirty="0" smtClean="0">
                <a:solidFill>
                  <a:srgbClr val="FF6600"/>
                </a:solidFill>
                <a:latin typeface="Monaco"/>
                <a:cs typeface="Monaco"/>
              </a:rPr>
              <a:t>	Given </a:t>
            </a:r>
            <a:r>
              <a:rPr lang="en-US" sz="1400" dirty="0" smtClean="0">
                <a:latin typeface="Monaco"/>
                <a:cs typeface="Monaco"/>
              </a:rPr>
              <a:t>I have entered </a:t>
            </a:r>
            <a:r>
              <a:rPr lang="en-US" sz="1400" dirty="0" smtClean="0">
                <a:solidFill>
                  <a:srgbClr val="FF0000"/>
                </a:solidFill>
                <a:latin typeface="Monaco"/>
                <a:cs typeface="Monaco"/>
              </a:rPr>
              <a:t>5</a:t>
            </a:r>
            <a:endParaRPr lang="ru-RU" sz="1400" dirty="0">
              <a:solidFill>
                <a:srgbClr val="FF0000"/>
              </a:solidFill>
              <a:latin typeface="Monaco"/>
              <a:cs typeface="Monaco"/>
            </a:endParaRPr>
          </a:p>
          <a:p>
            <a:r>
              <a:rPr lang="en-US" sz="1400" dirty="0" smtClean="0">
                <a:latin typeface="Monaco"/>
                <a:cs typeface="Monaco"/>
              </a:rPr>
              <a:t>	  </a:t>
            </a:r>
            <a:r>
              <a:rPr lang="en-US" sz="1400" dirty="0" smtClean="0">
                <a:solidFill>
                  <a:srgbClr val="FF6600"/>
                </a:solidFill>
                <a:latin typeface="Monaco"/>
                <a:cs typeface="Monaco"/>
              </a:rPr>
              <a:t>And</a:t>
            </a:r>
            <a:r>
              <a:rPr lang="ru-RU" sz="1400" dirty="0" smtClean="0">
                <a:latin typeface="Monaco"/>
                <a:cs typeface="Monaco"/>
              </a:rPr>
              <a:t> </a:t>
            </a:r>
            <a:r>
              <a:rPr lang="en-US" sz="1400" dirty="0" smtClean="0">
                <a:latin typeface="Monaco"/>
                <a:cs typeface="Monaco"/>
              </a:rPr>
              <a:t>I have entered </a:t>
            </a:r>
            <a:r>
              <a:rPr lang="en-US" sz="1400" dirty="0" smtClean="0">
                <a:solidFill>
                  <a:srgbClr val="FF0000"/>
                </a:solidFill>
                <a:latin typeface="Monaco"/>
                <a:cs typeface="Monaco"/>
              </a:rPr>
              <a:t>7</a:t>
            </a:r>
            <a:endParaRPr lang="ru-RU" sz="1400" dirty="0">
              <a:solidFill>
                <a:srgbClr val="FF0000"/>
              </a:solidFill>
              <a:latin typeface="Monaco"/>
              <a:cs typeface="Monaco"/>
            </a:endParaRPr>
          </a:p>
          <a:p>
            <a:r>
              <a:rPr lang="en-US" sz="1400" dirty="0" smtClean="0">
                <a:latin typeface="Monaco"/>
                <a:cs typeface="Monaco"/>
              </a:rPr>
              <a:t>	 </a:t>
            </a:r>
            <a:r>
              <a:rPr lang="en-US" sz="1400" dirty="0" smtClean="0">
                <a:solidFill>
                  <a:srgbClr val="FF6600"/>
                </a:solidFill>
                <a:latin typeface="Monaco"/>
                <a:cs typeface="Monaco"/>
              </a:rPr>
              <a:t>When </a:t>
            </a:r>
            <a:r>
              <a:rPr lang="en-US" sz="1400" dirty="0" smtClean="0">
                <a:latin typeface="Monaco"/>
                <a:cs typeface="Monaco"/>
              </a:rPr>
              <a:t>I press </a:t>
            </a:r>
            <a:r>
              <a:rPr lang="en-US" sz="1400" dirty="0" smtClean="0">
                <a:solidFill>
                  <a:srgbClr val="FF0000"/>
                </a:solidFill>
                <a:latin typeface="Monaco"/>
                <a:cs typeface="Monaco"/>
              </a:rPr>
              <a:t>add</a:t>
            </a:r>
            <a:endParaRPr lang="ru-RU" sz="1400" dirty="0">
              <a:solidFill>
                <a:srgbClr val="FF0000"/>
              </a:solidFill>
              <a:latin typeface="Monaco"/>
              <a:cs typeface="Monaco"/>
            </a:endParaRPr>
          </a:p>
          <a:p>
            <a:r>
              <a:rPr lang="en-US" sz="1400" dirty="0" smtClean="0">
                <a:latin typeface="Monaco"/>
                <a:cs typeface="Monaco"/>
              </a:rPr>
              <a:t>	 </a:t>
            </a:r>
            <a:r>
              <a:rPr lang="en-US" sz="1400" dirty="0" smtClean="0">
                <a:solidFill>
                  <a:srgbClr val="FF6600"/>
                </a:solidFill>
                <a:latin typeface="Monaco"/>
                <a:cs typeface="Monaco"/>
              </a:rPr>
              <a:t>Then </a:t>
            </a:r>
            <a:r>
              <a:rPr lang="en-US" sz="1400" dirty="0" smtClean="0">
                <a:latin typeface="Monaco"/>
                <a:cs typeface="Monaco"/>
              </a:rPr>
              <a:t>the result should be </a:t>
            </a:r>
            <a:r>
              <a:rPr lang="en-US" sz="1400" dirty="0" smtClean="0">
                <a:solidFill>
                  <a:srgbClr val="FF0000"/>
                </a:solidFill>
                <a:latin typeface="Monaco"/>
                <a:cs typeface="Monaco"/>
              </a:rPr>
              <a:t>12</a:t>
            </a:r>
            <a:endParaRPr lang="en-US" sz="1400" dirty="0">
              <a:solidFill>
                <a:srgbClr val="FF0000"/>
              </a:solidFill>
              <a:latin typeface="Monaco"/>
              <a:cs typeface="Monaco"/>
            </a:endParaRPr>
          </a:p>
        </p:txBody>
      </p:sp>
      <p:sp>
        <p:nvSpPr>
          <p:cNvPr id="5" name="Rectangle 4"/>
          <p:cNvSpPr/>
          <p:nvPr/>
        </p:nvSpPr>
        <p:spPr>
          <a:xfrm>
            <a:off x="596900" y="3354288"/>
            <a:ext cx="8318500" cy="307777"/>
          </a:xfrm>
          <a:prstGeom prst="rect">
            <a:avLst/>
          </a:prstGeom>
        </p:spPr>
        <p:txBody>
          <a:bodyPr wrap="square">
            <a:spAutoFit/>
          </a:bodyPr>
          <a:lstStyle/>
          <a:p>
            <a:r>
              <a:rPr lang="en-US" sz="1400" i="1" dirty="0" smtClean="0">
                <a:solidFill>
                  <a:schemeClr val="bg2">
                    <a:lumMod val="75000"/>
                  </a:schemeClr>
                </a:solidFill>
                <a:latin typeface="Monaco"/>
                <a:cs typeface="Monaco"/>
              </a:rPr>
              <a:t>VS: </a:t>
            </a:r>
            <a:r>
              <a:rPr lang="en-US" sz="1400" dirty="0" err="1" smtClean="0">
                <a:latin typeface="Monaco"/>
                <a:cs typeface="Monaco"/>
              </a:rPr>
              <a:t>assertEquals</a:t>
            </a:r>
            <a:r>
              <a:rPr lang="en-US" sz="1400" dirty="0" smtClean="0">
                <a:latin typeface="Monaco"/>
                <a:cs typeface="Monaco"/>
              </a:rPr>
              <a:t>(</a:t>
            </a:r>
            <a:r>
              <a:rPr lang="en-US" sz="1400" dirty="0" smtClean="0">
                <a:solidFill>
                  <a:srgbClr val="FF0000"/>
                </a:solidFill>
                <a:latin typeface="Monaco"/>
                <a:cs typeface="Monaco"/>
              </a:rPr>
              <a:t>12</a:t>
            </a:r>
            <a:r>
              <a:rPr lang="en-US" sz="1400" dirty="0" smtClean="0">
                <a:latin typeface="Monaco"/>
                <a:cs typeface="Monaco"/>
              </a:rPr>
              <a:t>, </a:t>
            </a:r>
            <a:r>
              <a:rPr lang="en-US" sz="1400" dirty="0" smtClean="0">
                <a:solidFill>
                  <a:srgbClr val="FF0000"/>
                </a:solidFill>
                <a:latin typeface="Monaco"/>
                <a:cs typeface="Monaco"/>
              </a:rPr>
              <a:t>add</a:t>
            </a:r>
            <a:r>
              <a:rPr lang="en-US" sz="1400" dirty="0" smtClean="0">
                <a:latin typeface="Monaco"/>
                <a:cs typeface="Monaco"/>
              </a:rPr>
              <a:t>(</a:t>
            </a:r>
            <a:r>
              <a:rPr lang="en-US" sz="1400" dirty="0" smtClean="0">
                <a:solidFill>
                  <a:srgbClr val="FF0000"/>
                </a:solidFill>
                <a:latin typeface="Monaco"/>
                <a:cs typeface="Monaco"/>
              </a:rPr>
              <a:t>5</a:t>
            </a:r>
            <a:r>
              <a:rPr lang="en-US" sz="1400" dirty="0">
                <a:latin typeface="Monaco"/>
                <a:cs typeface="Monaco"/>
              </a:rPr>
              <a:t>, </a:t>
            </a:r>
            <a:r>
              <a:rPr lang="en-US" sz="1400" dirty="0">
                <a:solidFill>
                  <a:srgbClr val="FF0000"/>
                </a:solidFill>
                <a:latin typeface="Monaco"/>
                <a:cs typeface="Monaco"/>
              </a:rPr>
              <a:t>7</a:t>
            </a:r>
            <a:r>
              <a:rPr lang="en-US" sz="1400" dirty="0" smtClean="0">
                <a:latin typeface="Monaco"/>
                <a:cs typeface="Monaco"/>
              </a:rPr>
              <a:t>))</a:t>
            </a:r>
            <a:endParaRPr lang="en-US" sz="1400" dirty="0">
              <a:latin typeface="Monaco"/>
              <a:cs typeface="Monaco"/>
            </a:endParaRPr>
          </a:p>
        </p:txBody>
      </p:sp>
    </p:spTree>
    <p:extLst>
      <p:ext uri="{BB962C8B-B14F-4D97-AF65-F5344CB8AC3E}">
        <p14:creationId xmlns:p14="http://schemas.microsoft.com/office/powerpoint/2010/main" val="30422579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*.feature</a:t>
            </a:r>
            <a:endParaRPr lang="en-US" dirty="0">
              <a:solidFill>
                <a:srgbClr val="161645"/>
              </a:solidFill>
            </a:endParaRPr>
          </a:p>
        </p:txBody>
      </p:sp>
      <p:sp>
        <p:nvSpPr>
          <p:cNvPr id="4" name="Rectangle 3"/>
          <p:cNvSpPr/>
          <p:nvPr/>
        </p:nvSpPr>
        <p:spPr>
          <a:xfrm>
            <a:off x="444500" y="1016000"/>
            <a:ext cx="8318500" cy="3323987"/>
          </a:xfrm>
          <a:prstGeom prst="rect">
            <a:avLst/>
          </a:prstGeom>
        </p:spPr>
        <p:txBody>
          <a:bodyPr wrap="square">
            <a:spAutoFit/>
          </a:bodyPr>
          <a:lstStyle/>
          <a:p>
            <a:r>
              <a:rPr lang="ru-RU" sz="1400" i="1" dirty="0">
                <a:solidFill>
                  <a:schemeClr val="bg2">
                    <a:lumMod val="75000"/>
                  </a:schemeClr>
                </a:solidFill>
                <a:latin typeface="Monaco"/>
                <a:cs typeface="Monaco"/>
              </a:rPr>
              <a:t># </a:t>
            </a:r>
            <a:r>
              <a:rPr lang="ru-RU" sz="1400" i="1" dirty="0" err="1">
                <a:solidFill>
                  <a:schemeClr val="bg2">
                    <a:lumMod val="75000"/>
                  </a:schemeClr>
                </a:solidFill>
                <a:latin typeface="Monaco"/>
                <a:cs typeface="Monaco"/>
              </a:rPr>
              <a:t>language</a:t>
            </a:r>
            <a:r>
              <a:rPr lang="ru-RU" sz="1400" i="1" dirty="0">
                <a:solidFill>
                  <a:schemeClr val="bg2">
                    <a:lumMod val="75000"/>
                  </a:schemeClr>
                </a:solidFill>
                <a:latin typeface="Monaco"/>
                <a:cs typeface="Monaco"/>
              </a:rPr>
              <a:t>: </a:t>
            </a:r>
            <a:r>
              <a:rPr lang="ru-RU" sz="1400" i="1" dirty="0" err="1">
                <a:solidFill>
                  <a:schemeClr val="bg2">
                    <a:lumMod val="75000"/>
                  </a:schemeClr>
                </a:solidFill>
                <a:latin typeface="Monaco"/>
                <a:cs typeface="Monaco"/>
              </a:rPr>
              <a:t>ru</a:t>
            </a:r>
            <a:endParaRPr lang="ru-RU" sz="1400" i="1" dirty="0">
              <a:solidFill>
                <a:schemeClr val="bg2">
                  <a:lumMod val="75000"/>
                </a:schemeClr>
              </a:solidFill>
              <a:latin typeface="Monaco"/>
              <a:cs typeface="Monaco"/>
            </a:endParaRPr>
          </a:p>
          <a:p>
            <a:r>
              <a:rPr lang="ru-RU" sz="1400" b="1" dirty="0">
                <a:solidFill>
                  <a:srgbClr val="FF6600"/>
                </a:solidFill>
                <a:latin typeface="Monaco"/>
                <a:cs typeface="Monaco"/>
              </a:rPr>
              <a:t>Функционал: </a:t>
            </a:r>
            <a:r>
              <a:rPr lang="ru-RU" sz="1400" dirty="0">
                <a:solidFill>
                  <a:srgbClr val="008000"/>
                </a:solidFill>
                <a:latin typeface="Monaco"/>
                <a:cs typeface="Monaco"/>
              </a:rPr>
              <a:t>Авторизация пользователей</a:t>
            </a:r>
          </a:p>
          <a:p>
            <a:endParaRPr lang="ru-RU" sz="1400" dirty="0">
              <a:latin typeface="Monaco"/>
              <a:cs typeface="Monaco"/>
            </a:endParaRPr>
          </a:p>
          <a:p>
            <a:r>
              <a:rPr lang="en-US" sz="1400" dirty="0" smtClean="0">
                <a:latin typeface="Monaco"/>
                <a:cs typeface="Monaco"/>
              </a:rPr>
              <a:t>	</a:t>
            </a:r>
            <a:r>
              <a:rPr lang="ru-RU" sz="1400" dirty="0" smtClean="0">
                <a:latin typeface="Monaco"/>
                <a:cs typeface="Monaco"/>
              </a:rPr>
              <a:t>Чтобы </a:t>
            </a:r>
            <a:r>
              <a:rPr lang="ru-RU" sz="1400" dirty="0">
                <a:latin typeface="Monaco"/>
                <a:cs typeface="Monaco"/>
              </a:rPr>
              <a:t>указывать себя автором </a:t>
            </a:r>
            <a:r>
              <a:rPr lang="ru-RU" sz="1400" dirty="0" err="1">
                <a:latin typeface="Monaco"/>
                <a:cs typeface="Monaco"/>
              </a:rPr>
              <a:t>снипетов</a:t>
            </a:r>
            <a:r>
              <a:rPr lang="ru-RU" sz="1400" dirty="0">
                <a:latin typeface="Monaco"/>
                <a:cs typeface="Monaco"/>
              </a:rPr>
              <a:t>, голосовать за </a:t>
            </a:r>
            <a:r>
              <a:rPr lang="en-US" sz="1400" dirty="0" smtClean="0">
                <a:latin typeface="Monaco"/>
                <a:cs typeface="Monaco"/>
              </a:rPr>
              <a:t>	</a:t>
            </a:r>
          </a:p>
          <a:p>
            <a:r>
              <a:rPr lang="en-US" sz="1400" dirty="0">
                <a:latin typeface="Monaco"/>
                <a:cs typeface="Monaco"/>
              </a:rPr>
              <a:t>	</a:t>
            </a:r>
            <a:r>
              <a:rPr lang="ru-RU" sz="1400" dirty="0" err="1" smtClean="0">
                <a:latin typeface="Monaco"/>
                <a:cs typeface="Monaco"/>
              </a:rPr>
              <a:t>снипеты</a:t>
            </a:r>
            <a:r>
              <a:rPr lang="ru-RU" sz="1400" dirty="0" smtClean="0">
                <a:latin typeface="Monaco"/>
                <a:cs typeface="Monaco"/>
              </a:rPr>
              <a:t> </a:t>
            </a:r>
            <a:r>
              <a:rPr lang="ru-RU" sz="1400" dirty="0">
                <a:latin typeface="Monaco"/>
                <a:cs typeface="Monaco"/>
              </a:rPr>
              <a:t>и нарабатывать карму, пользователи должны иметь </a:t>
            </a:r>
            <a:r>
              <a:rPr lang="en-US" sz="1400" dirty="0" smtClean="0">
                <a:latin typeface="Monaco"/>
                <a:cs typeface="Monaco"/>
              </a:rPr>
              <a:t>	</a:t>
            </a:r>
          </a:p>
          <a:p>
            <a:r>
              <a:rPr lang="en-US" sz="1400" dirty="0">
                <a:latin typeface="Monaco"/>
                <a:cs typeface="Monaco"/>
              </a:rPr>
              <a:t>	</a:t>
            </a:r>
            <a:r>
              <a:rPr lang="ru-RU" sz="1400" dirty="0" smtClean="0">
                <a:latin typeface="Monaco"/>
                <a:cs typeface="Monaco"/>
              </a:rPr>
              <a:t>возможность регистрироваться</a:t>
            </a:r>
            <a:endParaRPr lang="en-US" sz="1400" dirty="0" smtClean="0">
              <a:latin typeface="Monaco"/>
              <a:cs typeface="Monaco"/>
            </a:endParaRPr>
          </a:p>
          <a:p>
            <a:endParaRPr lang="ru-RU" sz="1400" dirty="0">
              <a:latin typeface="Monaco"/>
              <a:cs typeface="Monaco"/>
            </a:endParaRPr>
          </a:p>
          <a:p>
            <a:r>
              <a:rPr lang="en-US" sz="1400" b="1" dirty="0" smtClean="0">
                <a:solidFill>
                  <a:srgbClr val="FF6600"/>
                </a:solidFill>
                <a:latin typeface="Monaco"/>
                <a:cs typeface="Monaco"/>
              </a:rPr>
              <a:t>	</a:t>
            </a:r>
            <a:r>
              <a:rPr lang="ru-RU" sz="1400" b="1" dirty="0" smtClean="0">
                <a:solidFill>
                  <a:srgbClr val="FF6600"/>
                </a:solidFill>
                <a:latin typeface="Monaco"/>
                <a:cs typeface="Monaco"/>
              </a:rPr>
              <a:t>Сценарий</a:t>
            </a:r>
            <a:r>
              <a:rPr lang="ru-RU" sz="1400" b="1" dirty="0">
                <a:solidFill>
                  <a:srgbClr val="FF6600"/>
                </a:solidFill>
                <a:latin typeface="Monaco"/>
                <a:cs typeface="Monaco"/>
              </a:rPr>
              <a:t>: </a:t>
            </a:r>
            <a:r>
              <a:rPr lang="ru-RU" sz="1400" dirty="0">
                <a:solidFill>
                  <a:srgbClr val="008000"/>
                </a:solidFill>
                <a:latin typeface="Monaco"/>
                <a:cs typeface="Monaco"/>
              </a:rPr>
              <a:t>Успешная авторизация с указываемыми логином и паролем</a:t>
            </a:r>
          </a:p>
          <a:p>
            <a:r>
              <a:rPr lang="en-US" sz="1400" b="1" dirty="0" smtClean="0">
                <a:solidFill>
                  <a:srgbClr val="FF6600"/>
                </a:solidFill>
                <a:latin typeface="Monaco"/>
                <a:cs typeface="Monaco"/>
              </a:rPr>
              <a:t>	</a:t>
            </a:r>
            <a:r>
              <a:rPr lang="ru-RU" sz="1400" b="1" dirty="0" smtClean="0">
                <a:solidFill>
                  <a:srgbClr val="FF6600"/>
                </a:solidFill>
                <a:latin typeface="Monaco"/>
                <a:cs typeface="Monaco"/>
              </a:rPr>
              <a:t>Допустим</a:t>
            </a:r>
            <a:r>
              <a:rPr lang="ru-RU" sz="1400" dirty="0" smtClean="0">
                <a:solidFill>
                  <a:srgbClr val="FF6600"/>
                </a:solidFill>
                <a:latin typeface="Monaco"/>
                <a:cs typeface="Monaco"/>
              </a:rPr>
              <a:t> </a:t>
            </a:r>
            <a:r>
              <a:rPr lang="ru-RU" sz="1400" dirty="0">
                <a:latin typeface="Monaco"/>
                <a:cs typeface="Monaco"/>
              </a:rPr>
              <a:t>я зарегистрированный пользователь "User12" с паролем "User1212"</a:t>
            </a:r>
          </a:p>
          <a:p>
            <a:r>
              <a:rPr lang="en-US" sz="1400" b="1" dirty="0" smtClean="0">
                <a:latin typeface="Monaco"/>
                <a:cs typeface="Monaco"/>
              </a:rPr>
              <a:t>	</a:t>
            </a:r>
            <a:r>
              <a:rPr lang="ru-RU" sz="1400" b="1" dirty="0" smtClean="0">
                <a:solidFill>
                  <a:srgbClr val="FF6600"/>
                </a:solidFill>
                <a:latin typeface="Monaco"/>
                <a:cs typeface="Monaco"/>
              </a:rPr>
              <a:t>И</a:t>
            </a:r>
            <a:r>
              <a:rPr lang="ru-RU" sz="1400" dirty="0" smtClean="0">
                <a:latin typeface="Monaco"/>
                <a:cs typeface="Monaco"/>
              </a:rPr>
              <a:t> </a:t>
            </a:r>
            <a:r>
              <a:rPr lang="ru-RU" sz="1400" dirty="0">
                <a:latin typeface="Monaco"/>
                <a:cs typeface="Monaco"/>
              </a:rPr>
              <a:t>я на странице Авторизация</a:t>
            </a:r>
          </a:p>
          <a:p>
            <a:r>
              <a:rPr lang="en-US" sz="1400" b="1" dirty="0" smtClean="0">
                <a:latin typeface="Monaco"/>
                <a:cs typeface="Monaco"/>
              </a:rPr>
              <a:t>	</a:t>
            </a:r>
            <a:r>
              <a:rPr lang="ru-RU" sz="1400" b="1" dirty="0" smtClean="0">
                <a:solidFill>
                  <a:srgbClr val="FF6600"/>
                </a:solidFill>
                <a:latin typeface="Monaco"/>
                <a:cs typeface="Monaco"/>
              </a:rPr>
              <a:t>Если</a:t>
            </a:r>
            <a:r>
              <a:rPr lang="ru-RU" sz="1400" dirty="0" smtClean="0">
                <a:solidFill>
                  <a:srgbClr val="FF6600"/>
                </a:solidFill>
                <a:latin typeface="Monaco"/>
                <a:cs typeface="Monaco"/>
              </a:rPr>
              <a:t> </a:t>
            </a:r>
            <a:r>
              <a:rPr lang="ru-RU" sz="1400" dirty="0">
                <a:latin typeface="Monaco"/>
                <a:cs typeface="Monaco"/>
              </a:rPr>
              <a:t>ввожу в поле Логин "User12"</a:t>
            </a:r>
          </a:p>
          <a:p>
            <a:r>
              <a:rPr lang="en-US" sz="1400" b="1" dirty="0" smtClean="0">
                <a:latin typeface="Monaco"/>
                <a:cs typeface="Monaco"/>
              </a:rPr>
              <a:t>	</a:t>
            </a:r>
            <a:r>
              <a:rPr lang="ru-RU" sz="1400" b="1" dirty="0" smtClean="0">
                <a:solidFill>
                  <a:srgbClr val="FF6600"/>
                </a:solidFill>
                <a:latin typeface="Monaco"/>
                <a:cs typeface="Monaco"/>
              </a:rPr>
              <a:t>И</a:t>
            </a:r>
            <a:r>
              <a:rPr lang="ru-RU" sz="1400" dirty="0" smtClean="0">
                <a:latin typeface="Monaco"/>
                <a:cs typeface="Monaco"/>
              </a:rPr>
              <a:t> </a:t>
            </a:r>
            <a:r>
              <a:rPr lang="ru-RU" sz="1400" dirty="0">
                <a:latin typeface="Monaco"/>
                <a:cs typeface="Monaco"/>
              </a:rPr>
              <a:t>ввожу в поле Пароль "User1212"</a:t>
            </a:r>
          </a:p>
          <a:p>
            <a:r>
              <a:rPr lang="en-US" sz="1400" b="1" dirty="0" smtClean="0">
                <a:latin typeface="Monaco"/>
                <a:cs typeface="Monaco"/>
              </a:rPr>
              <a:t>	</a:t>
            </a:r>
            <a:r>
              <a:rPr lang="ru-RU" sz="1400" b="1" dirty="0" smtClean="0">
                <a:solidFill>
                  <a:srgbClr val="FF6600"/>
                </a:solidFill>
                <a:latin typeface="Monaco"/>
                <a:cs typeface="Monaco"/>
              </a:rPr>
              <a:t>И</a:t>
            </a:r>
            <a:r>
              <a:rPr lang="ru-RU" sz="1400" dirty="0" smtClean="0">
                <a:latin typeface="Monaco"/>
                <a:cs typeface="Monaco"/>
              </a:rPr>
              <a:t> </a:t>
            </a:r>
            <a:r>
              <a:rPr lang="ru-RU" sz="1400" dirty="0">
                <a:latin typeface="Monaco"/>
                <a:cs typeface="Monaco"/>
              </a:rPr>
              <a:t>кликаю кнопку "Войти"</a:t>
            </a:r>
          </a:p>
          <a:p>
            <a:r>
              <a:rPr lang="en-US" sz="1400" b="1" dirty="0" smtClean="0">
                <a:latin typeface="Monaco"/>
                <a:cs typeface="Monaco"/>
              </a:rPr>
              <a:t>	</a:t>
            </a:r>
            <a:r>
              <a:rPr lang="ru-RU" sz="1400" b="1" dirty="0" smtClean="0">
                <a:solidFill>
                  <a:srgbClr val="FF6600"/>
                </a:solidFill>
                <a:latin typeface="Monaco"/>
                <a:cs typeface="Monaco"/>
              </a:rPr>
              <a:t>То</a:t>
            </a:r>
            <a:r>
              <a:rPr lang="ru-RU" sz="1400" dirty="0" smtClean="0">
                <a:solidFill>
                  <a:srgbClr val="FF6600"/>
                </a:solidFill>
                <a:latin typeface="Monaco"/>
                <a:cs typeface="Monaco"/>
              </a:rPr>
              <a:t> </a:t>
            </a:r>
            <a:r>
              <a:rPr lang="ru-RU" sz="1400" dirty="0">
                <a:latin typeface="Monaco"/>
                <a:cs typeface="Monaco"/>
              </a:rPr>
              <a:t>я должен увидеть уведомление "Добро пожаловать!"</a:t>
            </a:r>
          </a:p>
          <a:p>
            <a:r>
              <a:rPr lang="en-US" sz="1400" b="1" dirty="0" smtClean="0">
                <a:latin typeface="Monaco"/>
                <a:cs typeface="Monaco"/>
              </a:rPr>
              <a:t>	</a:t>
            </a:r>
            <a:r>
              <a:rPr lang="ru-RU" sz="1400" b="1" dirty="0" smtClean="0">
                <a:solidFill>
                  <a:srgbClr val="FF6600"/>
                </a:solidFill>
                <a:latin typeface="Monaco"/>
                <a:cs typeface="Monaco"/>
              </a:rPr>
              <a:t>И</a:t>
            </a:r>
            <a:r>
              <a:rPr lang="ru-RU" sz="1400" dirty="0" smtClean="0">
                <a:latin typeface="Monaco"/>
                <a:cs typeface="Monaco"/>
              </a:rPr>
              <a:t> </a:t>
            </a:r>
            <a:r>
              <a:rPr lang="ru-RU" sz="1400" dirty="0">
                <a:latin typeface="Monaco"/>
                <a:cs typeface="Monaco"/>
              </a:rPr>
              <a:t>я должен оказаться на странице Страница пользователя</a:t>
            </a:r>
            <a:endParaRPr lang="en-US" sz="1400" dirty="0">
              <a:latin typeface="Monaco"/>
              <a:cs typeface="Monaco"/>
            </a:endParaRPr>
          </a:p>
        </p:txBody>
      </p:sp>
    </p:spTree>
    <p:extLst>
      <p:ext uri="{BB962C8B-B14F-4D97-AF65-F5344CB8AC3E}">
        <p14:creationId xmlns:p14="http://schemas.microsoft.com/office/powerpoint/2010/main" val="30795269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rgbClr val="161645"/>
                </a:solidFill>
              </a:rPr>
              <a:t>Concordion</a:t>
            </a:r>
            <a:endParaRPr lang="en-US" dirty="0">
              <a:solidFill>
                <a:srgbClr val="161645"/>
              </a:solidFill>
            </a:endParaRPr>
          </a:p>
        </p:txBody>
      </p:sp>
      <p:sp>
        <p:nvSpPr>
          <p:cNvPr id="4" name="Rectangle 3"/>
          <p:cNvSpPr/>
          <p:nvPr/>
        </p:nvSpPr>
        <p:spPr>
          <a:xfrm>
            <a:off x="1638300" y="1859340"/>
            <a:ext cx="5867400" cy="3139321"/>
          </a:xfrm>
          <a:prstGeom prst="rect">
            <a:avLst/>
          </a:prstGeom>
        </p:spPr>
        <p:txBody>
          <a:bodyPr wrap="square">
            <a:spAutoFit/>
          </a:bodyPr>
          <a:lstStyle/>
          <a:p>
            <a:pPr marL="285750" indent="-285750">
              <a:buClr>
                <a:schemeClr val="accent3"/>
              </a:buClr>
              <a:buFont typeface="Wingdings" charset="2"/>
              <a:buChar char="§"/>
            </a:pPr>
            <a:r>
              <a:rPr lang="en-US" dirty="0">
                <a:solidFill>
                  <a:srgbClr val="004080"/>
                </a:solidFill>
                <a:latin typeface="Arial"/>
                <a:cs typeface="Arial"/>
              </a:rPr>
              <a:t>Very </a:t>
            </a:r>
            <a:r>
              <a:rPr lang="en-US" dirty="0" smtClean="0">
                <a:solidFill>
                  <a:srgbClr val="004080"/>
                </a:solidFill>
                <a:latin typeface="Arial"/>
                <a:cs typeface="Arial"/>
              </a:rPr>
              <a:t>flexible</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en-US" dirty="0">
                <a:solidFill>
                  <a:srgbClr val="004080"/>
                </a:solidFill>
                <a:latin typeface="Arial"/>
                <a:cs typeface="Arial"/>
              </a:rPr>
              <a:t>Very pretty report </a:t>
            </a:r>
            <a:r>
              <a:rPr lang="en-US" dirty="0" smtClean="0">
                <a:solidFill>
                  <a:srgbClr val="004080"/>
                </a:solidFill>
                <a:latin typeface="Arial"/>
                <a:cs typeface="Arial"/>
              </a:rPr>
              <a:t>output</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en-US" dirty="0">
                <a:solidFill>
                  <a:srgbClr val="004080"/>
                </a:solidFill>
                <a:latin typeface="Arial"/>
                <a:cs typeface="Arial"/>
              </a:rPr>
              <a:t>Nice plugin </a:t>
            </a:r>
            <a:r>
              <a:rPr lang="en-US" dirty="0" smtClean="0">
                <a:solidFill>
                  <a:srgbClr val="004080"/>
                </a:solidFill>
                <a:latin typeface="Arial"/>
                <a:cs typeface="Arial"/>
              </a:rPr>
              <a:t>framework</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en-US" dirty="0">
                <a:solidFill>
                  <a:srgbClr val="004080"/>
                </a:solidFill>
                <a:latin typeface="Arial"/>
                <a:cs typeface="Arial"/>
              </a:rPr>
              <a:t>Poorly documented. I had to read the source to figure it out (luckily its extremely good quality)</a:t>
            </a:r>
            <a:r>
              <a:rPr lang="en-US" dirty="0" smtClean="0">
                <a:solidFill>
                  <a:srgbClr val="004080"/>
                </a:solidFill>
                <a:latin typeface="Arial"/>
                <a:cs typeface="Arial"/>
              </a:rPr>
              <a:t>.</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en-US" dirty="0">
                <a:solidFill>
                  <a:srgbClr val="004080"/>
                </a:solidFill>
                <a:latin typeface="Arial"/>
                <a:cs typeface="Arial"/>
              </a:rPr>
              <a:t>Fixtures seemed likely to end up tightly coupled to the html.</a:t>
            </a:r>
          </a:p>
        </p:txBody>
      </p:sp>
    </p:spTree>
    <p:extLst>
      <p:ext uri="{BB962C8B-B14F-4D97-AF65-F5344CB8AC3E}">
        <p14:creationId xmlns:p14="http://schemas.microsoft.com/office/powerpoint/2010/main" val="13272529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solidFill>
                  <a:srgbClr val="161645"/>
                </a:solidFill>
              </a:rPr>
              <a:t>EasyB</a:t>
            </a:r>
            <a:endParaRPr lang="en-US" dirty="0">
              <a:solidFill>
                <a:srgbClr val="161645"/>
              </a:solidFill>
            </a:endParaRPr>
          </a:p>
        </p:txBody>
      </p:sp>
      <p:sp>
        <p:nvSpPr>
          <p:cNvPr id="4" name="Rectangle 3"/>
          <p:cNvSpPr/>
          <p:nvPr/>
        </p:nvSpPr>
        <p:spPr>
          <a:xfrm>
            <a:off x="819150" y="1166842"/>
            <a:ext cx="7505700" cy="4524316"/>
          </a:xfrm>
          <a:prstGeom prst="rect">
            <a:avLst/>
          </a:prstGeom>
        </p:spPr>
        <p:txBody>
          <a:bodyPr wrap="square">
            <a:spAutoFit/>
          </a:bodyPr>
          <a:lstStyle/>
          <a:p>
            <a:pPr marL="285750" indent="-285750">
              <a:buClr>
                <a:schemeClr val="accent3"/>
              </a:buClr>
              <a:buFont typeface="Wingdings" charset="2"/>
              <a:buChar char="§"/>
            </a:pPr>
            <a:r>
              <a:rPr lang="en-US" dirty="0">
                <a:solidFill>
                  <a:srgbClr val="004080"/>
                </a:solidFill>
                <a:latin typeface="Arial"/>
                <a:cs typeface="Arial"/>
              </a:rPr>
              <a:t>Very shallow learning curve (even for non-Groovy Developers</a:t>
            </a:r>
            <a:r>
              <a:rPr lang="en-US" dirty="0" smtClean="0">
                <a:solidFill>
                  <a:srgbClr val="004080"/>
                </a:solidFill>
                <a:latin typeface="Arial"/>
                <a:cs typeface="Arial"/>
              </a:rPr>
              <a:t>)</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en-US" dirty="0">
                <a:solidFill>
                  <a:srgbClr val="004080"/>
                </a:solidFill>
                <a:latin typeface="Arial"/>
                <a:cs typeface="Arial"/>
              </a:rPr>
              <a:t>Extremely powerful </a:t>
            </a:r>
            <a:r>
              <a:rPr lang="en-US" dirty="0" err="1">
                <a:solidFill>
                  <a:srgbClr val="004080"/>
                </a:solidFill>
                <a:latin typeface="Arial"/>
                <a:cs typeface="Arial"/>
              </a:rPr>
              <a:t>DBUnit</a:t>
            </a:r>
            <a:r>
              <a:rPr lang="en-US" dirty="0">
                <a:solidFill>
                  <a:srgbClr val="004080"/>
                </a:solidFill>
                <a:latin typeface="Arial"/>
                <a:cs typeface="Arial"/>
              </a:rPr>
              <a:t> </a:t>
            </a:r>
            <a:r>
              <a:rPr lang="en-US" dirty="0" smtClean="0">
                <a:solidFill>
                  <a:srgbClr val="004080"/>
                </a:solidFill>
                <a:latin typeface="Arial"/>
                <a:cs typeface="Arial"/>
              </a:rPr>
              <a:t>integration</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en-US" dirty="0">
                <a:solidFill>
                  <a:srgbClr val="004080"/>
                </a:solidFill>
                <a:latin typeface="Arial"/>
                <a:cs typeface="Arial"/>
              </a:rPr>
              <a:t>Apparently no support for parameters (leads to either very vague stories or duplication between text </a:t>
            </a:r>
            <a:r>
              <a:rPr lang="en-US" dirty="0" smtClean="0">
                <a:solidFill>
                  <a:srgbClr val="004080"/>
                </a:solidFill>
                <a:latin typeface="Arial"/>
                <a:cs typeface="Arial"/>
              </a:rPr>
              <a:t>and </a:t>
            </a:r>
            <a:r>
              <a:rPr lang="en-US" dirty="0">
                <a:solidFill>
                  <a:srgbClr val="004080"/>
                </a:solidFill>
                <a:latin typeface="Arial"/>
                <a:cs typeface="Arial"/>
              </a:rPr>
              <a:t>code (edit: actually there is but the documentation for it was very well hidden.</a:t>
            </a:r>
            <a:r>
              <a:rPr lang="en-US" dirty="0" smtClean="0">
                <a:solidFill>
                  <a:srgbClr val="004080"/>
                </a:solidFill>
                <a:latin typeface="Arial"/>
                <a:cs typeface="Arial"/>
              </a:rPr>
              <a:t>)</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en-US" dirty="0">
                <a:solidFill>
                  <a:srgbClr val="004080"/>
                </a:solidFill>
                <a:latin typeface="Arial"/>
                <a:cs typeface="Arial"/>
              </a:rPr>
              <a:t>Story and Code are very tightly coupled (same file</a:t>
            </a:r>
            <a:r>
              <a:rPr lang="en-US" dirty="0" smtClean="0">
                <a:solidFill>
                  <a:srgbClr val="004080"/>
                </a:solidFill>
                <a:latin typeface="Arial"/>
                <a:cs typeface="Arial"/>
              </a:rPr>
              <a:t>)</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en-US" dirty="0">
                <a:solidFill>
                  <a:srgbClr val="004080"/>
                </a:solidFill>
                <a:latin typeface="Arial"/>
                <a:cs typeface="Arial"/>
              </a:rPr>
              <a:t>Very basic report </a:t>
            </a:r>
            <a:r>
              <a:rPr lang="en-US" dirty="0" smtClean="0">
                <a:solidFill>
                  <a:srgbClr val="004080"/>
                </a:solidFill>
                <a:latin typeface="Arial"/>
                <a:cs typeface="Arial"/>
              </a:rPr>
              <a:t>output</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en-US" dirty="0">
                <a:solidFill>
                  <a:srgbClr val="004080"/>
                </a:solidFill>
                <a:latin typeface="Arial"/>
                <a:cs typeface="Arial"/>
              </a:rPr>
              <a:t>Couldn't get </a:t>
            </a:r>
            <a:r>
              <a:rPr lang="en-US" dirty="0" err="1">
                <a:solidFill>
                  <a:srgbClr val="004080"/>
                </a:solidFill>
                <a:latin typeface="Arial"/>
                <a:cs typeface="Arial"/>
              </a:rPr>
              <a:t>IntelliJ</a:t>
            </a:r>
            <a:r>
              <a:rPr lang="en-US" dirty="0">
                <a:solidFill>
                  <a:srgbClr val="004080"/>
                </a:solidFill>
                <a:latin typeface="Arial"/>
                <a:cs typeface="Arial"/>
              </a:rPr>
              <a:t> plugin to </a:t>
            </a:r>
            <a:r>
              <a:rPr lang="en-US" dirty="0" smtClean="0">
                <a:solidFill>
                  <a:srgbClr val="004080"/>
                </a:solidFill>
                <a:latin typeface="Arial"/>
                <a:cs typeface="Arial"/>
              </a:rPr>
              <a:t>work</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en-US" dirty="0">
                <a:solidFill>
                  <a:srgbClr val="004080"/>
                </a:solidFill>
                <a:latin typeface="Arial"/>
                <a:cs typeface="Arial"/>
              </a:rPr>
              <a:t>Inactive community (Maven plugin seems to have been broken for three months - not many code examples to draw on).</a:t>
            </a:r>
          </a:p>
        </p:txBody>
      </p:sp>
    </p:spTree>
    <p:extLst>
      <p:ext uri="{BB962C8B-B14F-4D97-AF65-F5344CB8AC3E}">
        <p14:creationId xmlns:p14="http://schemas.microsoft.com/office/powerpoint/2010/main" val="9858662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161645"/>
                </a:solidFill>
              </a:rPr>
              <a:t>JBehave</a:t>
            </a:r>
            <a:endParaRPr lang="en-US" dirty="0">
              <a:solidFill>
                <a:srgbClr val="161645"/>
              </a:solidFill>
            </a:endParaRPr>
          </a:p>
        </p:txBody>
      </p:sp>
      <p:sp>
        <p:nvSpPr>
          <p:cNvPr id="6" name="Rectangle 5"/>
          <p:cNvSpPr/>
          <p:nvPr/>
        </p:nvSpPr>
        <p:spPr>
          <a:xfrm>
            <a:off x="819150" y="1305342"/>
            <a:ext cx="7505700" cy="4247317"/>
          </a:xfrm>
          <a:prstGeom prst="rect">
            <a:avLst/>
          </a:prstGeom>
        </p:spPr>
        <p:txBody>
          <a:bodyPr wrap="square">
            <a:spAutoFit/>
          </a:bodyPr>
          <a:lstStyle/>
          <a:p>
            <a:pPr marL="285750" indent="-285750">
              <a:buClr>
                <a:schemeClr val="accent3"/>
              </a:buClr>
              <a:buFont typeface="Wingdings" charset="2"/>
              <a:buChar char="§"/>
            </a:pPr>
            <a:r>
              <a:rPr lang="en-US" dirty="0">
                <a:solidFill>
                  <a:srgbClr val="004080"/>
                </a:solidFill>
                <a:latin typeface="Arial"/>
                <a:cs typeface="Arial"/>
              </a:rPr>
              <a:t>Extremely powerful and flexible (</a:t>
            </a:r>
            <a:r>
              <a:rPr lang="en-US" dirty="0" err="1">
                <a:solidFill>
                  <a:srgbClr val="004080"/>
                </a:solidFill>
                <a:latin typeface="Arial"/>
                <a:cs typeface="Arial"/>
              </a:rPr>
              <a:t>eg</a:t>
            </a:r>
            <a:r>
              <a:rPr lang="en-US" dirty="0">
                <a:solidFill>
                  <a:srgbClr val="004080"/>
                </a:solidFill>
                <a:latin typeface="Arial"/>
                <a:cs typeface="Arial"/>
              </a:rPr>
              <a:t> reduction of boiler-plate through composition of stories as pre-requisites</a:t>
            </a:r>
            <a:r>
              <a:rPr lang="en-US" dirty="0" smtClean="0">
                <a:solidFill>
                  <a:srgbClr val="004080"/>
                </a:solidFill>
                <a:latin typeface="Arial"/>
                <a:cs typeface="Arial"/>
              </a:rPr>
              <a:t>)</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en-US" dirty="0">
                <a:solidFill>
                  <a:srgbClr val="004080"/>
                </a:solidFill>
                <a:latin typeface="Arial"/>
                <a:cs typeface="Arial"/>
              </a:rPr>
              <a:t>Extensive (if fragmented) documentation and </a:t>
            </a:r>
            <a:r>
              <a:rPr lang="en-US" dirty="0" smtClean="0">
                <a:solidFill>
                  <a:srgbClr val="004080"/>
                </a:solidFill>
                <a:latin typeface="Arial"/>
                <a:cs typeface="Arial"/>
              </a:rPr>
              <a:t>examples</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en-US" dirty="0">
                <a:solidFill>
                  <a:srgbClr val="004080"/>
                </a:solidFill>
                <a:latin typeface="Arial"/>
                <a:cs typeface="Arial"/>
              </a:rPr>
              <a:t>Extensive (if overwhelming) support for different frameworks and </a:t>
            </a:r>
            <a:r>
              <a:rPr lang="en-US" dirty="0" smtClean="0">
                <a:solidFill>
                  <a:srgbClr val="004080"/>
                </a:solidFill>
                <a:latin typeface="Arial"/>
                <a:cs typeface="Arial"/>
              </a:rPr>
              <a:t>environments</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en-US" dirty="0">
                <a:solidFill>
                  <a:srgbClr val="004080"/>
                </a:solidFill>
                <a:latin typeface="Arial"/>
                <a:cs typeface="Arial"/>
              </a:rPr>
              <a:t>Excellent separation of story files from </a:t>
            </a:r>
            <a:r>
              <a:rPr lang="en-US" dirty="0" smtClean="0">
                <a:solidFill>
                  <a:srgbClr val="004080"/>
                </a:solidFill>
                <a:latin typeface="Arial"/>
                <a:cs typeface="Arial"/>
              </a:rPr>
              <a:t>code</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en-US" dirty="0">
                <a:solidFill>
                  <a:srgbClr val="004080"/>
                </a:solidFill>
                <a:latin typeface="Arial"/>
                <a:cs typeface="Arial"/>
              </a:rPr>
              <a:t>Looks to have a pretty active community and much more examples and discussion of it on web</a:t>
            </a:r>
            <a:r>
              <a:rPr lang="en-US" dirty="0" smtClean="0">
                <a:solidFill>
                  <a:srgbClr val="004080"/>
                </a:solidFill>
                <a:latin typeface="Arial"/>
                <a:cs typeface="Arial"/>
              </a:rPr>
              <a:t>.</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en-US" dirty="0">
                <a:solidFill>
                  <a:srgbClr val="004080"/>
                </a:solidFill>
                <a:latin typeface="Arial"/>
                <a:cs typeface="Arial"/>
              </a:rPr>
              <a:t>Quite a steep learning curve (took me 3-4 times longer to figure out than </a:t>
            </a:r>
            <a:r>
              <a:rPr lang="en-US" dirty="0" err="1">
                <a:solidFill>
                  <a:srgbClr val="004080"/>
                </a:solidFill>
                <a:latin typeface="Arial"/>
                <a:cs typeface="Arial"/>
              </a:rPr>
              <a:t>Concordion</a:t>
            </a:r>
            <a:r>
              <a:rPr lang="en-US" dirty="0">
                <a:solidFill>
                  <a:srgbClr val="004080"/>
                </a:solidFill>
                <a:latin typeface="Arial"/>
                <a:cs typeface="Arial"/>
              </a:rPr>
              <a:t>/</a:t>
            </a:r>
            <a:r>
              <a:rPr lang="en-US" dirty="0" err="1">
                <a:solidFill>
                  <a:srgbClr val="004080"/>
                </a:solidFill>
                <a:latin typeface="Arial"/>
                <a:cs typeface="Arial"/>
              </a:rPr>
              <a:t>EasyB</a:t>
            </a:r>
            <a:r>
              <a:rPr lang="en-US" dirty="0">
                <a:solidFill>
                  <a:srgbClr val="004080"/>
                </a:solidFill>
                <a:latin typeface="Arial"/>
                <a:cs typeface="Arial"/>
              </a:rPr>
              <a:t>)</a:t>
            </a:r>
          </a:p>
        </p:txBody>
      </p:sp>
    </p:spTree>
    <p:extLst>
      <p:ext uri="{BB962C8B-B14F-4D97-AF65-F5344CB8AC3E}">
        <p14:creationId xmlns:p14="http://schemas.microsoft.com/office/powerpoint/2010/main" val="31166511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p:txBody>
          <a:bodyPr/>
          <a:lstStyle/>
          <a:p>
            <a:r>
              <a:rPr lang="ru-RU" dirty="0">
                <a:solidFill>
                  <a:srgbClr val="161645"/>
                </a:solidFill>
              </a:rPr>
              <a:t>Содержание</a:t>
            </a:r>
          </a:p>
        </p:txBody>
      </p:sp>
      <p:grpSp>
        <p:nvGrpSpPr>
          <p:cNvPr id="5" name="Group 4"/>
          <p:cNvGrpSpPr/>
          <p:nvPr/>
        </p:nvGrpSpPr>
        <p:grpSpPr>
          <a:xfrm>
            <a:off x="1279526" y="1469617"/>
            <a:ext cx="6419849" cy="542925"/>
            <a:chOff x="1352551" y="3432175"/>
            <a:chExt cx="6419849" cy="542925"/>
          </a:xfrm>
        </p:grpSpPr>
        <p:sp>
          <p:nvSpPr>
            <p:cNvPr id="25" name="Rectangle 2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6" name="Rectangle 2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1</a:t>
              </a:r>
            </a:p>
          </p:txBody>
        </p:sp>
        <p:sp>
          <p:nvSpPr>
            <p:cNvPr id="27" name="TextBox 2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en-US" dirty="0">
                  <a:solidFill>
                    <a:srgbClr val="004080"/>
                  </a:solidFill>
                </a:rPr>
                <a:t>Functional testing </a:t>
              </a:r>
              <a:endParaRPr lang="ru-RU" dirty="0">
                <a:solidFill>
                  <a:srgbClr val="004080"/>
                </a:solidFill>
              </a:endParaRPr>
            </a:p>
          </p:txBody>
        </p:sp>
      </p:grpSp>
      <p:grpSp>
        <p:nvGrpSpPr>
          <p:cNvPr id="28" name="Group 27"/>
          <p:cNvGrpSpPr/>
          <p:nvPr/>
        </p:nvGrpSpPr>
        <p:grpSpPr>
          <a:xfrm>
            <a:off x="1279526" y="2103778"/>
            <a:ext cx="6419849" cy="542925"/>
            <a:chOff x="1352551" y="3432175"/>
            <a:chExt cx="6419849" cy="542925"/>
          </a:xfrm>
        </p:grpSpPr>
        <p:sp>
          <p:nvSpPr>
            <p:cNvPr id="29" name="Rectangle 2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0" name="Rectangle 2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2</a:t>
              </a:r>
              <a:endParaRPr lang="ru-RU" sz="3200" b="1" dirty="0"/>
            </a:p>
          </p:txBody>
        </p:sp>
        <p:sp>
          <p:nvSpPr>
            <p:cNvPr id="31" name="TextBox 3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en-US" dirty="0">
                  <a:solidFill>
                    <a:srgbClr val="004080"/>
                  </a:solidFill>
                </a:rPr>
                <a:t>Acceptance testing </a:t>
              </a:r>
              <a:endParaRPr lang="en-US" dirty="0">
                <a:solidFill>
                  <a:srgbClr val="004080"/>
                </a:solidFill>
              </a:endParaRPr>
            </a:p>
          </p:txBody>
        </p:sp>
      </p:grpSp>
      <p:grpSp>
        <p:nvGrpSpPr>
          <p:cNvPr id="32" name="Group 31"/>
          <p:cNvGrpSpPr/>
          <p:nvPr/>
        </p:nvGrpSpPr>
        <p:grpSpPr>
          <a:xfrm>
            <a:off x="1279526" y="2737939"/>
            <a:ext cx="6419849" cy="542925"/>
            <a:chOff x="1352551" y="3432175"/>
            <a:chExt cx="6419849" cy="542925"/>
          </a:xfrm>
        </p:grpSpPr>
        <p:sp>
          <p:nvSpPr>
            <p:cNvPr id="33" name="Rectangle 32"/>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4" name="Rectangle 33"/>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3</a:t>
              </a:r>
              <a:endParaRPr lang="ru-RU" sz="3200" b="1" dirty="0"/>
            </a:p>
          </p:txBody>
        </p:sp>
        <p:sp>
          <p:nvSpPr>
            <p:cNvPr id="35" name="TextBox 34"/>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en-US" dirty="0" err="1">
                  <a:solidFill>
                    <a:srgbClr val="004080"/>
                  </a:solidFill>
                </a:rPr>
                <a:t>Цикл</a:t>
              </a:r>
              <a:r>
                <a:rPr lang="en-US" dirty="0">
                  <a:solidFill>
                    <a:srgbClr val="004080"/>
                  </a:solidFill>
                </a:rPr>
                <a:t> </a:t>
              </a:r>
              <a:r>
                <a:rPr lang="en-US" dirty="0" err="1">
                  <a:solidFill>
                    <a:srgbClr val="004080"/>
                  </a:solidFill>
                </a:rPr>
                <a:t>разработки</a:t>
              </a:r>
              <a:r>
                <a:rPr lang="en-US" dirty="0">
                  <a:solidFill>
                    <a:srgbClr val="004080"/>
                  </a:solidFill>
                </a:rPr>
                <a:t> </a:t>
              </a:r>
              <a:r>
                <a:rPr lang="ru-RU" dirty="0" smtClean="0">
                  <a:solidFill>
                    <a:srgbClr val="004080"/>
                  </a:solidFill>
                </a:rPr>
                <a:t>в </a:t>
              </a:r>
              <a:r>
                <a:rPr lang="en-US" dirty="0" smtClean="0">
                  <a:solidFill>
                    <a:srgbClr val="004080"/>
                  </a:solidFill>
                </a:rPr>
                <a:t>TDD &amp; BDD</a:t>
              </a:r>
              <a:endParaRPr lang="en-US" dirty="0" smtClean="0">
                <a:solidFill>
                  <a:srgbClr val="004080"/>
                </a:solidFill>
              </a:endParaRPr>
            </a:p>
          </p:txBody>
        </p:sp>
      </p:grpSp>
      <p:grpSp>
        <p:nvGrpSpPr>
          <p:cNvPr id="36" name="Group 35"/>
          <p:cNvGrpSpPr/>
          <p:nvPr/>
        </p:nvGrpSpPr>
        <p:grpSpPr>
          <a:xfrm>
            <a:off x="1279526" y="3372100"/>
            <a:ext cx="6419849" cy="542925"/>
            <a:chOff x="1352551" y="3432175"/>
            <a:chExt cx="6419849" cy="542925"/>
          </a:xfrm>
        </p:grpSpPr>
        <p:sp>
          <p:nvSpPr>
            <p:cNvPr id="37" name="Rectangle 36"/>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8" name="Rectangle 37"/>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4</a:t>
              </a:r>
              <a:endParaRPr lang="ru-RU" sz="3200" b="1" dirty="0"/>
            </a:p>
          </p:txBody>
        </p:sp>
        <p:sp>
          <p:nvSpPr>
            <p:cNvPr id="39" name="TextBox 38"/>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en-US" dirty="0" err="1">
                  <a:solidFill>
                    <a:srgbClr val="004080"/>
                  </a:solidFill>
                </a:rPr>
                <a:t>xBehave</a:t>
              </a:r>
              <a:r>
                <a:rPr lang="en-US" dirty="0">
                  <a:solidFill>
                    <a:srgbClr val="004080"/>
                  </a:solidFill>
                </a:rPr>
                <a:t> </a:t>
              </a:r>
              <a:endParaRPr lang="en-US" dirty="0">
                <a:solidFill>
                  <a:srgbClr val="004080"/>
                </a:solidFill>
              </a:endParaRPr>
            </a:p>
          </p:txBody>
        </p:sp>
      </p:grpSp>
      <p:grpSp>
        <p:nvGrpSpPr>
          <p:cNvPr id="40" name="Group 39"/>
          <p:cNvGrpSpPr/>
          <p:nvPr/>
        </p:nvGrpSpPr>
        <p:grpSpPr>
          <a:xfrm>
            <a:off x="1279526" y="4640422"/>
            <a:ext cx="6419849" cy="542925"/>
            <a:chOff x="1352551" y="3432175"/>
            <a:chExt cx="6419849" cy="542925"/>
          </a:xfrm>
        </p:grpSpPr>
        <p:sp>
          <p:nvSpPr>
            <p:cNvPr id="41" name="Rectangle 40"/>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42" name="Rectangle 41"/>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6</a:t>
              </a:r>
              <a:endParaRPr lang="ru-RU" sz="3200" b="1" dirty="0"/>
            </a:p>
          </p:txBody>
        </p:sp>
        <p:sp>
          <p:nvSpPr>
            <p:cNvPr id="43" name="TextBox 42"/>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en-US" dirty="0" smtClean="0">
                  <a:solidFill>
                    <a:srgbClr val="004080"/>
                  </a:solidFill>
                </a:rPr>
                <a:t>Cucumber and Gherkin</a:t>
              </a:r>
              <a:endParaRPr lang="en-US" dirty="0" smtClean="0">
                <a:solidFill>
                  <a:srgbClr val="004080"/>
                </a:solidFill>
              </a:endParaRPr>
            </a:p>
          </p:txBody>
        </p:sp>
      </p:grpSp>
      <p:grpSp>
        <p:nvGrpSpPr>
          <p:cNvPr id="44" name="Group 43"/>
          <p:cNvGrpSpPr/>
          <p:nvPr/>
        </p:nvGrpSpPr>
        <p:grpSpPr>
          <a:xfrm>
            <a:off x="1279526" y="4006261"/>
            <a:ext cx="6419849" cy="542925"/>
            <a:chOff x="1352551" y="3432175"/>
            <a:chExt cx="6419849" cy="542925"/>
          </a:xfrm>
        </p:grpSpPr>
        <p:sp>
          <p:nvSpPr>
            <p:cNvPr id="45" name="Rectangle 4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46" name="Rectangle 4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5</a:t>
              </a:r>
              <a:endParaRPr lang="ru-RU" sz="3200" b="1" dirty="0"/>
            </a:p>
          </p:txBody>
        </p:sp>
        <p:sp>
          <p:nvSpPr>
            <p:cNvPr id="47" name="TextBox 4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Различия между </a:t>
              </a:r>
              <a:r>
                <a:rPr lang="en-US" dirty="0" smtClean="0">
                  <a:solidFill>
                    <a:srgbClr val="004080"/>
                  </a:solidFill>
                </a:rPr>
                <a:t>TDD, BDD, ATDD</a:t>
              </a:r>
              <a:endParaRPr lang="en-US" dirty="0" smtClean="0">
                <a:solidFill>
                  <a:srgbClr val="004080"/>
                </a:solidFill>
              </a:endParaRPr>
            </a:p>
          </p:txBody>
        </p:sp>
      </p:grpSp>
      <p:grpSp>
        <p:nvGrpSpPr>
          <p:cNvPr id="48" name="Group 47"/>
          <p:cNvGrpSpPr/>
          <p:nvPr/>
        </p:nvGrpSpPr>
        <p:grpSpPr>
          <a:xfrm>
            <a:off x="1279526" y="5274582"/>
            <a:ext cx="6419849" cy="542925"/>
            <a:chOff x="1352551" y="3432175"/>
            <a:chExt cx="6419849" cy="542925"/>
          </a:xfrm>
        </p:grpSpPr>
        <p:sp>
          <p:nvSpPr>
            <p:cNvPr id="49" name="Rectangle 4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50" name="Rectangle 4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7</a:t>
              </a:r>
              <a:endParaRPr lang="ru-RU" sz="3200" b="1" dirty="0"/>
            </a:p>
          </p:txBody>
        </p:sp>
        <p:sp>
          <p:nvSpPr>
            <p:cNvPr id="51" name="TextBox 5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en-US" dirty="0" err="1" smtClean="0">
                  <a:solidFill>
                    <a:srgbClr val="004080"/>
                  </a:solidFill>
                </a:rPr>
                <a:t>JBehave</a:t>
              </a:r>
              <a:endParaRPr lang="en-US" dirty="0">
                <a:solidFill>
                  <a:srgbClr val="004080"/>
                </a:solidFill>
              </a:endParaRPr>
            </a:p>
          </p:txBody>
        </p:sp>
      </p:grpSp>
    </p:spTree>
    <p:extLst>
      <p:ext uri="{BB962C8B-B14F-4D97-AF65-F5344CB8AC3E}">
        <p14:creationId xmlns:p14="http://schemas.microsoft.com/office/powerpoint/2010/main" val="12374277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161645"/>
                </a:solidFill>
              </a:rPr>
              <a:t>JBehave</a:t>
            </a:r>
            <a:endParaRPr lang="en-US" dirty="0">
              <a:solidFill>
                <a:srgbClr val="161645"/>
              </a:solidFill>
            </a:endParaRPr>
          </a:p>
        </p:txBody>
      </p:sp>
      <p:pic>
        <p:nvPicPr>
          <p:cNvPr id="3" name="Picture 2"/>
          <p:cNvPicPr>
            <a:picLocks noChangeAspect="1"/>
          </p:cNvPicPr>
          <p:nvPr/>
        </p:nvPicPr>
        <p:blipFill>
          <a:blip r:embed="rId2"/>
          <a:stretch>
            <a:fillRect/>
          </a:stretch>
        </p:blipFill>
        <p:spPr>
          <a:xfrm>
            <a:off x="2540000" y="2616200"/>
            <a:ext cx="4051300" cy="1625600"/>
          </a:xfrm>
          <a:prstGeom prst="rect">
            <a:avLst/>
          </a:prstGeom>
        </p:spPr>
      </p:pic>
    </p:spTree>
    <p:extLst>
      <p:ext uri="{BB962C8B-B14F-4D97-AF65-F5344CB8AC3E}">
        <p14:creationId xmlns:p14="http://schemas.microsoft.com/office/powerpoint/2010/main" val="42726108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161645"/>
                </a:solidFill>
              </a:rPr>
              <a:t>JBehave</a:t>
            </a:r>
            <a:endParaRPr lang="en-US" dirty="0">
              <a:solidFill>
                <a:srgbClr val="161645"/>
              </a:solidFill>
            </a:endParaRPr>
          </a:p>
        </p:txBody>
      </p:sp>
      <p:sp>
        <p:nvSpPr>
          <p:cNvPr id="4" name="Rectangle 3"/>
          <p:cNvSpPr/>
          <p:nvPr/>
        </p:nvSpPr>
        <p:spPr>
          <a:xfrm>
            <a:off x="819150" y="2551837"/>
            <a:ext cx="7505700" cy="2031325"/>
          </a:xfrm>
          <a:prstGeom prst="rect">
            <a:avLst/>
          </a:prstGeom>
        </p:spPr>
        <p:txBody>
          <a:bodyPr wrap="square">
            <a:spAutoFit/>
          </a:bodyPr>
          <a:lstStyle/>
          <a:p>
            <a:pPr>
              <a:buClr>
                <a:schemeClr val="accent3"/>
              </a:buClr>
            </a:pPr>
            <a:r>
              <a:rPr lang="ru-RU" dirty="0" err="1">
                <a:solidFill>
                  <a:srgbClr val="004080"/>
                </a:solidFill>
                <a:latin typeface="Arial"/>
                <a:cs typeface="Arial"/>
              </a:rPr>
              <a:t>JBehave</a:t>
            </a:r>
            <a:r>
              <a:rPr lang="ru-RU" dirty="0">
                <a:solidFill>
                  <a:srgbClr val="004080"/>
                </a:solidFill>
                <a:latin typeface="Arial"/>
                <a:cs typeface="Arial"/>
              </a:rPr>
              <a:t> – это BDD-инфраструктура для платформы </a:t>
            </a:r>
            <a:r>
              <a:rPr lang="ru-RU" dirty="0" err="1">
                <a:solidFill>
                  <a:srgbClr val="004080"/>
                </a:solidFill>
                <a:latin typeface="Arial"/>
                <a:cs typeface="Arial"/>
              </a:rPr>
              <a:t>Java</a:t>
            </a:r>
            <a:r>
              <a:rPr lang="ru-RU" dirty="0">
                <a:solidFill>
                  <a:srgbClr val="004080"/>
                </a:solidFill>
                <a:latin typeface="Arial"/>
                <a:cs typeface="Arial"/>
              </a:rPr>
              <a:t>, основанная на принципах </a:t>
            </a:r>
            <a:r>
              <a:rPr lang="ru-RU" dirty="0" err="1">
                <a:solidFill>
                  <a:srgbClr val="004080"/>
                </a:solidFill>
                <a:latin typeface="Arial"/>
                <a:cs typeface="Arial"/>
              </a:rPr>
              <a:t>xUnit</a:t>
            </a:r>
            <a:r>
              <a:rPr lang="ru-RU" dirty="0">
                <a:solidFill>
                  <a:srgbClr val="004080"/>
                </a:solidFill>
                <a:latin typeface="Arial"/>
                <a:cs typeface="Arial"/>
              </a:rPr>
              <a:t>. Как естественно предположить, в </a:t>
            </a:r>
            <a:r>
              <a:rPr lang="ru-RU" dirty="0" err="1">
                <a:solidFill>
                  <a:srgbClr val="004080"/>
                </a:solidFill>
                <a:latin typeface="Arial"/>
                <a:cs typeface="Arial"/>
              </a:rPr>
              <a:t>JBehave</a:t>
            </a:r>
            <a:r>
              <a:rPr lang="ru-RU" dirty="0">
                <a:solidFill>
                  <a:srgbClr val="004080"/>
                </a:solidFill>
                <a:latin typeface="Arial"/>
                <a:cs typeface="Arial"/>
              </a:rPr>
              <a:t> делается упор на слово должен, а не на тест. </a:t>
            </a:r>
            <a:endParaRPr lang="en-US" dirty="0" smtClean="0">
              <a:solidFill>
                <a:srgbClr val="004080"/>
              </a:solidFill>
              <a:latin typeface="Arial"/>
              <a:cs typeface="Arial"/>
            </a:endParaRPr>
          </a:p>
          <a:p>
            <a:pPr>
              <a:buClr>
                <a:schemeClr val="accent3"/>
              </a:buClr>
            </a:pPr>
            <a:endParaRPr lang="en-US" dirty="0">
              <a:solidFill>
                <a:srgbClr val="004080"/>
              </a:solidFill>
              <a:latin typeface="Arial"/>
              <a:cs typeface="Arial"/>
            </a:endParaRPr>
          </a:p>
          <a:p>
            <a:pPr>
              <a:buClr>
                <a:schemeClr val="accent3"/>
              </a:buClr>
            </a:pPr>
            <a:r>
              <a:rPr lang="ru-RU" dirty="0" smtClean="0">
                <a:solidFill>
                  <a:srgbClr val="004080"/>
                </a:solidFill>
                <a:latin typeface="Arial"/>
                <a:cs typeface="Arial"/>
              </a:rPr>
              <a:t>Как </a:t>
            </a:r>
            <a:r>
              <a:rPr lang="ru-RU" dirty="0">
                <a:solidFill>
                  <a:srgbClr val="004080"/>
                </a:solidFill>
                <a:latin typeface="Arial"/>
                <a:cs typeface="Arial"/>
              </a:rPr>
              <a:t>и в случае </a:t>
            </a:r>
            <a:r>
              <a:rPr lang="ru-RU" dirty="0" err="1">
                <a:solidFill>
                  <a:srgbClr val="004080"/>
                </a:solidFill>
                <a:latin typeface="Arial"/>
                <a:cs typeface="Arial"/>
              </a:rPr>
              <a:t>JUnit</a:t>
            </a:r>
            <a:r>
              <a:rPr lang="ru-RU" dirty="0">
                <a:solidFill>
                  <a:srgbClr val="004080"/>
                </a:solidFill>
                <a:latin typeface="Arial"/>
                <a:cs typeface="Arial"/>
              </a:rPr>
              <a:t>, классы </a:t>
            </a:r>
            <a:r>
              <a:rPr lang="ru-RU" dirty="0" err="1">
                <a:solidFill>
                  <a:srgbClr val="004080"/>
                </a:solidFill>
                <a:latin typeface="Arial"/>
                <a:cs typeface="Arial"/>
              </a:rPr>
              <a:t>JBehave</a:t>
            </a:r>
            <a:r>
              <a:rPr lang="ru-RU" dirty="0">
                <a:solidFill>
                  <a:srgbClr val="004080"/>
                </a:solidFill>
                <a:latin typeface="Arial"/>
                <a:cs typeface="Arial"/>
              </a:rPr>
              <a:t> можно запускать в вашей стандартной среде разработки или на предпочитаемой вами платформе для сборки проекта, такой как </a:t>
            </a:r>
            <a:r>
              <a:rPr lang="ru-RU" dirty="0" err="1">
                <a:solidFill>
                  <a:srgbClr val="004080"/>
                </a:solidFill>
                <a:latin typeface="Arial"/>
                <a:cs typeface="Arial"/>
              </a:rPr>
              <a:t>Ant</a:t>
            </a:r>
            <a:r>
              <a:rPr lang="ru-RU" dirty="0" smtClean="0">
                <a:solidFill>
                  <a:srgbClr val="004080"/>
                </a:solidFill>
                <a:latin typeface="Arial"/>
                <a:cs typeface="Arial"/>
              </a:rPr>
              <a:t>.</a:t>
            </a:r>
            <a:endParaRPr lang="ru-RU" dirty="0">
              <a:solidFill>
                <a:srgbClr val="004080"/>
              </a:solidFill>
              <a:latin typeface="Arial"/>
              <a:cs typeface="Arial"/>
            </a:endParaRPr>
          </a:p>
        </p:txBody>
      </p:sp>
    </p:spTree>
    <p:extLst>
      <p:ext uri="{BB962C8B-B14F-4D97-AF65-F5344CB8AC3E}">
        <p14:creationId xmlns:p14="http://schemas.microsoft.com/office/powerpoint/2010/main" val="27452590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solidFill>
                  <a:srgbClr val="161645"/>
                </a:solidFill>
              </a:rPr>
              <a:t>JBehave</a:t>
            </a:r>
            <a:endParaRPr lang="en-US" dirty="0">
              <a:solidFill>
                <a:srgbClr val="161645"/>
              </a:solidFill>
            </a:endParaRPr>
          </a:p>
        </p:txBody>
      </p:sp>
      <p:sp>
        <p:nvSpPr>
          <p:cNvPr id="4" name="Rectangle 3"/>
          <p:cNvSpPr/>
          <p:nvPr/>
        </p:nvSpPr>
        <p:spPr>
          <a:xfrm>
            <a:off x="819150" y="2551837"/>
            <a:ext cx="7505700" cy="1477328"/>
          </a:xfrm>
          <a:prstGeom prst="rect">
            <a:avLst/>
          </a:prstGeom>
        </p:spPr>
        <p:txBody>
          <a:bodyPr wrap="square">
            <a:spAutoFit/>
          </a:bodyPr>
          <a:lstStyle/>
          <a:p>
            <a:pPr>
              <a:buClr>
                <a:schemeClr val="accent3"/>
              </a:buClr>
            </a:pPr>
            <a:r>
              <a:rPr lang="ru-RU" dirty="0" err="1">
                <a:solidFill>
                  <a:srgbClr val="004080"/>
                </a:solidFill>
                <a:latin typeface="Arial"/>
                <a:cs typeface="Arial"/>
              </a:rPr>
              <a:t>JBehave</a:t>
            </a:r>
            <a:r>
              <a:rPr lang="ru-RU" dirty="0">
                <a:solidFill>
                  <a:srgbClr val="004080"/>
                </a:solidFill>
                <a:latin typeface="Arial"/>
                <a:cs typeface="Arial"/>
              </a:rPr>
              <a:t> позволяет создавать классы для проверки функциональности, почти так же как и в </a:t>
            </a:r>
            <a:r>
              <a:rPr lang="ru-RU" dirty="0" err="1">
                <a:solidFill>
                  <a:srgbClr val="004080"/>
                </a:solidFill>
                <a:latin typeface="Arial"/>
                <a:cs typeface="Arial"/>
              </a:rPr>
              <a:t>JUnit</a:t>
            </a:r>
            <a:r>
              <a:rPr lang="ru-RU" dirty="0">
                <a:solidFill>
                  <a:srgbClr val="004080"/>
                </a:solidFill>
                <a:latin typeface="Arial"/>
                <a:cs typeface="Arial"/>
              </a:rPr>
              <a:t>; однако в случае с </a:t>
            </a:r>
            <a:r>
              <a:rPr lang="ru-RU" dirty="0" err="1">
                <a:solidFill>
                  <a:srgbClr val="004080"/>
                </a:solidFill>
                <a:latin typeface="Arial"/>
                <a:cs typeface="Arial"/>
              </a:rPr>
              <a:t>JBehave</a:t>
            </a:r>
            <a:r>
              <a:rPr lang="ru-RU" dirty="0">
                <a:solidFill>
                  <a:srgbClr val="004080"/>
                </a:solidFill>
                <a:latin typeface="Arial"/>
                <a:cs typeface="Arial"/>
              </a:rPr>
              <a:t> нет необходимости производить наследование от какого-либо базового класса, и все методы для проверки должны начинаться с </a:t>
            </a:r>
            <a:r>
              <a:rPr lang="ru-RU" dirty="0" err="1">
                <a:solidFill>
                  <a:srgbClr val="004080"/>
                </a:solidFill>
                <a:latin typeface="Arial"/>
                <a:cs typeface="Arial"/>
              </a:rPr>
              <a:t>should</a:t>
            </a:r>
            <a:r>
              <a:rPr lang="ru-RU" dirty="0">
                <a:solidFill>
                  <a:srgbClr val="004080"/>
                </a:solidFill>
                <a:latin typeface="Arial"/>
                <a:cs typeface="Arial"/>
              </a:rPr>
              <a:t>, а не с </a:t>
            </a:r>
            <a:r>
              <a:rPr lang="ru-RU" dirty="0" err="1">
                <a:solidFill>
                  <a:srgbClr val="004080"/>
                </a:solidFill>
                <a:latin typeface="Arial"/>
                <a:cs typeface="Arial"/>
              </a:rPr>
              <a:t>test</a:t>
            </a:r>
            <a:endParaRPr lang="en-US" dirty="0">
              <a:solidFill>
                <a:srgbClr val="004080"/>
              </a:solidFill>
              <a:latin typeface="Arial"/>
              <a:cs typeface="Arial"/>
            </a:endParaRPr>
          </a:p>
        </p:txBody>
      </p:sp>
    </p:spTree>
    <p:extLst>
      <p:ext uri="{BB962C8B-B14F-4D97-AF65-F5344CB8AC3E}">
        <p14:creationId xmlns:p14="http://schemas.microsoft.com/office/powerpoint/2010/main" val="3615056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www.h-online.com/imgs/43/9/5/6/7/7/5/intellij_idea_logo80.jpg-45ecca188edbdc1e.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5227977"/>
            <a:ext cx="381000" cy="385762"/>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encrypted-tbn2.gstatic.com/images?q=tbn:ANd9GcTc5hB6T4KakZmWhblR1IO1EX2sw7TJqDvCyf5Mf3WG_QI4aYc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4681" y="5176576"/>
            <a:ext cx="367837" cy="488563"/>
          </a:xfrm>
          <a:prstGeom prst="rect">
            <a:avLst/>
          </a:prstGeom>
          <a:noFill/>
          <a:extLst>
            <a:ext uri="{909E8E84-426E-40dd-AFC4-6F175D3DCCD1}">
              <a14:hiddenFill xmlns:a14="http://schemas.microsoft.com/office/drawing/2010/main">
                <a:solidFill>
                  <a:srgbClr val="FFFFFF"/>
                </a:solidFill>
              </a14:hiddenFill>
            </a:ext>
          </a:extLst>
        </p:spPr>
      </p:pic>
      <p:sp>
        <p:nvSpPr>
          <p:cNvPr id="3" name="Rounded Rectangle 2"/>
          <p:cNvSpPr/>
          <p:nvPr/>
        </p:nvSpPr>
        <p:spPr>
          <a:xfrm>
            <a:off x="3016482" y="5150237"/>
            <a:ext cx="609600" cy="564763"/>
          </a:xfrm>
          <a:prstGeom prst="roundRect">
            <a:avLst/>
          </a:prstGeom>
          <a:solidFill>
            <a:schemeClr val="tx1">
              <a:alpha val="1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9" name="Rounded Rectangle 8"/>
          <p:cNvSpPr/>
          <p:nvPr/>
        </p:nvSpPr>
        <p:spPr>
          <a:xfrm>
            <a:off x="3733800" y="5150237"/>
            <a:ext cx="609600" cy="564763"/>
          </a:xfrm>
          <a:prstGeom prst="roundRect">
            <a:avLst/>
          </a:prstGeom>
          <a:solidFill>
            <a:schemeClr val="tx1">
              <a:alpha val="1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ru-RU"/>
          </a:p>
        </p:txBody>
      </p:sp>
      <p:sp>
        <p:nvSpPr>
          <p:cNvPr id="2" name="Title 1"/>
          <p:cNvSpPr>
            <a:spLocks noGrp="1"/>
          </p:cNvSpPr>
          <p:nvPr>
            <p:ph type="title"/>
          </p:nvPr>
        </p:nvSpPr>
        <p:spPr/>
        <p:txBody>
          <a:bodyPr/>
          <a:lstStyle/>
          <a:p>
            <a:r>
              <a:rPr lang="ru-RU" dirty="0" smtClean="0">
                <a:solidFill>
                  <a:srgbClr val="161645"/>
                </a:solidFill>
              </a:rPr>
              <a:t>Пишем код</a:t>
            </a:r>
            <a:endParaRPr lang="en-US" dirty="0">
              <a:solidFill>
                <a:srgbClr val="161645"/>
              </a:solidFill>
            </a:endParaRPr>
          </a:p>
        </p:txBody>
      </p:sp>
      <p:pic>
        <p:nvPicPr>
          <p:cNvPr id="1027" name="Picture 3" descr="C:\Users\IDyachenko\Downloads\lambda.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8500" y="2095500"/>
            <a:ext cx="2667000" cy="266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5673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20"/>
          </p:nvPr>
        </p:nvSpPr>
        <p:spPr>
          <a:xfrm>
            <a:off x="2127250" y="2432649"/>
            <a:ext cx="6467476" cy="576293"/>
          </a:xfrm>
        </p:spPr>
        <p:txBody>
          <a:bodyPr/>
          <a:lstStyle/>
          <a:p>
            <a:r>
              <a:rPr lang="ru-RU" dirty="0" smtClean="0"/>
              <a:t>Вопросы ?</a:t>
            </a:r>
            <a:endParaRPr lang="en-US" dirty="0"/>
          </a:p>
        </p:txBody>
      </p:sp>
    </p:spTree>
    <p:extLst>
      <p:ext uri="{BB962C8B-B14F-4D97-AF65-F5344CB8AC3E}">
        <p14:creationId xmlns:p14="http://schemas.microsoft.com/office/powerpoint/2010/main" val="29640071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en-US" dirty="0">
                <a:latin typeface="Arial" charset="0"/>
              </a:rPr>
              <a:t>Разработка через </a:t>
            </a:r>
            <a:r>
              <a:rPr lang="en-US" dirty="0" smtClean="0">
                <a:latin typeface="Arial" charset="0"/>
              </a:rPr>
              <a:t>тестирование</a:t>
            </a:r>
            <a:r>
              <a:rPr lang="en-US" dirty="0">
                <a:latin typeface="Arial" charset="0"/>
              </a:rPr>
              <a:t/>
            </a:r>
            <a:br>
              <a:rPr lang="en-US" dirty="0">
                <a:latin typeface="Arial" charset="0"/>
              </a:rPr>
            </a:br>
            <a:endParaRPr lang="en-US" dirty="0"/>
          </a:p>
        </p:txBody>
      </p:sp>
      <p:sp>
        <p:nvSpPr>
          <p:cNvPr id="8" name="Text Placeholder 7"/>
          <p:cNvSpPr>
            <a:spLocks noGrp="1"/>
          </p:cNvSpPr>
          <p:nvPr>
            <p:ph type="body" sz="quarter" idx="11"/>
          </p:nvPr>
        </p:nvSpPr>
        <p:spPr/>
        <p:txBody>
          <a:bodyPr>
            <a:normAutofit/>
          </a:bodyPr>
          <a:lstStyle/>
          <a:p>
            <a:r>
              <a:rPr lang="en-US" dirty="0" err="1"/>
              <a:t>git</a:t>
            </a:r>
            <a:r>
              <a:rPr lang="en-US" dirty="0"/>
              <a:t> clone </a:t>
            </a:r>
            <a:r>
              <a:rPr lang="en-US" dirty="0" err="1"/>
              <a:t>git</a:t>
            </a:r>
            <a:r>
              <a:rPr lang="en-US" dirty="0"/>
              <a:t>://</a:t>
            </a:r>
            <a:r>
              <a:rPr lang="en-US" dirty="0" err="1"/>
              <a:t>github.com</a:t>
            </a:r>
            <a:r>
              <a:rPr lang="en-US" dirty="0"/>
              <a:t>/</a:t>
            </a:r>
            <a:r>
              <a:rPr lang="en-US" dirty="0" err="1"/>
              <a:t>ivan-dyachenko</a:t>
            </a:r>
            <a:r>
              <a:rPr lang="en-US" dirty="0"/>
              <a:t>/</a:t>
            </a:r>
            <a:r>
              <a:rPr lang="en-US" dirty="0" err="1"/>
              <a:t>Trainings.git</a:t>
            </a:r>
            <a:endParaRPr lang="en-US" dirty="0"/>
          </a:p>
        </p:txBody>
      </p:sp>
      <p:sp>
        <p:nvSpPr>
          <p:cNvPr id="9" name="Text Placeholder 8"/>
          <p:cNvSpPr>
            <a:spLocks noGrp="1"/>
          </p:cNvSpPr>
          <p:nvPr>
            <p:ph type="body" sz="quarter" idx="12"/>
          </p:nvPr>
        </p:nvSpPr>
        <p:spPr/>
        <p:txBody>
          <a:bodyPr/>
          <a:lstStyle/>
          <a:p>
            <a:r>
              <a:rPr lang="en-US" dirty="0" err="1" smtClean="0"/>
              <a:t>IDyachenko@luxoft.com</a:t>
            </a:r>
            <a:endParaRPr lang="en-US" dirty="0"/>
          </a:p>
        </p:txBody>
      </p:sp>
      <p:sp>
        <p:nvSpPr>
          <p:cNvPr id="10" name="Text Placeholder 9"/>
          <p:cNvSpPr>
            <a:spLocks noGrp="1"/>
          </p:cNvSpPr>
          <p:nvPr>
            <p:ph type="body" sz="quarter" idx="13"/>
          </p:nvPr>
        </p:nvSpPr>
        <p:spPr/>
        <p:txBody>
          <a:bodyPr>
            <a:normAutofit/>
          </a:bodyPr>
          <a:lstStyle/>
          <a:p>
            <a:r>
              <a:rPr lang="en-US" dirty="0"/>
              <a:t>https://</a:t>
            </a:r>
            <a:r>
              <a:rPr lang="en-US" dirty="0" err="1"/>
              <a:t>github.com</a:t>
            </a:r>
            <a:r>
              <a:rPr lang="en-US" dirty="0"/>
              <a:t>/</a:t>
            </a:r>
            <a:r>
              <a:rPr lang="en-US" dirty="0" err="1"/>
              <a:t>ivan-dyachenko</a:t>
            </a:r>
            <a:r>
              <a:rPr lang="en-US" dirty="0"/>
              <a:t>/</a:t>
            </a:r>
            <a:r>
              <a:rPr lang="en-US" dirty="0" smtClean="0"/>
              <a:t>Trainings</a:t>
            </a:r>
            <a:endParaRPr lang="en-US" dirty="0"/>
          </a:p>
        </p:txBody>
      </p:sp>
      <p:sp>
        <p:nvSpPr>
          <p:cNvPr id="11" name="Text Placeholder 10"/>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1157964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161645"/>
                </a:solidFill>
              </a:rPr>
              <a:t>Functional testing</a:t>
            </a:r>
            <a:r>
              <a:rPr lang="ru-RU" dirty="0">
                <a:solidFill>
                  <a:srgbClr val="161645"/>
                </a:solidFill>
              </a:rPr>
              <a:t> (Функциональное </a:t>
            </a:r>
            <a:r>
              <a:rPr lang="ru-RU" dirty="0" smtClean="0">
                <a:solidFill>
                  <a:srgbClr val="161645"/>
                </a:solidFill>
              </a:rPr>
              <a:t>тестирование)</a:t>
            </a:r>
            <a:endParaRPr lang="en-US" dirty="0">
              <a:solidFill>
                <a:srgbClr val="161645"/>
              </a:solidFill>
            </a:endParaRPr>
          </a:p>
        </p:txBody>
      </p:sp>
      <p:sp>
        <p:nvSpPr>
          <p:cNvPr id="5" name="TextBox 4"/>
          <p:cNvSpPr txBox="1"/>
          <p:nvPr/>
        </p:nvSpPr>
        <p:spPr>
          <a:xfrm>
            <a:off x="1219200" y="2551837"/>
            <a:ext cx="7086600" cy="1754326"/>
          </a:xfrm>
          <a:prstGeom prst="rect">
            <a:avLst/>
          </a:prstGeom>
          <a:noFill/>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85750" indent="-285750" eaLnBrk="1" hangingPunct="1">
              <a:buClr>
                <a:schemeClr val="accent3"/>
              </a:buClr>
              <a:buFont typeface="Wingdings" pitchFamily="2" charset="2"/>
              <a:buChar char="§"/>
            </a:pPr>
            <a:r>
              <a:rPr lang="ru-RU" dirty="0" smtClean="0">
                <a:solidFill>
                  <a:srgbClr val="004080"/>
                </a:solidFill>
              </a:rPr>
              <a:t>Тестирование </a:t>
            </a:r>
            <a:r>
              <a:rPr lang="ru-RU" dirty="0">
                <a:solidFill>
                  <a:srgbClr val="004080"/>
                </a:solidFill>
              </a:rPr>
              <a:t>ПО в целях проверки реализуемости функциональных требований, то есть способности ПО в определённых условиях решать задачи, нужные </a:t>
            </a:r>
            <a:r>
              <a:rPr lang="ru-RU" dirty="0" smtClean="0">
                <a:solidFill>
                  <a:srgbClr val="004080"/>
                </a:solidFill>
              </a:rPr>
              <a:t>пользователям</a:t>
            </a:r>
            <a:endParaRPr lang="en-US" dirty="0" smtClean="0">
              <a:solidFill>
                <a:srgbClr val="004080"/>
              </a:solidFill>
            </a:endParaRPr>
          </a:p>
          <a:p>
            <a:pPr marL="285750" indent="-285750" eaLnBrk="1" hangingPunct="1">
              <a:buClr>
                <a:schemeClr val="accent3"/>
              </a:buClr>
              <a:buFont typeface="Wingdings" pitchFamily="2" charset="2"/>
              <a:buChar char="§"/>
            </a:pPr>
            <a:endParaRPr lang="en-US" dirty="0">
              <a:solidFill>
                <a:srgbClr val="004080"/>
              </a:solidFill>
            </a:endParaRPr>
          </a:p>
          <a:p>
            <a:pPr marL="285750" indent="-285750" eaLnBrk="1" hangingPunct="1">
              <a:buClr>
                <a:schemeClr val="accent3"/>
              </a:buClr>
              <a:buFont typeface="Wingdings" pitchFamily="2" charset="2"/>
              <a:buChar char="§"/>
            </a:pPr>
            <a:r>
              <a:rPr lang="ru-RU" dirty="0" smtClean="0">
                <a:solidFill>
                  <a:srgbClr val="004080"/>
                </a:solidFill>
              </a:rPr>
              <a:t>Тип </a:t>
            </a:r>
            <a:r>
              <a:rPr lang="en-US" dirty="0" smtClean="0">
                <a:solidFill>
                  <a:srgbClr val="004080"/>
                </a:solidFill>
              </a:rPr>
              <a:t>“Black Box Testing”</a:t>
            </a:r>
            <a:endParaRPr lang="ru-RU" dirty="0">
              <a:solidFill>
                <a:srgbClr val="004080"/>
              </a:solidFill>
            </a:endParaRPr>
          </a:p>
        </p:txBody>
      </p:sp>
    </p:spTree>
    <p:extLst>
      <p:ext uri="{BB962C8B-B14F-4D97-AF65-F5344CB8AC3E}">
        <p14:creationId xmlns:p14="http://schemas.microsoft.com/office/powerpoint/2010/main" val="32383658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143000" y="2274838"/>
            <a:ext cx="6858000" cy="2308324"/>
          </a:xfrm>
          <a:prstGeom prst="rect">
            <a:avLst/>
          </a:prstGeom>
          <a:noFill/>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ru-RU" dirty="0">
                <a:solidFill>
                  <a:srgbClr val="004080"/>
                </a:solidFill>
              </a:rPr>
              <a:t>Формальный процесс тестирования, который проверяет соответствие системы требованиям и проводится с целью</a:t>
            </a:r>
            <a:r>
              <a:rPr lang="ru-RU" dirty="0" smtClean="0">
                <a:solidFill>
                  <a:srgbClr val="004080"/>
                </a:solidFill>
              </a:rPr>
              <a:t>:</a:t>
            </a:r>
            <a:endParaRPr lang="en-US" dirty="0" smtClean="0">
              <a:solidFill>
                <a:srgbClr val="004080"/>
              </a:solidFill>
            </a:endParaRPr>
          </a:p>
          <a:p>
            <a:pPr eaLnBrk="1" hangingPunct="1"/>
            <a:endParaRPr lang="en-US" dirty="0">
              <a:solidFill>
                <a:srgbClr val="004080"/>
              </a:solidFill>
            </a:endParaRPr>
          </a:p>
          <a:p>
            <a:pPr marL="285750" indent="-285750" eaLnBrk="1" hangingPunct="1">
              <a:buClr>
                <a:schemeClr val="accent3"/>
              </a:buClr>
              <a:buFont typeface="Wingdings" pitchFamily="2" charset="2"/>
              <a:buChar char="§"/>
            </a:pPr>
            <a:r>
              <a:rPr lang="ru-RU" dirty="0">
                <a:solidFill>
                  <a:srgbClr val="004080"/>
                </a:solidFill>
              </a:rPr>
              <a:t>определения удовлетворяет ли система приемочным </a:t>
            </a:r>
            <a:r>
              <a:rPr lang="ru-RU" dirty="0" smtClean="0">
                <a:solidFill>
                  <a:srgbClr val="004080"/>
                </a:solidFill>
              </a:rPr>
              <a:t>критериям</a:t>
            </a:r>
            <a:endParaRPr lang="en-US" dirty="0" smtClean="0">
              <a:solidFill>
                <a:srgbClr val="004080"/>
              </a:solidFill>
            </a:endParaRPr>
          </a:p>
          <a:p>
            <a:pPr marL="285750" indent="-285750" eaLnBrk="1" hangingPunct="1">
              <a:buClr>
                <a:schemeClr val="accent3"/>
              </a:buClr>
              <a:buFont typeface="Wingdings" pitchFamily="2" charset="2"/>
              <a:buChar char="§"/>
            </a:pPr>
            <a:endParaRPr lang="en-US" dirty="0" smtClean="0">
              <a:solidFill>
                <a:srgbClr val="004080"/>
              </a:solidFill>
            </a:endParaRPr>
          </a:p>
          <a:p>
            <a:pPr marL="285750" indent="-285750" eaLnBrk="1" hangingPunct="1">
              <a:buClr>
                <a:schemeClr val="accent3"/>
              </a:buClr>
              <a:buFont typeface="Wingdings" pitchFamily="2" charset="2"/>
              <a:buChar char="§"/>
            </a:pPr>
            <a:r>
              <a:rPr lang="ru-RU" dirty="0">
                <a:solidFill>
                  <a:srgbClr val="004080"/>
                </a:solidFill>
              </a:rPr>
              <a:t>вынесения решения заказчиком или другим уполномоченным лицом принимается приложение или нет.</a:t>
            </a:r>
          </a:p>
        </p:txBody>
      </p:sp>
      <p:sp>
        <p:nvSpPr>
          <p:cNvPr id="2" name="Title 1"/>
          <p:cNvSpPr>
            <a:spLocks noGrp="1"/>
          </p:cNvSpPr>
          <p:nvPr>
            <p:ph type="title"/>
          </p:nvPr>
        </p:nvSpPr>
        <p:spPr/>
        <p:txBody>
          <a:bodyPr/>
          <a:lstStyle/>
          <a:p>
            <a:r>
              <a:rPr lang="en-US" dirty="0">
                <a:solidFill>
                  <a:srgbClr val="161645"/>
                </a:solidFill>
              </a:rPr>
              <a:t>Acceptance </a:t>
            </a:r>
            <a:r>
              <a:rPr lang="en-US" dirty="0" smtClean="0">
                <a:solidFill>
                  <a:srgbClr val="161645"/>
                </a:solidFill>
              </a:rPr>
              <a:t>testing (</a:t>
            </a:r>
            <a:r>
              <a:rPr lang="ru-RU" dirty="0">
                <a:solidFill>
                  <a:srgbClr val="161645"/>
                </a:solidFill>
              </a:rPr>
              <a:t>Приемочное </a:t>
            </a:r>
            <a:r>
              <a:rPr lang="ru-RU" dirty="0" smtClean="0">
                <a:solidFill>
                  <a:srgbClr val="161645"/>
                </a:solidFill>
              </a:rPr>
              <a:t>тестирование</a:t>
            </a:r>
            <a:r>
              <a:rPr lang="en-US" dirty="0" smtClean="0">
                <a:solidFill>
                  <a:srgbClr val="161645"/>
                </a:solidFill>
              </a:rPr>
              <a:t>)</a:t>
            </a:r>
            <a:endParaRPr lang="en-US" dirty="0">
              <a:solidFill>
                <a:srgbClr val="161645"/>
              </a:solidFill>
            </a:endParaRPr>
          </a:p>
        </p:txBody>
      </p:sp>
    </p:spTree>
    <p:extLst>
      <p:ext uri="{BB962C8B-B14F-4D97-AF65-F5344CB8AC3E}">
        <p14:creationId xmlns:p14="http://schemas.microsoft.com/office/powerpoint/2010/main" val="4017018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143000" y="2514600"/>
            <a:ext cx="6858000" cy="923330"/>
          </a:xfrm>
          <a:prstGeom prst="rect">
            <a:avLst/>
          </a:prstGeom>
          <a:noFill/>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ru-RU" dirty="0">
                <a:solidFill>
                  <a:srgbClr val="004080"/>
                </a:solidFill>
              </a:rPr>
              <a:t>Приемочное тестирование выполняется на основании набора типичных тестовых случаев и сценариев, разработанных на основании требований к данному приложению.</a:t>
            </a:r>
          </a:p>
        </p:txBody>
      </p:sp>
      <p:sp>
        <p:nvSpPr>
          <p:cNvPr id="2" name="Title 1"/>
          <p:cNvSpPr>
            <a:spLocks noGrp="1"/>
          </p:cNvSpPr>
          <p:nvPr>
            <p:ph type="title"/>
          </p:nvPr>
        </p:nvSpPr>
        <p:spPr/>
        <p:txBody>
          <a:bodyPr/>
          <a:lstStyle/>
          <a:p>
            <a:r>
              <a:rPr lang="en-US" dirty="0">
                <a:solidFill>
                  <a:srgbClr val="161645"/>
                </a:solidFill>
              </a:rPr>
              <a:t>Acceptance </a:t>
            </a:r>
            <a:r>
              <a:rPr lang="en-US" dirty="0" smtClean="0">
                <a:solidFill>
                  <a:srgbClr val="161645"/>
                </a:solidFill>
              </a:rPr>
              <a:t>testing (</a:t>
            </a:r>
            <a:r>
              <a:rPr lang="ru-RU" dirty="0">
                <a:solidFill>
                  <a:srgbClr val="161645"/>
                </a:solidFill>
              </a:rPr>
              <a:t>Приемочное </a:t>
            </a:r>
            <a:r>
              <a:rPr lang="ru-RU" dirty="0" smtClean="0">
                <a:solidFill>
                  <a:srgbClr val="161645"/>
                </a:solidFill>
              </a:rPr>
              <a:t>тестирование</a:t>
            </a:r>
            <a:r>
              <a:rPr lang="en-US" dirty="0" smtClean="0">
                <a:solidFill>
                  <a:srgbClr val="161645"/>
                </a:solidFill>
              </a:rPr>
              <a:t>)</a:t>
            </a:r>
            <a:endParaRPr lang="en-US" dirty="0">
              <a:solidFill>
                <a:srgbClr val="161645"/>
              </a:solidFill>
            </a:endParaRPr>
          </a:p>
        </p:txBody>
      </p:sp>
      <p:sp>
        <p:nvSpPr>
          <p:cNvPr id="4" name="TextBox 3"/>
          <p:cNvSpPr txBox="1"/>
          <p:nvPr/>
        </p:nvSpPr>
        <p:spPr>
          <a:xfrm>
            <a:off x="1123950" y="4038600"/>
            <a:ext cx="4714875" cy="923330"/>
          </a:xfrm>
          <a:prstGeom prst="rect">
            <a:avLst/>
          </a:prstGeom>
          <a:noFill/>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85750" indent="-285750" eaLnBrk="1" hangingPunct="1">
              <a:buClr>
                <a:schemeClr val="accent3"/>
              </a:buClr>
              <a:buFont typeface="Wingdings" pitchFamily="2" charset="2"/>
              <a:buChar char="§"/>
            </a:pPr>
            <a:r>
              <a:rPr lang="ru-RU" dirty="0" smtClean="0">
                <a:solidFill>
                  <a:srgbClr val="004080"/>
                </a:solidFill>
              </a:rPr>
              <a:t>Тестовый случай (</a:t>
            </a:r>
            <a:r>
              <a:rPr lang="en-US" dirty="0" smtClean="0">
                <a:solidFill>
                  <a:srgbClr val="004080"/>
                </a:solidFill>
              </a:rPr>
              <a:t>Test Case</a:t>
            </a:r>
            <a:r>
              <a:rPr lang="en-US" dirty="0" smtClean="0">
                <a:solidFill>
                  <a:srgbClr val="004080"/>
                </a:solidFill>
              </a:rPr>
              <a:t>)</a:t>
            </a:r>
          </a:p>
          <a:p>
            <a:pPr marL="285750" indent="-285750" eaLnBrk="1" hangingPunct="1">
              <a:buClr>
                <a:schemeClr val="accent3"/>
              </a:buClr>
              <a:buFont typeface="Wingdings" pitchFamily="2" charset="2"/>
              <a:buChar char="§"/>
            </a:pPr>
            <a:endParaRPr lang="en-US" dirty="0" smtClean="0">
              <a:solidFill>
                <a:srgbClr val="004080"/>
              </a:solidFill>
            </a:endParaRPr>
          </a:p>
          <a:p>
            <a:pPr marL="285750" indent="-285750" eaLnBrk="1" hangingPunct="1">
              <a:buClr>
                <a:schemeClr val="accent3"/>
              </a:buClr>
              <a:buFont typeface="Wingdings" pitchFamily="2" charset="2"/>
              <a:buChar char="§"/>
            </a:pPr>
            <a:r>
              <a:rPr lang="ru-RU" dirty="0" smtClean="0">
                <a:solidFill>
                  <a:srgbClr val="004080"/>
                </a:solidFill>
              </a:rPr>
              <a:t>Тестовый сценарий (</a:t>
            </a:r>
            <a:r>
              <a:rPr lang="en-US" dirty="0" smtClean="0">
                <a:solidFill>
                  <a:srgbClr val="004080"/>
                </a:solidFill>
              </a:rPr>
              <a:t>Scenario)</a:t>
            </a:r>
            <a:endParaRPr lang="ru-RU" dirty="0">
              <a:solidFill>
                <a:srgbClr val="004080"/>
              </a:solidFill>
            </a:endParaRPr>
          </a:p>
        </p:txBody>
      </p:sp>
    </p:spTree>
    <p:extLst>
      <p:ext uri="{BB962C8B-B14F-4D97-AF65-F5344CB8AC3E}">
        <p14:creationId xmlns:p14="http://schemas.microsoft.com/office/powerpoint/2010/main" val="27589063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709737" y="1981200"/>
            <a:ext cx="6067425" cy="646331"/>
          </a:xfrm>
          <a:prstGeom prst="rect">
            <a:avLst/>
          </a:prstGeom>
          <a:noFill/>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r>
              <a:rPr lang="ru-RU" dirty="0">
                <a:solidFill>
                  <a:srgbClr val="004080"/>
                </a:solidFill>
              </a:rPr>
              <a:t>При помощи чего производится функциональное </a:t>
            </a:r>
            <a:r>
              <a:rPr lang="ru-RU" dirty="0" smtClean="0">
                <a:solidFill>
                  <a:srgbClr val="004080"/>
                </a:solidFill>
              </a:rPr>
              <a:t>тестирование</a:t>
            </a:r>
            <a:r>
              <a:rPr lang="en-US" dirty="0" smtClean="0">
                <a:solidFill>
                  <a:srgbClr val="004080"/>
                </a:solidFill>
              </a:rPr>
              <a:t>:</a:t>
            </a:r>
            <a:endParaRPr lang="ru-RU" dirty="0">
              <a:solidFill>
                <a:srgbClr val="004080"/>
              </a:solidFill>
            </a:endParaRPr>
          </a:p>
        </p:txBody>
      </p:sp>
      <p:sp>
        <p:nvSpPr>
          <p:cNvPr id="2" name="Title 1"/>
          <p:cNvSpPr>
            <a:spLocks noGrp="1"/>
          </p:cNvSpPr>
          <p:nvPr>
            <p:ph type="title"/>
          </p:nvPr>
        </p:nvSpPr>
        <p:spPr/>
        <p:txBody>
          <a:bodyPr/>
          <a:lstStyle/>
          <a:p>
            <a:r>
              <a:rPr lang="en-US" dirty="0">
                <a:solidFill>
                  <a:srgbClr val="161645"/>
                </a:solidFill>
              </a:rPr>
              <a:t>Acceptance </a:t>
            </a:r>
            <a:r>
              <a:rPr lang="en-US" dirty="0" smtClean="0">
                <a:solidFill>
                  <a:srgbClr val="161645"/>
                </a:solidFill>
              </a:rPr>
              <a:t>testing</a:t>
            </a:r>
            <a:endParaRPr lang="en-US" dirty="0">
              <a:solidFill>
                <a:srgbClr val="161645"/>
              </a:solidFill>
            </a:endParaRPr>
          </a:p>
        </p:txBody>
      </p:sp>
      <p:sp>
        <p:nvSpPr>
          <p:cNvPr id="4" name="TextBox 3"/>
          <p:cNvSpPr txBox="1"/>
          <p:nvPr/>
        </p:nvSpPr>
        <p:spPr>
          <a:xfrm>
            <a:off x="1666875" y="3124200"/>
            <a:ext cx="6153149" cy="1754326"/>
          </a:xfrm>
          <a:prstGeom prst="rect">
            <a:avLst/>
          </a:prstGeom>
          <a:noFill/>
        </p:spPr>
        <p:txBody>
          <a:bodyPr wrap="square">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marL="285750" indent="-285750" eaLnBrk="1" hangingPunct="1">
              <a:buClr>
                <a:schemeClr val="accent3"/>
              </a:buClr>
              <a:buFont typeface="Wingdings" pitchFamily="2" charset="2"/>
              <a:buChar char="§"/>
            </a:pPr>
            <a:r>
              <a:rPr lang="ru-RU" dirty="0">
                <a:solidFill>
                  <a:srgbClr val="004080"/>
                </a:solidFill>
              </a:rPr>
              <a:t>Продукты, эмулирующие поведение </a:t>
            </a:r>
            <a:r>
              <a:rPr lang="ru-RU" dirty="0" smtClean="0">
                <a:solidFill>
                  <a:srgbClr val="004080"/>
                </a:solidFill>
              </a:rPr>
              <a:t>браузера</a:t>
            </a:r>
            <a:r>
              <a:rPr lang="en-US" dirty="0" smtClean="0">
                <a:solidFill>
                  <a:srgbClr val="004080"/>
                </a:solidFill>
              </a:rPr>
              <a:t> </a:t>
            </a:r>
            <a:r>
              <a:rPr lang="ru-RU" dirty="0" smtClean="0">
                <a:solidFill>
                  <a:srgbClr val="004080"/>
                </a:solidFill>
              </a:rPr>
              <a:t>httpUnit</a:t>
            </a:r>
            <a:r>
              <a:rPr lang="ru-RU" dirty="0">
                <a:solidFill>
                  <a:srgbClr val="004080"/>
                </a:solidFill>
              </a:rPr>
              <a:t>, JWebUnit, WebTester из SimpleTest и другие</a:t>
            </a:r>
            <a:r>
              <a:rPr lang="ru-RU" dirty="0" smtClean="0">
                <a:solidFill>
                  <a:srgbClr val="004080"/>
                </a:solidFill>
              </a:rPr>
              <a:t>.</a:t>
            </a:r>
            <a:endParaRPr lang="en-US" dirty="0" smtClean="0">
              <a:solidFill>
                <a:srgbClr val="004080"/>
              </a:solidFill>
            </a:endParaRPr>
          </a:p>
          <a:p>
            <a:pPr marL="285750" indent="-285750" eaLnBrk="1" hangingPunct="1">
              <a:buClr>
                <a:schemeClr val="accent3"/>
              </a:buClr>
              <a:buFont typeface="Wingdings" pitchFamily="2" charset="2"/>
              <a:buChar char="§"/>
            </a:pPr>
            <a:endParaRPr lang="ru-RU" dirty="0">
              <a:solidFill>
                <a:srgbClr val="004080"/>
              </a:solidFill>
            </a:endParaRPr>
          </a:p>
          <a:p>
            <a:pPr marL="285750" indent="-285750" eaLnBrk="1" hangingPunct="1">
              <a:buClr>
                <a:schemeClr val="accent3"/>
              </a:buClr>
              <a:buFont typeface="Wingdings" pitchFamily="2" charset="2"/>
              <a:buChar char="§"/>
            </a:pPr>
            <a:r>
              <a:rPr lang="ru-RU" dirty="0">
                <a:solidFill>
                  <a:srgbClr val="004080"/>
                </a:solidFill>
              </a:rPr>
              <a:t>Продукты реализованные на JavaScript и реализующие проверки непосредственно средствами браузера</a:t>
            </a:r>
            <a:r>
              <a:rPr lang="ru-RU" dirty="0" smtClean="0">
                <a:solidFill>
                  <a:srgbClr val="004080"/>
                </a:solidFill>
              </a:rPr>
              <a:t>. Watir </a:t>
            </a:r>
            <a:r>
              <a:rPr lang="ru-RU" dirty="0">
                <a:solidFill>
                  <a:srgbClr val="004080"/>
                </a:solidFill>
              </a:rPr>
              <a:t>и </a:t>
            </a:r>
            <a:r>
              <a:rPr lang="ru-RU" dirty="0" smtClean="0">
                <a:solidFill>
                  <a:srgbClr val="004080"/>
                </a:solidFill>
              </a:rPr>
              <a:t>Selenium</a:t>
            </a:r>
            <a:endParaRPr lang="ru-RU" dirty="0">
              <a:solidFill>
                <a:srgbClr val="004080"/>
              </a:solidFill>
            </a:endParaRPr>
          </a:p>
        </p:txBody>
      </p:sp>
    </p:spTree>
    <p:extLst>
      <p:ext uri="{BB962C8B-B14F-4D97-AF65-F5344CB8AC3E}">
        <p14:creationId xmlns:p14="http://schemas.microsoft.com/office/powerpoint/2010/main" val="1458234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rgbClr val="161645"/>
                </a:solidFill>
              </a:rPr>
              <a:t>Цикл разработки в </a:t>
            </a:r>
            <a:r>
              <a:rPr lang="en-US" dirty="0" smtClean="0">
                <a:solidFill>
                  <a:srgbClr val="161645"/>
                </a:solidFill>
              </a:rPr>
              <a:t>TDD</a:t>
            </a:r>
            <a:endParaRPr lang="en-US" dirty="0">
              <a:solidFill>
                <a:srgbClr val="161645"/>
              </a:solidFill>
            </a:endParaRPr>
          </a:p>
        </p:txBody>
      </p:sp>
      <p:pic>
        <p:nvPicPr>
          <p:cNvPr id="3" name="Picture 2"/>
          <p:cNvPicPr>
            <a:picLocks noChangeAspect="1"/>
          </p:cNvPicPr>
          <p:nvPr/>
        </p:nvPicPr>
        <p:blipFill>
          <a:blip r:embed="rId3"/>
          <a:stretch>
            <a:fillRect/>
          </a:stretch>
        </p:blipFill>
        <p:spPr>
          <a:xfrm>
            <a:off x="2413000" y="1955800"/>
            <a:ext cx="4318000" cy="2933700"/>
          </a:xfrm>
          <a:prstGeom prst="rect">
            <a:avLst/>
          </a:prstGeom>
        </p:spPr>
      </p:pic>
    </p:spTree>
    <p:extLst>
      <p:ext uri="{BB962C8B-B14F-4D97-AF65-F5344CB8AC3E}">
        <p14:creationId xmlns:p14="http://schemas.microsoft.com/office/powerpoint/2010/main" val="8761711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solidFill>
                  <a:srgbClr val="161645"/>
                </a:solidFill>
              </a:rPr>
              <a:t>Цикл разработки в </a:t>
            </a:r>
            <a:r>
              <a:rPr lang="en-US" dirty="0" smtClean="0">
                <a:solidFill>
                  <a:srgbClr val="161645"/>
                </a:solidFill>
              </a:rPr>
              <a:t>BDD</a:t>
            </a:r>
            <a:endParaRPr lang="en-US" dirty="0">
              <a:solidFill>
                <a:srgbClr val="161645"/>
              </a:solidFill>
            </a:endParaRPr>
          </a:p>
        </p:txBody>
      </p:sp>
      <p:pic>
        <p:nvPicPr>
          <p:cNvPr id="4" name="Picture 3"/>
          <p:cNvPicPr>
            <a:picLocks noChangeAspect="1"/>
          </p:cNvPicPr>
          <p:nvPr/>
        </p:nvPicPr>
        <p:blipFill>
          <a:blip r:embed="rId3"/>
          <a:stretch>
            <a:fillRect/>
          </a:stretch>
        </p:blipFill>
        <p:spPr>
          <a:xfrm>
            <a:off x="1524000" y="2082800"/>
            <a:ext cx="6096000" cy="2692400"/>
          </a:xfrm>
          <a:prstGeom prst="rect">
            <a:avLst/>
          </a:prstGeom>
        </p:spPr>
      </p:pic>
    </p:spTree>
    <p:extLst>
      <p:ext uri="{BB962C8B-B14F-4D97-AF65-F5344CB8AC3E}">
        <p14:creationId xmlns:p14="http://schemas.microsoft.com/office/powerpoint/2010/main" val="19451309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Flavors of BDD approach</a:t>
            </a:r>
          </a:p>
        </p:txBody>
      </p:sp>
      <p:sp>
        <p:nvSpPr>
          <p:cNvPr id="8" name="Rectangle 4"/>
          <p:cNvSpPr>
            <a:spLocks noChangeArrowheads="1"/>
          </p:cNvSpPr>
          <p:nvPr>
            <p:custDataLst>
              <p:tags r:id="rId1"/>
            </p:custDataLst>
          </p:nvPr>
        </p:nvSpPr>
        <p:spPr bwMode="auto">
          <a:xfrm>
            <a:off x="811213" y="2057400"/>
            <a:ext cx="7521575" cy="2732604"/>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ru-RU" dirty="0">
                <a:solidFill>
                  <a:schemeClr val="accent4"/>
                </a:solidFill>
                <a:latin typeface="Arial" pitchFamily="34" charset="0"/>
                <a:cs typeface="Arial" pitchFamily="34" charset="0"/>
              </a:rPr>
              <a:t>BDD подход можно разделить на два вида: </a:t>
            </a:r>
            <a:r>
              <a:rPr lang="ru-RU" dirty="0" err="1">
                <a:solidFill>
                  <a:schemeClr val="accent4"/>
                </a:solidFill>
                <a:latin typeface="Arial" pitchFamily="34" charset="0"/>
                <a:cs typeface="Arial" pitchFamily="34" charset="0"/>
              </a:rPr>
              <a:t>xSpec</a:t>
            </a:r>
            <a:r>
              <a:rPr lang="ru-RU" dirty="0">
                <a:solidFill>
                  <a:schemeClr val="accent4"/>
                </a:solidFill>
                <a:latin typeface="Arial" pitchFamily="34" charset="0"/>
                <a:cs typeface="Arial" pitchFamily="34" charset="0"/>
              </a:rPr>
              <a:t> и </a:t>
            </a:r>
            <a:r>
              <a:rPr lang="ru-RU" dirty="0" err="1">
                <a:solidFill>
                  <a:schemeClr val="accent4"/>
                </a:solidFill>
                <a:latin typeface="Arial" pitchFamily="34" charset="0"/>
                <a:cs typeface="Arial" pitchFamily="34" charset="0"/>
              </a:rPr>
              <a:t>xBehave</a:t>
            </a:r>
            <a:r>
              <a:rPr lang="ru-RU" dirty="0" smtClean="0">
                <a:solidFill>
                  <a:schemeClr val="accent4"/>
                </a:solidFill>
                <a:latin typeface="Arial" pitchFamily="34" charset="0"/>
                <a:cs typeface="Arial" pitchFamily="34" charset="0"/>
              </a:rPr>
              <a:t>.</a:t>
            </a:r>
          </a:p>
          <a:p>
            <a:pPr defTabSz="803275">
              <a:buClr>
                <a:srgbClr val="FF6600"/>
              </a:buClr>
              <a:buSzPct val="125000"/>
            </a:pPr>
            <a:endParaRPr lang="ru-RU" dirty="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r>
              <a:rPr lang="ru-RU" dirty="0" err="1">
                <a:solidFill>
                  <a:schemeClr val="accent4"/>
                </a:solidFill>
                <a:latin typeface="Arial" pitchFamily="34" charset="0"/>
                <a:cs typeface="Arial" pitchFamily="34" charset="0"/>
              </a:rPr>
              <a:t>xSpec</a:t>
            </a:r>
            <a:r>
              <a:rPr lang="ru-RU" dirty="0">
                <a:solidFill>
                  <a:schemeClr val="accent4"/>
                </a:solidFill>
                <a:latin typeface="Arial" pitchFamily="34" charset="0"/>
                <a:cs typeface="Arial" pitchFamily="34" charset="0"/>
              </a:rPr>
              <a:t> - это применение BDD на уровне модулей (</a:t>
            </a:r>
            <a:r>
              <a:rPr lang="ru-RU" dirty="0" err="1">
                <a:solidFill>
                  <a:schemeClr val="accent4"/>
                </a:solidFill>
                <a:latin typeface="Arial" pitchFamily="34" charset="0"/>
                <a:cs typeface="Arial" pitchFamily="34" charset="0"/>
              </a:rPr>
              <a:t>unit</a:t>
            </a:r>
            <a:r>
              <a:rPr lang="ru-RU" dirty="0">
                <a:solidFill>
                  <a:schemeClr val="accent4"/>
                </a:solidFill>
                <a:latin typeface="Arial" pitchFamily="34" charset="0"/>
                <a:cs typeface="Arial" pitchFamily="34" charset="0"/>
              </a:rPr>
              <a:t> </a:t>
            </a:r>
            <a:r>
              <a:rPr lang="ru-RU" dirty="0" err="1">
                <a:solidFill>
                  <a:schemeClr val="accent4"/>
                </a:solidFill>
                <a:latin typeface="Arial" pitchFamily="34" charset="0"/>
                <a:cs typeface="Arial" pitchFamily="34" charset="0"/>
              </a:rPr>
              <a:t>level</a:t>
            </a:r>
            <a:r>
              <a:rPr lang="ru-RU" dirty="0">
                <a:solidFill>
                  <a:schemeClr val="accent4"/>
                </a:solidFill>
                <a:latin typeface="Arial" pitchFamily="34" charset="0"/>
                <a:cs typeface="Arial" pitchFamily="34" charset="0"/>
              </a:rPr>
              <a:t>), то есть описание спецификаций по отношению к </a:t>
            </a:r>
            <a:r>
              <a:rPr lang="ru-RU" dirty="0" smtClean="0">
                <a:solidFill>
                  <a:schemeClr val="accent4"/>
                </a:solidFill>
                <a:latin typeface="Arial" pitchFamily="34" charset="0"/>
                <a:cs typeface="Arial" pitchFamily="34" charset="0"/>
              </a:rPr>
              <a:t>модулям</a:t>
            </a:r>
          </a:p>
          <a:p>
            <a:pPr marL="285750" indent="-285750" defTabSz="803275">
              <a:buClr>
                <a:srgbClr val="FF6600"/>
              </a:buClr>
              <a:buSzPct val="125000"/>
              <a:buFont typeface="Wingdings" charset="2"/>
              <a:buChar char="§"/>
            </a:pPr>
            <a:endParaRPr lang="ru-RU" dirty="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r>
              <a:rPr lang="en-US" dirty="0" err="1">
                <a:solidFill>
                  <a:schemeClr val="accent4"/>
                </a:solidFill>
                <a:latin typeface="Arial" pitchFamily="34" charset="0"/>
                <a:cs typeface="Arial" pitchFamily="34" charset="0"/>
              </a:rPr>
              <a:t>xBehave</a:t>
            </a:r>
            <a:r>
              <a:rPr lang="en-US" dirty="0">
                <a:solidFill>
                  <a:schemeClr val="accent4"/>
                </a:solidFill>
                <a:latin typeface="Arial" pitchFamily="34" charset="0"/>
                <a:cs typeface="Arial" pitchFamily="34" charset="0"/>
              </a:rPr>
              <a:t> - </a:t>
            </a:r>
            <a:r>
              <a:rPr lang="en-US" dirty="0" err="1">
                <a:solidFill>
                  <a:schemeClr val="accent4"/>
                </a:solidFill>
                <a:latin typeface="Arial" pitchFamily="34" charset="0"/>
                <a:cs typeface="Arial" pitchFamily="34" charset="0"/>
              </a:rPr>
              <a:t>это</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применение</a:t>
            </a:r>
            <a:r>
              <a:rPr lang="en-US" dirty="0">
                <a:solidFill>
                  <a:schemeClr val="accent4"/>
                </a:solidFill>
                <a:latin typeface="Arial" pitchFamily="34" charset="0"/>
                <a:cs typeface="Arial" pitchFamily="34" charset="0"/>
              </a:rPr>
              <a:t> BDD </a:t>
            </a:r>
            <a:r>
              <a:rPr lang="en-US" dirty="0" err="1">
                <a:solidFill>
                  <a:schemeClr val="accent4"/>
                </a:solidFill>
                <a:latin typeface="Arial" pitchFamily="34" charset="0"/>
                <a:cs typeface="Arial" pitchFamily="34" charset="0"/>
              </a:rPr>
              <a:t>для</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описания</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высокоуровневых</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пользовательских</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историй</a:t>
            </a:r>
            <a:r>
              <a:rPr lang="en-US" dirty="0">
                <a:solidFill>
                  <a:schemeClr val="accent4"/>
                </a:solidFill>
                <a:latin typeface="Arial" pitchFamily="34" charset="0"/>
                <a:cs typeface="Arial" pitchFamily="34" charset="0"/>
              </a:rPr>
              <a:t> (user stories) </a:t>
            </a:r>
            <a:r>
              <a:rPr lang="en-US" dirty="0" err="1">
                <a:solidFill>
                  <a:schemeClr val="accent4"/>
                </a:solidFill>
                <a:latin typeface="Arial" pitchFamily="34" charset="0"/>
                <a:cs typeface="Arial" pitchFamily="34" charset="0"/>
              </a:rPr>
              <a:t>в</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виде</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приемочных</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критериев</a:t>
            </a:r>
            <a:r>
              <a:rPr lang="en-US" dirty="0">
                <a:solidFill>
                  <a:schemeClr val="accent4"/>
                </a:solidFill>
                <a:latin typeface="Arial" pitchFamily="34" charset="0"/>
                <a:cs typeface="Arial" pitchFamily="34" charset="0"/>
              </a:rPr>
              <a:t> (acceptance criteria) </a:t>
            </a:r>
            <a:r>
              <a:rPr lang="en-US" dirty="0" err="1">
                <a:solidFill>
                  <a:schemeClr val="accent4"/>
                </a:solidFill>
                <a:latin typeface="Arial" pitchFamily="34" charset="0"/>
                <a:cs typeface="Arial" pitchFamily="34" charset="0"/>
              </a:rPr>
              <a:t>при</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помощи</a:t>
            </a:r>
            <a:r>
              <a:rPr lang="en-US" dirty="0">
                <a:solidFill>
                  <a:schemeClr val="accent4"/>
                </a:solidFill>
                <a:latin typeface="Arial" pitchFamily="34" charset="0"/>
                <a:cs typeface="Arial" pitchFamily="34" charset="0"/>
              </a:rPr>
              <a:t> given-when-then </a:t>
            </a:r>
            <a:r>
              <a:rPr lang="en-US" dirty="0" err="1">
                <a:solidFill>
                  <a:schemeClr val="accent4"/>
                </a:solidFill>
                <a:latin typeface="Arial" pitchFamily="34" charset="0"/>
                <a:cs typeface="Arial" pitchFamily="34" charset="0"/>
              </a:rPr>
              <a:t>синтаксиса</a:t>
            </a:r>
            <a:r>
              <a:rPr lang="en-US" dirty="0">
                <a:solidFill>
                  <a:schemeClr val="accent4"/>
                </a:solidFill>
                <a:latin typeface="Arial" pitchFamily="34" charset="0"/>
                <a:cs typeface="Arial" pitchFamily="34" charset="0"/>
              </a:rPr>
              <a:t>.</a:t>
            </a:r>
            <a:endParaRPr lang="ru-RU" dirty="0" smtClean="0">
              <a:solidFill>
                <a:schemeClr val="accent4"/>
              </a:solidFill>
              <a:latin typeface="Arial" pitchFamily="34" charset="0"/>
              <a:cs typeface="Arial" pitchFamily="34" charset="0"/>
            </a:endParaRPr>
          </a:p>
        </p:txBody>
      </p:sp>
    </p:spTree>
    <p:extLst>
      <p:ext uri="{BB962C8B-B14F-4D97-AF65-F5344CB8AC3E}">
        <p14:creationId xmlns:p14="http://schemas.microsoft.com/office/powerpoint/2010/main" val="291783856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3.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heme/theme1.xml><?xml version="1.0" encoding="utf-8"?>
<a:theme xmlns:a="http://schemas.openxmlformats.org/drawingml/2006/main" name="Lux_new">
  <a:themeElements>
    <a:clrScheme name="Luxoft 2">
      <a:dk1>
        <a:srgbClr val="161645"/>
      </a:dk1>
      <a:lt1>
        <a:srgbClr val="FFFFFF"/>
      </a:lt1>
      <a:dk2>
        <a:srgbClr val="161645"/>
      </a:dk2>
      <a:lt2>
        <a:srgbClr val="FFFFFF"/>
      </a:lt2>
      <a:accent1>
        <a:srgbClr val="FFFFFF"/>
      </a:accent1>
      <a:accent2>
        <a:srgbClr val="F2F2F2"/>
      </a:accent2>
      <a:accent3>
        <a:srgbClr val="FF6600"/>
      </a:accent3>
      <a:accent4>
        <a:srgbClr val="004080"/>
      </a:accent4>
      <a:accent5>
        <a:srgbClr val="FF0000"/>
      </a:accent5>
      <a:accent6>
        <a:srgbClr val="212167"/>
      </a:accent6>
      <a:hlink>
        <a:srgbClr val="0000FF"/>
      </a:hlink>
      <a:folHlink>
        <a:srgbClr val="0066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ux_n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ux_ne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ux_ne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ux_ne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ux_ne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ux_ne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ux_ne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ux_ne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ux_ne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ux_ne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ux_ne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ux_ne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_LuxTraining2012_v4">
  <a:themeElements>
    <a:clrScheme name="Luxoft 2">
      <a:dk1>
        <a:srgbClr val="161645"/>
      </a:dk1>
      <a:lt1>
        <a:srgbClr val="FFFFFF"/>
      </a:lt1>
      <a:dk2>
        <a:srgbClr val="161645"/>
      </a:dk2>
      <a:lt2>
        <a:srgbClr val="FFFFFF"/>
      </a:lt2>
      <a:accent1>
        <a:srgbClr val="FFFFFF"/>
      </a:accent1>
      <a:accent2>
        <a:srgbClr val="F2F2F2"/>
      </a:accent2>
      <a:accent3>
        <a:srgbClr val="FF6600"/>
      </a:accent3>
      <a:accent4>
        <a:srgbClr val="004080"/>
      </a:accent4>
      <a:accent5>
        <a:srgbClr val="FF0000"/>
      </a:accent5>
      <a:accent6>
        <a:srgbClr val="212167"/>
      </a:accent6>
      <a:hlink>
        <a:srgbClr val="0000FF"/>
      </a:hlink>
      <a:folHlink>
        <a:srgbClr val="006600"/>
      </a:folHlink>
    </a:clrScheme>
    <a:fontScheme name="Luxoft Fonts">
      <a:majorFont>
        <a:latin typeface="Myriad Pro"/>
        <a:ea typeface=""/>
        <a:cs typeface=""/>
      </a:majorFont>
      <a:minorFont>
        <a:latin typeface="Myriad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alpha val="18000"/>
          </a:schemeClr>
        </a:solidFill>
        <a:ln>
          <a:noFill/>
        </a:ln>
      </a:spPr>
      <a:bodyPr rtlCol="0" anchor="ctr"/>
      <a:lstStyle>
        <a:defPPr algn="ctr">
          <a:defRPr/>
        </a:defPPr>
      </a:lstStyle>
      <a:style>
        <a:lnRef idx="2">
          <a:schemeClr val="accent1"/>
        </a:lnRef>
        <a:fillRef idx="1">
          <a:schemeClr val="lt1"/>
        </a:fillRef>
        <a:effectRef idx="0">
          <a:schemeClr val="accent1"/>
        </a:effectRef>
        <a:fontRef idx="minor">
          <a:schemeClr val="dk1"/>
        </a:fontRef>
      </a:style>
    </a:spDef>
    <a:lnDef>
      <a:spPr>
        <a:ln>
          <a:tailEnd type="arrow"/>
        </a:ln>
      </a:spPr>
      <a:bodyPr/>
      <a:lstStyle/>
      <a:style>
        <a:lnRef idx="2">
          <a:schemeClr val="accent4"/>
        </a:lnRef>
        <a:fillRef idx="0">
          <a:schemeClr val="accent4"/>
        </a:fillRef>
        <a:effectRef idx="1">
          <a:schemeClr val="accent4"/>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6459</TotalTime>
  <Words>1806</Words>
  <Application>Microsoft Macintosh PowerPoint</Application>
  <PresentationFormat>On-screen Show (4:3)</PresentationFormat>
  <Paragraphs>200</Paragraphs>
  <Slides>25</Slides>
  <Notes>14</Notes>
  <HiddenSlides>0</HiddenSlides>
  <MMClips>0</MMClips>
  <ScaleCrop>false</ScaleCrop>
  <HeadingPairs>
    <vt:vector size="4" baseType="variant">
      <vt:variant>
        <vt:lpstr>Theme</vt:lpstr>
      </vt:variant>
      <vt:variant>
        <vt:i4>2</vt:i4>
      </vt:variant>
      <vt:variant>
        <vt:lpstr>Slide Titles</vt:lpstr>
      </vt:variant>
      <vt:variant>
        <vt:i4>25</vt:i4>
      </vt:variant>
    </vt:vector>
  </HeadingPairs>
  <TitlesOfParts>
    <vt:vector size="27" baseType="lpstr">
      <vt:lpstr>Lux_new</vt:lpstr>
      <vt:lpstr>_LuxTraining2012_v4</vt:lpstr>
      <vt:lpstr>Разработка через тестирование Acceptance Tests</vt:lpstr>
      <vt:lpstr>Содержание</vt:lpstr>
      <vt:lpstr>Functional testing (Функциональное тестирование)</vt:lpstr>
      <vt:lpstr>Acceptance testing (Приемочное тестирование)</vt:lpstr>
      <vt:lpstr>Acceptance testing (Приемочное тестирование)</vt:lpstr>
      <vt:lpstr>Acceptance testing</vt:lpstr>
      <vt:lpstr>Цикл разработки в TDD</vt:lpstr>
      <vt:lpstr>Цикл разработки в BDD</vt:lpstr>
      <vt:lpstr>Flavors of BDD approach</vt:lpstr>
      <vt:lpstr>xBehave </vt:lpstr>
      <vt:lpstr>Difference between TDD, BDD &amp; ATDD</vt:lpstr>
      <vt:lpstr>PowerPoint Presentation</vt:lpstr>
      <vt:lpstr>Gherkin</vt:lpstr>
      <vt:lpstr>Cucumber</vt:lpstr>
      <vt:lpstr>*.feature</vt:lpstr>
      <vt:lpstr>*.feature</vt:lpstr>
      <vt:lpstr>Concordion</vt:lpstr>
      <vt:lpstr>EasyB</vt:lpstr>
      <vt:lpstr>JBehave</vt:lpstr>
      <vt:lpstr>JBehave</vt:lpstr>
      <vt:lpstr>JBehave</vt:lpstr>
      <vt:lpstr>JBehave</vt:lpstr>
      <vt:lpstr>Пишем код</vt:lpstr>
      <vt:lpstr>PowerPoint Presentation</vt:lpstr>
      <vt:lpstr>PowerPoint Presentation</vt:lpstr>
    </vt:vector>
  </TitlesOfParts>
  <Manager/>
  <Company>Luxoft</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Разработка через тестирование Test Driven Development</dc:title>
  <dc:subject/>
  <dc:creator>Ivan D.</dc:creator>
  <cp:keywords>TDD</cp:keywords>
  <dc:description/>
  <cp:lastModifiedBy>Ivan D.</cp:lastModifiedBy>
  <cp:revision>160</cp:revision>
  <dcterms:created xsi:type="dcterms:W3CDTF">2012-04-24T17:52:52Z</dcterms:created>
  <dcterms:modified xsi:type="dcterms:W3CDTF">2012-12-21T16:25:53Z</dcterms:modified>
  <cp:category/>
</cp:coreProperties>
</file>