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0.xml" ContentType="application/vnd.openxmlformats-officedocument.presentationml.notesSl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94" r:id="rId3"/>
  </p:sldMasterIdLst>
  <p:notesMasterIdLst>
    <p:notesMasterId r:id="rId86"/>
  </p:notesMasterIdLst>
  <p:sldIdLst>
    <p:sldId id="355" r:id="rId4"/>
    <p:sldId id="375" r:id="rId5"/>
    <p:sldId id="359" r:id="rId6"/>
    <p:sldId id="360" r:id="rId7"/>
    <p:sldId id="362" r:id="rId8"/>
    <p:sldId id="363" r:id="rId9"/>
    <p:sldId id="364" r:id="rId10"/>
    <p:sldId id="365" r:id="rId11"/>
    <p:sldId id="366" r:id="rId12"/>
    <p:sldId id="367" r:id="rId13"/>
    <p:sldId id="368" r:id="rId14"/>
    <p:sldId id="369" r:id="rId15"/>
    <p:sldId id="370" r:id="rId16"/>
    <p:sldId id="372" r:id="rId17"/>
    <p:sldId id="373" r:id="rId18"/>
    <p:sldId id="376" r:id="rId19"/>
    <p:sldId id="377" r:id="rId20"/>
    <p:sldId id="378" r:id="rId21"/>
    <p:sldId id="379" r:id="rId22"/>
    <p:sldId id="380" r:id="rId23"/>
    <p:sldId id="381" r:id="rId24"/>
    <p:sldId id="382" r:id="rId25"/>
    <p:sldId id="383" r:id="rId26"/>
    <p:sldId id="384" r:id="rId27"/>
    <p:sldId id="385" r:id="rId28"/>
    <p:sldId id="386" r:id="rId29"/>
    <p:sldId id="387" r:id="rId30"/>
    <p:sldId id="388" r:id="rId31"/>
    <p:sldId id="389" r:id="rId32"/>
    <p:sldId id="390" r:id="rId33"/>
    <p:sldId id="391" r:id="rId34"/>
    <p:sldId id="392" r:id="rId35"/>
    <p:sldId id="393" r:id="rId36"/>
    <p:sldId id="394" r:id="rId37"/>
    <p:sldId id="395" r:id="rId38"/>
    <p:sldId id="396" r:id="rId39"/>
    <p:sldId id="397" r:id="rId40"/>
    <p:sldId id="398" r:id="rId41"/>
    <p:sldId id="399" r:id="rId42"/>
    <p:sldId id="400" r:id="rId43"/>
    <p:sldId id="401" r:id="rId44"/>
    <p:sldId id="402" r:id="rId45"/>
    <p:sldId id="403" r:id="rId46"/>
    <p:sldId id="404" r:id="rId47"/>
    <p:sldId id="405" r:id="rId48"/>
    <p:sldId id="406" r:id="rId49"/>
    <p:sldId id="407" r:id="rId50"/>
    <p:sldId id="408" r:id="rId51"/>
    <p:sldId id="409" r:id="rId52"/>
    <p:sldId id="411" r:id="rId53"/>
    <p:sldId id="412" r:id="rId54"/>
    <p:sldId id="414" r:id="rId55"/>
    <p:sldId id="413" r:id="rId56"/>
    <p:sldId id="415" r:id="rId57"/>
    <p:sldId id="416" r:id="rId58"/>
    <p:sldId id="417" r:id="rId59"/>
    <p:sldId id="418" r:id="rId60"/>
    <p:sldId id="419" r:id="rId61"/>
    <p:sldId id="420" r:id="rId62"/>
    <p:sldId id="421" r:id="rId63"/>
    <p:sldId id="422" r:id="rId64"/>
    <p:sldId id="423" r:id="rId65"/>
    <p:sldId id="424" r:id="rId66"/>
    <p:sldId id="425" r:id="rId67"/>
    <p:sldId id="426" r:id="rId68"/>
    <p:sldId id="427" r:id="rId69"/>
    <p:sldId id="428" r:id="rId70"/>
    <p:sldId id="429" r:id="rId71"/>
    <p:sldId id="430" r:id="rId72"/>
    <p:sldId id="431" r:id="rId73"/>
    <p:sldId id="432" r:id="rId74"/>
    <p:sldId id="433" r:id="rId75"/>
    <p:sldId id="434" r:id="rId76"/>
    <p:sldId id="435" r:id="rId77"/>
    <p:sldId id="436" r:id="rId78"/>
    <p:sldId id="437" r:id="rId79"/>
    <p:sldId id="439" r:id="rId80"/>
    <p:sldId id="440" r:id="rId81"/>
    <p:sldId id="441" r:id="rId82"/>
    <p:sldId id="442" r:id="rId83"/>
    <p:sldId id="357" r:id="rId84"/>
    <p:sldId id="356" r:id="rId8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294" autoAdjust="0"/>
  </p:normalViewPr>
  <p:slideViewPr>
    <p:cSldViewPr snapToObjects="1">
      <p:cViewPr>
        <p:scale>
          <a:sx n="95" d="100"/>
          <a:sy n="95" d="100"/>
        </p:scale>
        <p:origin x="-1352" y="-952"/>
      </p:cViewPr>
      <p:guideLst>
        <p:guide orient="horz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slide" Target="slides/slide72.xml"/><Relationship Id="rId76" Type="http://schemas.openxmlformats.org/officeDocument/2006/relationships/slide" Target="slides/slide73.xml"/><Relationship Id="rId77" Type="http://schemas.openxmlformats.org/officeDocument/2006/relationships/slide" Target="slides/slide74.xml"/><Relationship Id="rId78" Type="http://schemas.openxmlformats.org/officeDocument/2006/relationships/slide" Target="slides/slide75.xml"/><Relationship Id="rId79" Type="http://schemas.openxmlformats.org/officeDocument/2006/relationships/slide" Target="slides/slide76.xml"/><Relationship Id="rId90" Type="http://schemas.openxmlformats.org/officeDocument/2006/relationships/theme" Target="theme/theme1.xml"/><Relationship Id="rId91" Type="http://schemas.openxmlformats.org/officeDocument/2006/relationships/tableStyles" Target="tableStyle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80" Type="http://schemas.openxmlformats.org/officeDocument/2006/relationships/slide" Target="slides/slide77.xml"/><Relationship Id="rId81" Type="http://schemas.openxmlformats.org/officeDocument/2006/relationships/slide" Target="slides/slide78.xml"/><Relationship Id="rId82" Type="http://schemas.openxmlformats.org/officeDocument/2006/relationships/slide" Target="slides/slide79.xml"/><Relationship Id="rId83" Type="http://schemas.openxmlformats.org/officeDocument/2006/relationships/slide" Target="slides/slide80.xml"/><Relationship Id="rId84" Type="http://schemas.openxmlformats.org/officeDocument/2006/relationships/slide" Target="slides/slide81.xml"/><Relationship Id="rId85" Type="http://schemas.openxmlformats.org/officeDocument/2006/relationships/slide" Target="slides/slide82.xml"/><Relationship Id="rId86" Type="http://schemas.openxmlformats.org/officeDocument/2006/relationships/notesMaster" Target="notesMasters/notesMaster1.xml"/><Relationship Id="rId87" Type="http://schemas.openxmlformats.org/officeDocument/2006/relationships/printerSettings" Target="printerSettings/printerSettings1.bin"/><Relationship Id="rId88" Type="http://schemas.openxmlformats.org/officeDocument/2006/relationships/presProps" Target="presProps.xml"/><Relationship Id="rId8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6ECE3-FD69-FE4C-B5B3-E9526994F809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68CC-110C-4346-A0AE-B1FBECAA9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4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57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64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64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64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64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64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64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64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11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164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8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0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83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ntitled-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038225"/>
            <a:ext cx="21971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532063"/>
            <a:ext cx="7772400" cy="11906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03263" y="4554538"/>
            <a:ext cx="7764462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5159401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4418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61950" y="3952875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592638" y="3952875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259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6063"/>
            <a:ext cx="4040188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4155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16063"/>
            <a:ext cx="4041775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4155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40482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68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10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68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510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957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4799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45025" y="38957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3"/>
          </p:nvPr>
        </p:nvSpPr>
        <p:spPr>
          <a:xfrm>
            <a:off x="4645025" y="44799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4737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1405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008314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765676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5841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46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025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19625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7224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34975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/>
          </p:nvPr>
        </p:nvSpPr>
        <p:spPr>
          <a:xfrm>
            <a:off x="4619625" y="30035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4756150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939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67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254317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08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254317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120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13366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3052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39655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387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95425"/>
            <a:ext cx="5486400" cy="3232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625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37329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385763"/>
            <a:ext cx="6297613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61950" y="1600200"/>
            <a:ext cx="8308975" cy="491648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7417144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7D37F41-EDC7-484B-BB3F-2BF3F48B2064}" type="datetimeFigureOut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12/16/12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6164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3E402D1-871A-4F49-988F-991EA69C6ED8}" type="slidenum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95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88334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081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1869399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81200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316374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Picture 2" descr="F:\prezentacjav3\szblonu\kwadra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85750"/>
            <a:ext cx="10001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6" descr="prezentacja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8929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24"/>
          <p:cNvSpPr/>
          <p:nvPr/>
        </p:nvSpPr>
        <p:spPr>
          <a:xfrm flipH="1">
            <a:off x="8724900" y="2427288"/>
            <a:ext cx="246063" cy="19208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3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1917101"/>
          </a:xfrm>
        </p:spPr>
        <p:txBody>
          <a:bodyPr/>
          <a:lstStyle>
            <a:lvl1pPr marL="0" indent="0" algn="r">
              <a:spcAft>
                <a:spcPts val="0"/>
              </a:spcAft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98011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1625" y="1158876"/>
            <a:ext cx="8651875" cy="254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9197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"/>
          <p:cNvSpPr/>
          <p:nvPr/>
        </p:nvSpPr>
        <p:spPr>
          <a:xfrm>
            <a:off x="257175" y="374650"/>
            <a:ext cx="8858250" cy="542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4" name="Prostokąt 32"/>
          <p:cNvSpPr/>
          <p:nvPr/>
        </p:nvSpPr>
        <p:spPr>
          <a:xfrm flipH="1">
            <a:off x="508000" y="1392238"/>
            <a:ext cx="177800" cy="7921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Prostokąt 33"/>
          <p:cNvSpPr/>
          <p:nvPr/>
        </p:nvSpPr>
        <p:spPr>
          <a:xfrm flipH="1">
            <a:off x="504825" y="2257425"/>
            <a:ext cx="184150" cy="798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6" name="Prostokąt 34"/>
          <p:cNvSpPr/>
          <p:nvPr/>
        </p:nvSpPr>
        <p:spPr>
          <a:xfrm flipH="1">
            <a:off x="501650" y="3121025"/>
            <a:ext cx="184150" cy="7905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Prostokąt 46"/>
          <p:cNvSpPr/>
          <p:nvPr/>
        </p:nvSpPr>
        <p:spPr>
          <a:xfrm flipH="1">
            <a:off x="501650" y="3986213"/>
            <a:ext cx="184150" cy="7858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" name="Prostokąt 47"/>
          <p:cNvSpPr/>
          <p:nvPr/>
        </p:nvSpPr>
        <p:spPr>
          <a:xfrm flipH="1">
            <a:off x="508000" y="4841875"/>
            <a:ext cx="177800" cy="80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9" name="Symbol zastępczy tekstu 41"/>
          <p:cNvSpPr>
            <a:spLocks noGrp="1"/>
          </p:cNvSpPr>
          <p:nvPr>
            <p:ph type="body" sz="quarter" idx="27"/>
          </p:nvPr>
        </p:nvSpPr>
        <p:spPr>
          <a:xfrm>
            <a:off x="736526" y="1392585"/>
            <a:ext cx="3388936" cy="792162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Symbol zastępczy tekstu 43"/>
          <p:cNvSpPr>
            <a:spLocks noGrp="1"/>
          </p:cNvSpPr>
          <p:nvPr>
            <p:ph type="body" sz="quarter" idx="28"/>
          </p:nvPr>
        </p:nvSpPr>
        <p:spPr>
          <a:xfrm>
            <a:off x="4268338" y="1623630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Symbol zastępczy tekstu 41"/>
          <p:cNvSpPr>
            <a:spLocks noGrp="1"/>
          </p:cNvSpPr>
          <p:nvPr>
            <p:ph type="body" sz="quarter" idx="29"/>
          </p:nvPr>
        </p:nvSpPr>
        <p:spPr>
          <a:xfrm>
            <a:off x="736526" y="2257028"/>
            <a:ext cx="3388936" cy="79948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Symbol zastępczy tekstu 41"/>
          <p:cNvSpPr>
            <a:spLocks noGrp="1"/>
          </p:cNvSpPr>
          <p:nvPr>
            <p:ph type="body" sz="quarter" idx="30"/>
          </p:nvPr>
        </p:nvSpPr>
        <p:spPr>
          <a:xfrm>
            <a:off x="736526" y="3120455"/>
            <a:ext cx="3388936" cy="78402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3" name="Symbol zastępczy tekstu 41"/>
          <p:cNvSpPr>
            <a:spLocks noGrp="1"/>
          </p:cNvSpPr>
          <p:nvPr>
            <p:ph type="body" sz="quarter" idx="31"/>
          </p:nvPr>
        </p:nvSpPr>
        <p:spPr>
          <a:xfrm>
            <a:off x="736526" y="3982907"/>
            <a:ext cx="3388936" cy="77906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Symbol zastępczy tekstu 41"/>
          <p:cNvSpPr>
            <a:spLocks noGrp="1"/>
          </p:cNvSpPr>
          <p:nvPr>
            <p:ph type="body" sz="quarter" idx="35"/>
          </p:nvPr>
        </p:nvSpPr>
        <p:spPr>
          <a:xfrm>
            <a:off x="736526" y="4841508"/>
            <a:ext cx="3388936" cy="79989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4268338" y="24917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4268338" y="33474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4268338" y="420740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Symbol zastępczy tekstu 43"/>
          <p:cNvSpPr>
            <a:spLocks noGrp="1"/>
          </p:cNvSpPr>
          <p:nvPr>
            <p:ph type="body" sz="quarter" idx="44"/>
          </p:nvPr>
        </p:nvSpPr>
        <p:spPr>
          <a:xfrm>
            <a:off x="4268338" y="5076419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6168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in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10"/>
          <p:cNvSpPr/>
          <p:nvPr/>
        </p:nvSpPr>
        <p:spPr>
          <a:xfrm>
            <a:off x="0" y="142875"/>
            <a:ext cx="214313" cy="6000750"/>
          </a:xfrm>
          <a:prstGeom prst="rect">
            <a:avLst/>
          </a:prstGeom>
          <a:solidFill>
            <a:srgbClr val="004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" name="Prostokąt 13"/>
          <p:cNvSpPr/>
          <p:nvPr/>
        </p:nvSpPr>
        <p:spPr>
          <a:xfrm>
            <a:off x="501650" y="1268413"/>
            <a:ext cx="2728913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1" name="Prostokąt 14"/>
          <p:cNvSpPr/>
          <p:nvPr/>
        </p:nvSpPr>
        <p:spPr>
          <a:xfrm>
            <a:off x="6191250" y="1268413"/>
            <a:ext cx="2662238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2" name="Prostokąt 15"/>
          <p:cNvSpPr/>
          <p:nvPr/>
        </p:nvSpPr>
        <p:spPr>
          <a:xfrm>
            <a:off x="3354388" y="1268413"/>
            <a:ext cx="2728912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7" name="Symbol zastępczy tekstu 29"/>
          <p:cNvSpPr>
            <a:spLocks noGrp="1"/>
          </p:cNvSpPr>
          <p:nvPr>
            <p:ph type="body" sz="quarter" idx="23"/>
          </p:nvPr>
        </p:nvSpPr>
        <p:spPr>
          <a:xfrm>
            <a:off x="501650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29"/>
          <p:cNvSpPr>
            <a:spLocks noGrp="1"/>
          </p:cNvSpPr>
          <p:nvPr>
            <p:ph type="body" sz="quarter" idx="24"/>
          </p:nvPr>
        </p:nvSpPr>
        <p:spPr>
          <a:xfrm>
            <a:off x="6191816" y="1296312"/>
            <a:ext cx="2662315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ymbol zastępczy tekstu 29"/>
          <p:cNvSpPr>
            <a:spLocks noGrp="1"/>
          </p:cNvSpPr>
          <p:nvPr>
            <p:ph type="body" sz="quarter" idx="25"/>
          </p:nvPr>
        </p:nvSpPr>
        <p:spPr>
          <a:xfrm>
            <a:off x="3355075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501650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3355075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6191816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5565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obrazu 4"/>
          <p:cNvSpPr>
            <a:spLocks noGrp="1"/>
          </p:cNvSpPr>
          <p:nvPr>
            <p:ph type="pic" sz="quarter" idx="22"/>
          </p:nvPr>
        </p:nvSpPr>
        <p:spPr>
          <a:xfrm>
            <a:off x="285720" y="1047750"/>
            <a:ext cx="4718050" cy="5505450"/>
          </a:xfrm>
        </p:spPr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pl-PL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172075" y="1047749"/>
            <a:ext cx="3810000" cy="5495926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92028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10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4757738" y="1047750"/>
            <a:ext cx="4249737" cy="5514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95275" y="1047750"/>
            <a:ext cx="4343400" cy="55245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9650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285720" y="1085849"/>
            <a:ext cx="8705850" cy="2847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85719" y="4048075"/>
            <a:ext cx="8715405" cy="2486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52662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1506537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pic>
        <p:nvPicPr>
          <p:cNvPr id="9" name="Picture 19" descr="3 Quadra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qr-cod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2486025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3455719" y="2427158"/>
            <a:ext cx="5294398" cy="1505898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 smtClean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622009" y="535348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583285" y="4279379"/>
            <a:ext cx="4152991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rgbClr val="F36E2B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ymbol zastępczy tekstu 5"/>
          <p:cNvSpPr>
            <a:spLocks noGrp="1"/>
          </p:cNvSpPr>
          <p:nvPr>
            <p:ph type="body" sz="quarter" idx="13"/>
          </p:nvPr>
        </p:nvSpPr>
        <p:spPr>
          <a:xfrm>
            <a:off x="4622009" y="570431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ymbol zastępczy tekstu 5"/>
          <p:cNvSpPr>
            <a:spLocks noGrp="1"/>
          </p:cNvSpPr>
          <p:nvPr>
            <p:ph type="body" sz="quarter" idx="14"/>
          </p:nvPr>
        </p:nvSpPr>
        <p:spPr>
          <a:xfrm>
            <a:off x="4622009" y="606435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641564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56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4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1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3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32.xml"/><Relationship Id="rId22" Type="http://schemas.openxmlformats.org/officeDocument/2006/relationships/theme" Target="../theme/theme2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theme" Target="../theme/theme3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pot_footer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4463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61950" y="385763"/>
            <a:ext cx="6297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pic>
        <p:nvPicPr>
          <p:cNvPr id="4101" name="Picture 10" descr="pot_footer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103" name="Picture 5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57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93" r:id="rId21"/>
  </p:sldLayoutIdLst>
  <p:transition xmlns:p14="http://schemas.microsoft.com/office/powerpoint/2010/main" spd="slow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  <a:cs typeface="+mn-cs"/>
        </a:defRPr>
      </a:lvl1pPr>
      <a:lvl2pPr marL="574675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2pPr>
      <a:lvl3pPr marL="863600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</a:defRPr>
      </a:lvl3pPr>
      <a:lvl4pPr marL="1150938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4pPr>
      <a:lvl5pPr marL="1439863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•"/>
        <a:defRPr>
          <a:solidFill>
            <a:srgbClr val="004080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27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284163" y="1038225"/>
            <a:ext cx="869791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9" name="Rectangle 280"/>
          <p:cNvSpPr txBox="1">
            <a:spLocks noChangeArrowheads="1"/>
          </p:cNvSpPr>
          <p:nvPr/>
        </p:nvSpPr>
        <p:spPr bwMode="auto">
          <a:xfrm>
            <a:off x="8316913" y="6627813"/>
            <a:ext cx="731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86CD268A-08D2-5840-87BA-3620CE9B4724}" type="slidenum">
              <a:rPr lang="en-US" sz="1100" smtClean="0">
                <a:latin typeface="Myriad Pro" charset="0"/>
                <a:cs typeface="+mn-cs"/>
              </a:rPr>
              <a:pPr algn="r" eaLnBrk="1" hangingPunct="1">
                <a:defRPr/>
              </a:pPr>
              <a:t>‹#›</a:t>
            </a:fld>
            <a:r>
              <a:rPr lang="en-US" sz="1200" smtClean="0">
                <a:latin typeface="Myriad Pro" charset="0"/>
                <a:cs typeface="+mn-cs"/>
              </a:rPr>
              <a:t> 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 rot="-5400000">
            <a:off x="-647700" y="5994400"/>
            <a:ext cx="14779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© Luxoft Training 2012</a:t>
            </a:r>
          </a:p>
        </p:txBody>
      </p:sp>
      <p:sp>
        <p:nvSpPr>
          <p:cNvPr id="1030" name="Title Placeholder 2"/>
          <p:cNvSpPr>
            <a:spLocks noGrp="1"/>
          </p:cNvSpPr>
          <p:nvPr>
            <p:ph type="title"/>
          </p:nvPr>
        </p:nvSpPr>
        <p:spPr bwMode="auto">
          <a:xfrm>
            <a:off x="282575" y="123825"/>
            <a:ext cx="8229600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Wingdings" charset="0"/>
        <a:buChar char="§"/>
        <a:defRPr>
          <a:solidFill>
            <a:schemeClr val="tx1"/>
          </a:solidFill>
          <a:latin typeface="+mj-lt"/>
          <a:ea typeface="ＭＳ Ｐゴシック" charset="0"/>
          <a:cs typeface="Arial" pitchFamily="34" charset="0"/>
        </a:defRPr>
      </a:lvl1pPr>
      <a:lvl2pPr marL="574675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2pPr>
      <a:lvl3pPr marL="863600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3pPr>
      <a:lvl4pPr marL="11509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hyperlink" Target="http://code.google.com/p/fest/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hyperlink" Target="http://code.google.com/p/fest/" TargetMode="External"/><Relationship Id="rId3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4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4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4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4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4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image" Target="../media/image11.png"/><Relationship Id="rId3" Type="http://schemas.openxmlformats.org/officeDocument/2006/relationships/hyperlink" Target="http://www.slideshare.net/bibigine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1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4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4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4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4" Type="http://schemas.openxmlformats.org/officeDocument/2006/relationships/tags" Target="../tags/tag15.xml"/><Relationship Id="rId5" Type="http://schemas.openxmlformats.org/officeDocument/2006/relationships/tags" Target="../tags/tag16.xml"/><Relationship Id="rId6" Type="http://schemas.openxmlformats.org/officeDocument/2006/relationships/slideLayout" Target="../slideLayouts/slideLayout36.xml"/><Relationship Id="rId1" Type="http://schemas.openxmlformats.org/officeDocument/2006/relationships/tags" Target="../tags/tag12.xml"/><Relationship Id="rId2" Type="http://schemas.openxmlformats.org/officeDocument/2006/relationships/tags" Target="../tags/tag1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tags" Target="../tags/tag17.xml"/><Relationship Id="rId2" Type="http://schemas.openxmlformats.org/officeDocument/2006/relationships/slideLayout" Target="../slideLayouts/slideLayout4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tags" Target="../tags/tag18.xml"/><Relationship Id="rId2" Type="http://schemas.openxmlformats.org/officeDocument/2006/relationships/slideLayout" Target="../slideLayouts/slideLayout4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tags" Target="../tags/tag19.xml"/><Relationship Id="rId2" Type="http://schemas.openxmlformats.org/officeDocument/2006/relationships/slideLayout" Target="../slideLayouts/slideLayout4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9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tags" Target="../tags/tag20.xml"/><Relationship Id="rId2" Type="http://schemas.openxmlformats.org/officeDocument/2006/relationships/slideLayout" Target="../slideLayouts/slideLayout4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tags" Target="../tags/tag21.xml"/><Relationship Id="rId2" Type="http://schemas.openxmlformats.org/officeDocument/2006/relationships/slideLayout" Target="../slideLayouts/slideLayout4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tags" Target="../tags/tag22.xml"/><Relationship Id="rId2" Type="http://schemas.openxmlformats.org/officeDocument/2006/relationships/slideLayout" Target="../slideLayouts/slideLayout4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tags" Target="../tags/tag23.xml"/><Relationship Id="rId2" Type="http://schemas.openxmlformats.org/officeDocument/2006/relationships/slideLayout" Target="../slideLayouts/slideLayout4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tags" Target="../tags/tag24.xml"/><Relationship Id="rId2" Type="http://schemas.openxmlformats.org/officeDocument/2006/relationships/slideLayout" Target="../slideLayouts/slideLayout4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4" Type="http://schemas.openxmlformats.org/officeDocument/2006/relationships/tags" Target="../tags/tag28.xml"/><Relationship Id="rId5" Type="http://schemas.openxmlformats.org/officeDocument/2006/relationships/slideLayout" Target="../slideLayouts/slideLayout44.xml"/><Relationship Id="rId1" Type="http://schemas.openxmlformats.org/officeDocument/2006/relationships/tags" Target="../tags/tag25.xml"/><Relationship Id="rId2" Type="http://schemas.openxmlformats.org/officeDocument/2006/relationships/tags" Target="../tags/tag2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tags" Target="../tags/tag29.xml"/><Relationship Id="rId2" Type="http://schemas.openxmlformats.org/officeDocument/2006/relationships/slideLayout" Target="../slideLayouts/slideLayout4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tags" Target="../tags/tag30.xml"/><Relationship Id="rId2" Type="http://schemas.openxmlformats.org/officeDocument/2006/relationships/slideLayout" Target="../slideLayouts/slideLayout4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tags" Target="../tags/tag31.xml"/><Relationship Id="rId2" Type="http://schemas.openxmlformats.org/officeDocument/2006/relationships/slideLayout" Target="../slideLayouts/slideLayout4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4" Type="http://schemas.openxmlformats.org/officeDocument/2006/relationships/slideLayout" Target="../slideLayouts/slideLayout36.xml"/><Relationship Id="rId5" Type="http://schemas.openxmlformats.org/officeDocument/2006/relationships/image" Target="../media/image18.emf"/><Relationship Id="rId1" Type="http://schemas.openxmlformats.org/officeDocument/2006/relationships/tags" Target="../tags/tag32.xml"/><Relationship Id="rId2" Type="http://schemas.openxmlformats.org/officeDocument/2006/relationships/tags" Target="../tags/tag3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tags" Target="../tags/tag35.xml"/><Relationship Id="rId2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70.xml.rels><?xml version="1.0" encoding="UTF-8" standalone="yes"?>
<Relationships xmlns="http://schemas.openxmlformats.org/package/2006/relationships"><Relationship Id="rId11" Type="http://schemas.openxmlformats.org/officeDocument/2006/relationships/tags" Target="../tags/tag46.xml"/><Relationship Id="rId12" Type="http://schemas.openxmlformats.org/officeDocument/2006/relationships/slideLayout" Target="../slideLayouts/slideLayout44.xml"/><Relationship Id="rId1" Type="http://schemas.openxmlformats.org/officeDocument/2006/relationships/tags" Target="../tags/tag36.xml"/><Relationship Id="rId2" Type="http://schemas.openxmlformats.org/officeDocument/2006/relationships/tags" Target="../tags/tag37.xml"/><Relationship Id="rId3" Type="http://schemas.openxmlformats.org/officeDocument/2006/relationships/tags" Target="../tags/tag38.xml"/><Relationship Id="rId4" Type="http://schemas.openxmlformats.org/officeDocument/2006/relationships/tags" Target="../tags/tag39.xml"/><Relationship Id="rId5" Type="http://schemas.openxmlformats.org/officeDocument/2006/relationships/tags" Target="../tags/tag40.xml"/><Relationship Id="rId6" Type="http://schemas.openxmlformats.org/officeDocument/2006/relationships/tags" Target="../tags/tag41.xml"/><Relationship Id="rId7" Type="http://schemas.openxmlformats.org/officeDocument/2006/relationships/tags" Target="../tags/tag42.xml"/><Relationship Id="rId8" Type="http://schemas.openxmlformats.org/officeDocument/2006/relationships/tags" Target="../tags/tag43.xml"/><Relationship Id="rId9" Type="http://schemas.openxmlformats.org/officeDocument/2006/relationships/tags" Target="../tags/tag44.xml"/><Relationship Id="rId10" Type="http://schemas.openxmlformats.org/officeDocument/2006/relationships/tags" Target="../tags/tag45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tags" Target="../tags/tag47.xml"/><Relationship Id="rId2" Type="http://schemas.openxmlformats.org/officeDocument/2006/relationships/slideLayout" Target="../slideLayouts/slideLayout4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tags" Target="../tags/tag48.xml"/><Relationship Id="rId2" Type="http://schemas.openxmlformats.org/officeDocument/2006/relationships/slideLayout" Target="../slideLayouts/slideLayout44.xml"/><Relationship Id="rId3" Type="http://schemas.openxmlformats.org/officeDocument/2006/relationships/hyperlink" Target="https://github.com/ivan-dyachenko/Trainings" TargetMode="Externa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tags" Target="../tags/tag49.xml"/><Relationship Id="rId2" Type="http://schemas.openxmlformats.org/officeDocument/2006/relationships/slideLayout" Target="../slideLayouts/slideLayout4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tags" Target="../tags/tag50.xml"/><Relationship Id="rId2" Type="http://schemas.openxmlformats.org/officeDocument/2006/relationships/slideLayout" Target="../slideLayouts/slideLayout44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tags" Target="../tags/tag51.xml"/><Relationship Id="rId2" Type="http://schemas.openxmlformats.org/officeDocument/2006/relationships/slideLayout" Target="../slideLayouts/slideLayout44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tags" Target="../tags/tag52.xml"/><Relationship Id="rId2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Test Driven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br>
              <a:rPr lang="en-US" dirty="0" smtClean="0">
                <a:latin typeface="Arial" charset="0"/>
              </a:rPr>
            </a:br>
            <a:r>
              <a:rPr lang="ru-RU" dirty="0" smtClean="0">
                <a:latin typeface="Arial" charset="0"/>
              </a:rPr>
              <a:t>Тесты на поведение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/>
              <a:t>4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Ivan Dyachenko &lt;IDyachenko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@</a:t>
            </a:r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luxoft.com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&gt;</a:t>
            </a:r>
            <a:endParaRPr lang="ru-RU" dirty="0">
              <a:solidFill>
                <a:srgbClr val="FF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9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2234247" y="909292"/>
            <a:ext cx="3746500" cy="5043655"/>
            <a:chOff x="825500" y="671345"/>
            <a:chExt cx="3746500" cy="5043655"/>
          </a:xfrm>
        </p:grpSpPr>
        <p:sp>
          <p:nvSpPr>
            <p:cNvPr id="10" name="Rectangle 9"/>
            <p:cNvSpPr/>
            <p:nvPr/>
          </p:nvSpPr>
          <p:spPr>
            <a:xfrm>
              <a:off x="825500" y="1063625"/>
              <a:ext cx="3746500" cy="4651375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/>
                  </a:solidFill>
                </a:ln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10118" y="1349375"/>
              <a:ext cx="3365500" cy="698500"/>
              <a:chOff x="1016000" y="1349375"/>
              <a:chExt cx="3365500" cy="6985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Cube 1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gular Pentagon 15"/>
              <p:cNvSpPr/>
              <p:nvPr/>
            </p:nvSpPr>
            <p:spPr>
              <a:xfrm>
                <a:off x="1131570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gular Pentagon 16"/>
              <p:cNvSpPr/>
              <p:nvPr/>
            </p:nvSpPr>
            <p:spPr>
              <a:xfrm>
                <a:off x="1471295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010118" y="2481424"/>
              <a:ext cx="3365500" cy="698500"/>
              <a:chOff x="1016000" y="1349375"/>
              <a:chExt cx="3365500" cy="6985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Cube 27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gular Pentagon 28"/>
              <p:cNvSpPr/>
              <p:nvPr/>
            </p:nvSpPr>
            <p:spPr>
              <a:xfrm>
                <a:off x="1131570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010118" y="3613473"/>
              <a:ext cx="3365500" cy="698500"/>
              <a:chOff x="1016000" y="1349375"/>
              <a:chExt cx="3365500" cy="6985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ube 34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010118" y="4745523"/>
              <a:ext cx="3365500" cy="698500"/>
              <a:chOff x="1016000" y="1349375"/>
              <a:chExt cx="3365500" cy="69850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Cube 4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Down Arrow 45"/>
            <p:cNvSpPr/>
            <p:nvPr/>
          </p:nvSpPr>
          <p:spPr>
            <a:xfrm>
              <a:off x="1300127" y="671345"/>
              <a:ext cx="339725" cy="784559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2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Конвейер</a:t>
            </a:r>
            <a:endParaRPr lang="en-US" dirty="0"/>
          </a:p>
        </p:txBody>
      </p:sp>
      <p:sp>
        <p:nvSpPr>
          <p:cNvPr id="37" name="Rounded Rectangular Callout 36"/>
          <p:cNvSpPr/>
          <p:nvPr/>
        </p:nvSpPr>
        <p:spPr>
          <a:xfrm>
            <a:off x="5175161" y="1817826"/>
            <a:ext cx="3127464" cy="1103173"/>
          </a:xfrm>
          <a:prstGeom prst="wedgeRoundRectCallout">
            <a:avLst>
              <a:gd name="adj1" fmla="val -71361"/>
              <a:gd name="adj2" fmla="val -296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Рабочий бросает кубик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. 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Выбрасывает 3 и берет все оставшиеся детали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37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2234247" y="909292"/>
            <a:ext cx="3746500" cy="5043655"/>
            <a:chOff x="825500" y="671345"/>
            <a:chExt cx="3746500" cy="5043655"/>
          </a:xfrm>
        </p:grpSpPr>
        <p:sp>
          <p:nvSpPr>
            <p:cNvPr id="10" name="Rectangle 9"/>
            <p:cNvSpPr/>
            <p:nvPr/>
          </p:nvSpPr>
          <p:spPr>
            <a:xfrm>
              <a:off x="825500" y="1063625"/>
              <a:ext cx="3746500" cy="4651375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/>
                  </a:solidFill>
                </a:ln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10118" y="1349375"/>
              <a:ext cx="3365500" cy="698500"/>
              <a:chOff x="1016000" y="1349375"/>
              <a:chExt cx="3365500" cy="6985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1950720" y="1743822"/>
                <a:ext cx="17373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2" name="Cube 1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gular Pentagon 16"/>
              <p:cNvSpPr/>
              <p:nvPr/>
            </p:nvSpPr>
            <p:spPr>
              <a:xfrm>
                <a:off x="3692525" y="1673682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gular Pentagon 22"/>
              <p:cNvSpPr/>
              <p:nvPr/>
            </p:nvSpPr>
            <p:spPr>
              <a:xfrm>
                <a:off x="4015105" y="167894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010118" y="2481424"/>
              <a:ext cx="3365500" cy="698500"/>
              <a:chOff x="1016000" y="1349375"/>
              <a:chExt cx="3365500" cy="6985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>
                <a:off x="1950720" y="1743822"/>
                <a:ext cx="17373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8" name="Cube 27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gular Pentagon 28"/>
              <p:cNvSpPr/>
              <p:nvPr/>
            </p:nvSpPr>
            <p:spPr>
              <a:xfrm>
                <a:off x="4015105" y="167767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010118" y="3613473"/>
              <a:ext cx="3365500" cy="698500"/>
              <a:chOff x="1016000" y="1349375"/>
              <a:chExt cx="3365500" cy="6985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ube 34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010118" y="4745523"/>
              <a:ext cx="3365500" cy="698500"/>
              <a:chOff x="1016000" y="1349375"/>
              <a:chExt cx="3365500" cy="69850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Cube 4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Down Arrow 45"/>
            <p:cNvSpPr/>
            <p:nvPr/>
          </p:nvSpPr>
          <p:spPr>
            <a:xfrm>
              <a:off x="1300127" y="671345"/>
              <a:ext cx="339725" cy="784559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2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Конвейер</a:t>
            </a:r>
            <a:endParaRPr lang="en-US" dirty="0"/>
          </a:p>
        </p:txBody>
      </p:sp>
      <p:sp>
        <p:nvSpPr>
          <p:cNvPr id="37" name="Rounded Rectangular Callout 36"/>
          <p:cNvSpPr/>
          <p:nvPr/>
        </p:nvSpPr>
        <p:spPr>
          <a:xfrm>
            <a:off x="6257836" y="1781860"/>
            <a:ext cx="2775039" cy="1103173"/>
          </a:xfrm>
          <a:prstGeom prst="wedgeRoundRectCallout">
            <a:avLst>
              <a:gd name="adj1" fmla="val -63239"/>
              <a:gd name="adj2" fmla="val -268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Второй такт 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–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рабочие обрабатывают детали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8" name="Rounded Rectangular Callout 37"/>
          <p:cNvSpPr/>
          <p:nvPr/>
        </p:nvSpPr>
        <p:spPr>
          <a:xfrm>
            <a:off x="5708800" y="4072987"/>
            <a:ext cx="1974700" cy="795116"/>
          </a:xfrm>
          <a:prstGeom prst="wedgeRoundRectCallout">
            <a:avLst>
              <a:gd name="adj1" fmla="val -47987"/>
              <a:gd name="adj2" fmla="val -12383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err="1" smtClean="0">
                <a:solidFill>
                  <a:schemeClr val="accent4"/>
                </a:solidFill>
              </a:rPr>
              <a:t>lifeTime</a:t>
            </a:r>
            <a:r>
              <a:rPr lang="ru-RU" dirty="0" smtClean="0">
                <a:solidFill>
                  <a:schemeClr val="accent4"/>
                </a:solidFill>
              </a:rPr>
              <a:t> </a:t>
            </a:r>
            <a:r>
              <a:rPr lang="en-US" dirty="0" smtClean="0">
                <a:solidFill>
                  <a:schemeClr val="accent4"/>
                </a:solidFill>
                <a:latin typeface="Arial" charset="0"/>
                <a:ea typeface="ＭＳ Ｐゴシック" charset="0"/>
                <a:cs typeface="Arial" charset="0"/>
              </a:rPr>
              <a:t>== 2</a:t>
            </a:r>
            <a:endParaRPr lang="ru-RU" dirty="0">
              <a:solidFill>
                <a:schemeClr val="accent4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959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2234247" y="909292"/>
            <a:ext cx="3746500" cy="5043655"/>
            <a:chOff x="825500" y="671345"/>
            <a:chExt cx="3746500" cy="5043655"/>
          </a:xfrm>
        </p:grpSpPr>
        <p:sp>
          <p:nvSpPr>
            <p:cNvPr id="10" name="Rectangle 9"/>
            <p:cNvSpPr/>
            <p:nvPr/>
          </p:nvSpPr>
          <p:spPr>
            <a:xfrm>
              <a:off x="825500" y="1063625"/>
              <a:ext cx="3746500" cy="4651375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/>
                  </a:solidFill>
                </a:ln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10118" y="1349375"/>
              <a:ext cx="3365500" cy="698500"/>
              <a:chOff x="1016000" y="1349375"/>
              <a:chExt cx="3365500" cy="6985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Cube 1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gular Pentagon 16"/>
              <p:cNvSpPr/>
              <p:nvPr/>
            </p:nvSpPr>
            <p:spPr>
              <a:xfrm>
                <a:off x="3692525" y="1673682"/>
                <a:ext cx="290830" cy="290830"/>
              </a:xfrm>
              <a:prstGeom prst="pentagon">
                <a:avLst/>
              </a:prstGeom>
              <a:solidFill>
                <a:schemeClr val="accent3">
                  <a:alpha val="52000"/>
                </a:schemeClr>
              </a:solidFill>
              <a:ln w="31750">
                <a:solidFill>
                  <a:srgbClr val="800000">
                    <a:alpha val="46000"/>
                  </a:srgbClr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gular Pentagon 22"/>
              <p:cNvSpPr/>
              <p:nvPr/>
            </p:nvSpPr>
            <p:spPr>
              <a:xfrm>
                <a:off x="4015105" y="1678940"/>
                <a:ext cx="290830" cy="290830"/>
              </a:xfrm>
              <a:prstGeom prst="pentagon">
                <a:avLst/>
              </a:prstGeom>
              <a:solidFill>
                <a:schemeClr val="accent3">
                  <a:alpha val="52000"/>
                </a:schemeClr>
              </a:solidFill>
              <a:ln w="31750">
                <a:solidFill>
                  <a:srgbClr val="800000">
                    <a:alpha val="46000"/>
                  </a:srgbClr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010118" y="2481424"/>
              <a:ext cx="3365500" cy="698500"/>
              <a:chOff x="1016000" y="1349375"/>
              <a:chExt cx="3365500" cy="6985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Cube 27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gular Pentagon 28"/>
              <p:cNvSpPr/>
              <p:nvPr/>
            </p:nvSpPr>
            <p:spPr>
              <a:xfrm>
                <a:off x="4015105" y="1677670"/>
                <a:ext cx="290830" cy="290830"/>
              </a:xfrm>
              <a:prstGeom prst="pentagon">
                <a:avLst/>
              </a:prstGeom>
              <a:solidFill>
                <a:schemeClr val="accent3">
                  <a:alpha val="52000"/>
                </a:schemeClr>
              </a:solidFill>
              <a:ln w="31750">
                <a:solidFill>
                  <a:srgbClr val="800000">
                    <a:alpha val="46000"/>
                  </a:srgbClr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010118" y="3613473"/>
              <a:ext cx="3365500" cy="698500"/>
              <a:chOff x="1016000" y="1349375"/>
              <a:chExt cx="3365500" cy="6985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ube 34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010118" y="4745523"/>
              <a:ext cx="3365500" cy="698500"/>
              <a:chOff x="1016000" y="1349375"/>
              <a:chExt cx="3365500" cy="69850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Cube 4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Down Arrow 45"/>
            <p:cNvSpPr/>
            <p:nvPr/>
          </p:nvSpPr>
          <p:spPr>
            <a:xfrm>
              <a:off x="1300127" y="671345"/>
              <a:ext cx="339725" cy="784559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2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Конвейер</a:t>
            </a:r>
            <a:endParaRPr lang="en-US" dirty="0"/>
          </a:p>
        </p:txBody>
      </p:sp>
      <p:sp>
        <p:nvSpPr>
          <p:cNvPr id="37" name="Rounded Rectangular Callout 36"/>
          <p:cNvSpPr/>
          <p:nvPr/>
        </p:nvSpPr>
        <p:spPr>
          <a:xfrm>
            <a:off x="6257836" y="1781860"/>
            <a:ext cx="2775039" cy="1103173"/>
          </a:xfrm>
          <a:prstGeom prst="wedgeRoundRectCallout">
            <a:avLst>
              <a:gd name="adj1" fmla="val -63239"/>
              <a:gd name="adj2" fmla="val -268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Передают детали дальше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30" name="Notched Right Arrow 29"/>
          <p:cNvSpPr/>
          <p:nvPr/>
        </p:nvSpPr>
        <p:spPr>
          <a:xfrm rot="9494067">
            <a:off x="2734423" y="2430091"/>
            <a:ext cx="2696301" cy="315611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Notched Right Arrow 30"/>
          <p:cNvSpPr/>
          <p:nvPr/>
        </p:nvSpPr>
        <p:spPr>
          <a:xfrm rot="9494067">
            <a:off x="2734423" y="3562141"/>
            <a:ext cx="2696301" cy="315611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gular Pentagon 33"/>
          <p:cNvSpPr/>
          <p:nvPr/>
        </p:nvSpPr>
        <p:spPr>
          <a:xfrm>
            <a:off x="2492489" y="3043500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gular Pentagon 40"/>
          <p:cNvSpPr/>
          <p:nvPr/>
        </p:nvSpPr>
        <p:spPr>
          <a:xfrm>
            <a:off x="2815069" y="3048758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gular Pentagon 42"/>
          <p:cNvSpPr/>
          <p:nvPr/>
        </p:nvSpPr>
        <p:spPr>
          <a:xfrm>
            <a:off x="2508364" y="4195590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083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2234247" y="1301572"/>
            <a:ext cx="3746500" cy="4987541"/>
            <a:chOff x="825500" y="1063625"/>
            <a:chExt cx="3746500" cy="4987541"/>
          </a:xfrm>
        </p:grpSpPr>
        <p:sp>
          <p:nvSpPr>
            <p:cNvPr id="10" name="Rectangle 9"/>
            <p:cNvSpPr/>
            <p:nvPr/>
          </p:nvSpPr>
          <p:spPr>
            <a:xfrm>
              <a:off x="825500" y="1063625"/>
              <a:ext cx="3746500" cy="4651375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/>
                  </a:solidFill>
                </a:ln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10118" y="1349375"/>
              <a:ext cx="3365500" cy="698500"/>
              <a:chOff x="1016000" y="1349375"/>
              <a:chExt cx="3365500" cy="6985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Cube 1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010118" y="2481424"/>
              <a:ext cx="3365500" cy="698500"/>
              <a:chOff x="1016000" y="1349375"/>
              <a:chExt cx="3365500" cy="6985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Cube 27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010118" y="3613473"/>
              <a:ext cx="3365500" cy="698500"/>
              <a:chOff x="1016000" y="1349375"/>
              <a:chExt cx="3365500" cy="6985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ube 34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010118" y="4745523"/>
              <a:ext cx="3365500" cy="698500"/>
              <a:chOff x="1016000" y="1349375"/>
              <a:chExt cx="3365500" cy="69850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Cube 4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Down Arrow 45"/>
            <p:cNvSpPr/>
            <p:nvPr/>
          </p:nvSpPr>
          <p:spPr>
            <a:xfrm>
              <a:off x="3993348" y="5537584"/>
              <a:ext cx="339725" cy="513582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2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Конвейер</a:t>
            </a:r>
            <a:endParaRPr lang="en-US" dirty="0"/>
          </a:p>
        </p:txBody>
      </p:sp>
      <p:sp>
        <p:nvSpPr>
          <p:cNvPr id="37" name="Rounded Rectangular Callout 36"/>
          <p:cNvSpPr/>
          <p:nvPr/>
        </p:nvSpPr>
        <p:spPr>
          <a:xfrm>
            <a:off x="6234747" y="4549920"/>
            <a:ext cx="2775039" cy="1530205"/>
          </a:xfrm>
          <a:prstGeom prst="wedgeRoundRectCallout">
            <a:avLst>
              <a:gd name="adj1" fmla="val -55802"/>
              <a:gd name="adj2" fmla="val 734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dirty="0">
                <a:solidFill>
                  <a:srgbClr val="004080"/>
                </a:solidFill>
              </a:rPr>
              <a:t>То, что обработал </a:t>
            </a:r>
            <a:r>
              <a:rPr lang="ru-RU" dirty="0" smtClean="0">
                <a:solidFill>
                  <a:srgbClr val="004080"/>
                </a:solidFill>
              </a:rPr>
              <a:t>последний рабочий, </a:t>
            </a:r>
            <a:r>
              <a:rPr lang="ru-RU" dirty="0">
                <a:solidFill>
                  <a:srgbClr val="004080"/>
                </a:solidFill>
              </a:rPr>
              <a:t>является выходом </a:t>
            </a:r>
            <a:r>
              <a:rPr lang="ru-RU" dirty="0" smtClean="0">
                <a:solidFill>
                  <a:srgbClr val="004080"/>
                </a:solidFill>
              </a:rPr>
              <a:t>конвейера </a:t>
            </a:r>
            <a:r>
              <a:rPr lang="ru-RU" dirty="0">
                <a:solidFill>
                  <a:srgbClr val="004080"/>
                </a:solidFill>
              </a:rPr>
              <a:t>за </a:t>
            </a:r>
            <a:r>
              <a:rPr lang="ru-RU" dirty="0" smtClean="0">
                <a:solidFill>
                  <a:srgbClr val="004080"/>
                </a:solidFill>
              </a:rPr>
              <a:t>соответствующий </a:t>
            </a:r>
            <a:r>
              <a:rPr lang="ru-RU" dirty="0">
                <a:solidFill>
                  <a:srgbClr val="004080"/>
                </a:solidFill>
              </a:rPr>
              <a:t>цикл </a:t>
            </a:r>
          </a:p>
        </p:txBody>
      </p:sp>
      <p:sp>
        <p:nvSpPr>
          <p:cNvPr id="30" name="Notched Right Arrow 29"/>
          <p:cNvSpPr/>
          <p:nvPr/>
        </p:nvSpPr>
        <p:spPr>
          <a:xfrm rot="9494067">
            <a:off x="2975671" y="4667092"/>
            <a:ext cx="2201310" cy="320183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gular Pentagon 33"/>
          <p:cNvSpPr/>
          <p:nvPr/>
        </p:nvSpPr>
        <p:spPr>
          <a:xfrm>
            <a:off x="2492489" y="5306507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gular Pentagon 40"/>
          <p:cNvSpPr/>
          <p:nvPr/>
        </p:nvSpPr>
        <p:spPr>
          <a:xfrm>
            <a:off x="2815069" y="5311765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gular Pentagon 42"/>
          <p:cNvSpPr/>
          <p:nvPr/>
        </p:nvSpPr>
        <p:spPr>
          <a:xfrm>
            <a:off x="5417970" y="6379222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gular Pentagon 26"/>
          <p:cNvSpPr/>
          <p:nvPr/>
        </p:nvSpPr>
        <p:spPr>
          <a:xfrm>
            <a:off x="5095390" y="4175728"/>
            <a:ext cx="290830" cy="290830"/>
          </a:xfrm>
          <a:prstGeom prst="pentagon">
            <a:avLst/>
          </a:prstGeom>
          <a:solidFill>
            <a:schemeClr val="accent3">
              <a:alpha val="52000"/>
            </a:schemeClr>
          </a:solidFill>
          <a:ln w="31750">
            <a:solidFill>
              <a:srgbClr val="800000">
                <a:alpha val="46000"/>
              </a:srgb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gular Pentagon 37"/>
          <p:cNvSpPr/>
          <p:nvPr/>
        </p:nvSpPr>
        <p:spPr>
          <a:xfrm>
            <a:off x="5417970" y="4180986"/>
            <a:ext cx="290830" cy="290830"/>
          </a:xfrm>
          <a:prstGeom prst="pentagon">
            <a:avLst/>
          </a:prstGeom>
          <a:solidFill>
            <a:schemeClr val="accent3">
              <a:alpha val="52000"/>
            </a:schemeClr>
          </a:solidFill>
          <a:ln w="31750">
            <a:solidFill>
              <a:srgbClr val="800000">
                <a:alpha val="46000"/>
              </a:srgb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gular Pentagon 43"/>
          <p:cNvSpPr/>
          <p:nvPr/>
        </p:nvSpPr>
        <p:spPr>
          <a:xfrm>
            <a:off x="5417970" y="5311765"/>
            <a:ext cx="290830" cy="290830"/>
          </a:xfrm>
          <a:prstGeom prst="pentagon">
            <a:avLst/>
          </a:prstGeom>
          <a:solidFill>
            <a:schemeClr val="accent3">
              <a:alpha val="52000"/>
            </a:schemeClr>
          </a:solidFill>
          <a:ln w="31750">
            <a:solidFill>
              <a:srgbClr val="800000">
                <a:alpha val="46000"/>
              </a:srgb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103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Надо написать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251200" y="1419226"/>
            <a:ext cx="2641600" cy="1295400"/>
            <a:chOff x="2184400" y="1384300"/>
            <a:chExt cx="2641600" cy="1295400"/>
          </a:xfrm>
        </p:grpSpPr>
        <p:grpSp>
          <p:nvGrpSpPr>
            <p:cNvPr id="13" name="Group 1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1270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184400" y="1765300"/>
                <a:ext cx="2641600" cy="25400"/>
              </a:xfrm>
              <a:prstGeom prst="line">
                <a:avLst/>
              </a:prstGeom>
              <a:ln w="1270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smtClean="0">
                  <a:latin typeface="+mn-lt"/>
                </a:rPr>
                <a:t>Conveyor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cs-CZ" sz="1800" b="0" dirty="0" err="1"/>
                <a:t>tick</a:t>
              </a:r>
              <a:r>
                <a:rPr lang="cs-CZ" sz="1800" b="0" dirty="0"/>
                <a:t>(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[*]):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 </a:t>
              </a:r>
              <a:endParaRPr lang="en-US" sz="1800" b="0" dirty="0" smtClean="0">
                <a:latin typeface="+mn-lt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368425" y="3443288"/>
            <a:ext cx="6407150" cy="24341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108000" tIns="108000" rIns="108000" bIns="108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</a:rPr>
              <a:t>Написать </a:t>
            </a:r>
            <a:r>
              <a:rPr lang="ru-RU" dirty="0">
                <a:solidFill>
                  <a:srgbClr val="004080"/>
                </a:solidFill>
              </a:rPr>
              <a:t>класс </a:t>
            </a:r>
            <a:r>
              <a:rPr lang="en-US" dirty="0">
                <a:solidFill>
                  <a:schemeClr val="accent4"/>
                </a:solidFill>
              </a:rPr>
              <a:t>Conveyor</a:t>
            </a:r>
            <a:r>
              <a:rPr lang="en-US" dirty="0" smtClean="0">
                <a:solidFill>
                  <a:srgbClr val="004080"/>
                </a:solidFill>
              </a:rPr>
              <a:t>, </a:t>
            </a:r>
            <a:r>
              <a:rPr lang="ru-RU" dirty="0" smtClean="0">
                <a:solidFill>
                  <a:srgbClr val="004080"/>
                </a:solidFill>
              </a:rPr>
              <a:t>который имеет один метод</a:t>
            </a:r>
          </a:p>
          <a:p>
            <a:pPr eaLnBrk="1" hangingPunct="1">
              <a:buClr>
                <a:srgbClr val="FF6600"/>
              </a:buClr>
              <a:buSzPct val="125000"/>
            </a:pPr>
            <a:endParaRPr lang="ru-RU" dirty="0">
              <a:solidFill>
                <a:srgbClr val="004080"/>
              </a:solidFill>
            </a:endParaRPr>
          </a:p>
          <a:p>
            <a:pPr marL="285750" indent="-285750" eaLnBrk="1" hangingPunct="1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cs-CZ" dirty="0" err="1">
                <a:solidFill>
                  <a:srgbClr val="004080"/>
                </a:solidFill>
              </a:rPr>
              <a:t>tick</a:t>
            </a:r>
            <a:r>
              <a:rPr lang="cs-CZ" dirty="0">
                <a:solidFill>
                  <a:srgbClr val="004080"/>
                </a:solidFill>
              </a:rPr>
              <a:t>(</a:t>
            </a:r>
            <a:r>
              <a:rPr lang="cs-CZ" dirty="0" err="1">
                <a:solidFill>
                  <a:srgbClr val="004080"/>
                </a:solidFill>
              </a:rPr>
              <a:t>Item</a:t>
            </a:r>
            <a:r>
              <a:rPr lang="cs-CZ" dirty="0">
                <a:solidFill>
                  <a:srgbClr val="004080"/>
                </a:solidFill>
              </a:rPr>
              <a:t>[*]):</a:t>
            </a:r>
            <a:r>
              <a:rPr lang="cs-CZ" dirty="0" err="1">
                <a:solidFill>
                  <a:srgbClr val="004080"/>
                </a:solidFill>
              </a:rPr>
              <a:t>Item</a:t>
            </a:r>
            <a:r>
              <a:rPr lang="cs-CZ" dirty="0">
                <a:solidFill>
                  <a:srgbClr val="004080"/>
                </a:solidFill>
              </a:rPr>
              <a:t>[*] </a:t>
            </a:r>
            <a:r>
              <a:rPr lang="en-US" dirty="0">
                <a:solidFill>
                  <a:srgbClr val="004080"/>
                </a:solidFill>
              </a:rPr>
              <a:t> </a:t>
            </a:r>
            <a:r>
              <a:rPr lang="en-US" dirty="0" smtClean="0">
                <a:solidFill>
                  <a:srgbClr val="004080"/>
                </a:solidFill>
              </a:rPr>
              <a:t>– </a:t>
            </a:r>
            <a:r>
              <a:rPr lang="ru-RU" dirty="0" smtClean="0">
                <a:solidFill>
                  <a:srgbClr val="004080"/>
                </a:solidFill>
              </a:rPr>
              <a:t>вызывается каждый такт</a:t>
            </a:r>
            <a:r>
              <a:rPr lang="en-US" dirty="0" smtClean="0">
                <a:solidFill>
                  <a:srgbClr val="004080"/>
                </a:solidFill>
              </a:rPr>
              <a:t>. </a:t>
            </a:r>
            <a:r>
              <a:rPr lang="ru-RU" dirty="0" smtClean="0">
                <a:solidFill>
                  <a:srgbClr val="004080"/>
                </a:solidFill>
              </a:rPr>
              <a:t>Параметром передается детали на входную очередь первого рабочего</a:t>
            </a:r>
            <a:r>
              <a:rPr lang="en-US" dirty="0" smtClean="0">
                <a:solidFill>
                  <a:srgbClr val="004080"/>
                </a:solidFill>
              </a:rPr>
              <a:t>.</a:t>
            </a:r>
            <a:endParaRPr lang="ru-RU" dirty="0" smtClean="0">
              <a:solidFill>
                <a:srgbClr val="004080"/>
              </a:solidFill>
            </a:endParaRPr>
          </a:p>
          <a:p>
            <a:pPr eaLnBrk="1" hangingPunct="1">
              <a:buClr>
                <a:srgbClr val="FF6600"/>
              </a:buClr>
              <a:buSzPct val="125000"/>
            </a:pPr>
            <a:endParaRPr lang="ru-RU" dirty="0">
              <a:solidFill>
                <a:srgbClr val="004080"/>
              </a:solidFill>
            </a:endParaRPr>
          </a:p>
          <a:p>
            <a:pPr marL="285750" indent="-285750" eaLnBrk="1" hangingPunct="1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 smtClean="0">
                <a:solidFill>
                  <a:srgbClr val="004080"/>
                </a:solidFill>
              </a:rPr>
              <a:t>Возвращает массив обработанных деталей - выход </a:t>
            </a:r>
            <a:r>
              <a:rPr lang="ru-RU" dirty="0" err="1">
                <a:solidFill>
                  <a:srgbClr val="004080"/>
                </a:solidFill>
              </a:rPr>
              <a:t>конвейера</a:t>
            </a:r>
            <a:r>
              <a:rPr lang="ru-RU" dirty="0">
                <a:solidFill>
                  <a:srgbClr val="004080"/>
                </a:solidFill>
              </a:rPr>
              <a:t> за </a:t>
            </a:r>
            <a:r>
              <a:rPr lang="ru-RU" dirty="0" err="1">
                <a:solidFill>
                  <a:srgbClr val="004080"/>
                </a:solidFill>
              </a:rPr>
              <a:t>соответствующии</a:t>
            </a:r>
            <a:r>
              <a:rPr lang="ru-RU" dirty="0">
                <a:solidFill>
                  <a:srgbClr val="004080"/>
                </a:solidFill>
              </a:rPr>
              <a:t>̆ </a:t>
            </a:r>
            <a:r>
              <a:rPr lang="ru-RU" dirty="0" smtClean="0">
                <a:solidFill>
                  <a:srgbClr val="004080"/>
                </a:solidFill>
              </a:rPr>
              <a:t>цикл </a:t>
            </a:r>
            <a:endParaRPr lang="ru-RU" dirty="0">
              <a:solidFill>
                <a:srgbClr val="004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97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quick design session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362073" y="1871673"/>
            <a:ext cx="2641600" cy="1295400"/>
            <a:chOff x="2184400" y="1384300"/>
            <a:chExt cx="2641600" cy="1295400"/>
          </a:xfrm>
        </p:grpSpPr>
        <p:grpSp>
          <p:nvGrpSpPr>
            <p:cNvPr id="13" name="Group 1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sz="1800" b="0" dirty="0" err="1"/>
                <a:t>Conveyor</a:t>
              </a:r>
              <a:r>
                <a:rPr lang="tr-TR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cs-CZ" sz="1800" b="0" dirty="0" err="1"/>
                <a:t>tick</a:t>
              </a:r>
              <a:r>
                <a:rPr lang="cs-CZ" sz="1800" b="0" dirty="0"/>
                <a:t>(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[*]):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 </a:t>
              </a:r>
              <a:endParaRPr lang="en-US" sz="1800" b="0" dirty="0" smtClean="0">
                <a:latin typeface="+mn-lt"/>
              </a:endParaRPr>
            </a:p>
          </p:txBody>
        </p:sp>
      </p:grpSp>
      <p:sp>
        <p:nvSpPr>
          <p:cNvPr id="31" name="Rounded Rectangular Callout 30"/>
          <p:cNvSpPr/>
          <p:nvPr/>
        </p:nvSpPr>
        <p:spPr>
          <a:xfrm>
            <a:off x="4251236" y="1871673"/>
            <a:ext cx="2775039" cy="1103173"/>
          </a:xfrm>
          <a:prstGeom prst="wedgeRoundRectCallout">
            <a:avLst>
              <a:gd name="adj1" fmla="val -63239"/>
              <a:gd name="adj2" fmla="val -268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Надо написать класс 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Conveyor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0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quick design session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362073" y="1871673"/>
            <a:ext cx="2641600" cy="1295400"/>
            <a:chOff x="2184400" y="1384300"/>
            <a:chExt cx="2641600" cy="1295400"/>
          </a:xfrm>
        </p:grpSpPr>
        <p:grpSp>
          <p:nvGrpSpPr>
            <p:cNvPr id="13" name="Group 1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sz="1800" b="0" dirty="0" err="1"/>
                <a:t>Conveyor</a:t>
              </a:r>
              <a:r>
                <a:rPr lang="tr-TR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cs-CZ" sz="1800" b="0" dirty="0" err="1"/>
                <a:t>tick</a:t>
              </a:r>
              <a:r>
                <a:rPr lang="cs-CZ" sz="1800" b="0" dirty="0"/>
                <a:t>(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[*]):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 </a:t>
              </a:r>
              <a:endParaRPr lang="en-US" sz="1800" b="0" dirty="0" smtClean="0">
                <a:latin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62073" y="4151323"/>
            <a:ext cx="2641600" cy="1295400"/>
            <a:chOff x="2184400" y="1384300"/>
            <a:chExt cx="2641600" cy="1295400"/>
          </a:xfrm>
        </p:grpSpPr>
        <p:grpSp>
          <p:nvGrpSpPr>
            <p:cNvPr id="11" name="Group 1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da-DK" sz="1800" b="0" dirty="0" err="1"/>
                <a:t>Worker</a:t>
              </a:r>
              <a:r>
                <a:rPr lang="da-DK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de-DE" sz="1800" b="0" dirty="0" err="1"/>
                <a:t>enqueue</a:t>
              </a:r>
              <a:r>
                <a:rPr lang="de-DE" sz="1800" b="0" dirty="0"/>
                <a:t>(Item[*]) tick():Item[*] </a:t>
              </a:r>
            </a:p>
          </p:txBody>
        </p:sp>
      </p:grpSp>
      <p:cxnSp>
        <p:nvCxnSpPr>
          <p:cNvPr id="5" name="Straight Arrow Connector 4"/>
          <p:cNvCxnSpPr>
            <a:stCxn id="3" idx="2"/>
            <a:endCxn id="18" idx="0"/>
          </p:cNvCxnSpPr>
          <p:nvPr/>
        </p:nvCxnSpPr>
        <p:spPr>
          <a:xfrm>
            <a:off x="2682873" y="3167073"/>
            <a:ext cx="0" cy="984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752691" y="3437067"/>
            <a:ext cx="94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+mj-lt"/>
              </a:rPr>
              <a:t>workers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295491" y="3769292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4251236" y="4186249"/>
            <a:ext cx="2775039" cy="1103173"/>
          </a:xfrm>
          <a:prstGeom prst="wedgeRoundRectCallout">
            <a:avLst>
              <a:gd name="adj1" fmla="val -63239"/>
              <a:gd name="adj2" fmla="val -2681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Conveyor – 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содержит массив рабочих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998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quick design session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362073" y="1871673"/>
            <a:ext cx="2641600" cy="1295400"/>
            <a:chOff x="2184400" y="1384300"/>
            <a:chExt cx="2641600" cy="1295400"/>
          </a:xfrm>
        </p:grpSpPr>
        <p:grpSp>
          <p:nvGrpSpPr>
            <p:cNvPr id="13" name="Group 1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sz="1800" b="0" dirty="0" err="1"/>
                <a:t>Conveyor</a:t>
              </a:r>
              <a:r>
                <a:rPr lang="tr-TR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cs-CZ" sz="1800" b="0" dirty="0" err="1"/>
                <a:t>tick</a:t>
              </a:r>
              <a:r>
                <a:rPr lang="cs-CZ" sz="1800" b="0" dirty="0"/>
                <a:t>(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[*]):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 </a:t>
              </a:r>
              <a:endParaRPr lang="en-US" sz="1800" b="0" dirty="0" smtClean="0">
                <a:latin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62073" y="4151323"/>
            <a:ext cx="2641600" cy="1295400"/>
            <a:chOff x="2184400" y="1384300"/>
            <a:chExt cx="2641600" cy="1295400"/>
          </a:xfrm>
        </p:grpSpPr>
        <p:grpSp>
          <p:nvGrpSpPr>
            <p:cNvPr id="11" name="Group 1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da-DK" sz="1800" b="0" dirty="0" err="1"/>
                <a:t>Worker</a:t>
              </a:r>
              <a:r>
                <a:rPr lang="da-DK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de-DE" sz="1800" b="0" dirty="0" err="1"/>
                <a:t>enqueue</a:t>
              </a:r>
              <a:r>
                <a:rPr lang="de-DE" sz="1800" b="0" dirty="0"/>
                <a:t>(Item[*]) tick():Item[*]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87973" y="4138624"/>
            <a:ext cx="2641600" cy="1295400"/>
            <a:chOff x="2184400" y="1384300"/>
            <a:chExt cx="2641600" cy="1295400"/>
          </a:xfrm>
        </p:grpSpPr>
        <p:grpSp>
          <p:nvGrpSpPr>
            <p:cNvPr id="21" name="Group 2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/>
                <a:t>Item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 err="1"/>
                <a:t>lifeTime</a:t>
              </a:r>
              <a:r>
                <a:rPr lang="en-US" sz="1800" b="0" dirty="0"/>
                <a:t>():</a:t>
              </a:r>
              <a:r>
                <a:rPr lang="en-US" sz="1800" b="0" dirty="0" err="1"/>
                <a:t>int</a:t>
              </a:r>
              <a:r>
                <a:rPr lang="en-US" sz="1800" b="0" dirty="0"/>
                <a:t> </a:t>
              </a:r>
              <a:endParaRPr lang="ru-RU" sz="1800" b="0" dirty="0" smtClean="0"/>
            </a:p>
            <a:p>
              <a:r>
                <a:rPr lang="en-US" sz="1800" b="0" dirty="0" smtClean="0"/>
                <a:t>tick</a:t>
              </a:r>
              <a:r>
                <a:rPr lang="en-US" sz="1800" b="0" dirty="0"/>
                <a:t>() </a:t>
              </a:r>
            </a:p>
          </p:txBody>
        </p:sp>
      </p:grpSp>
      <p:cxnSp>
        <p:nvCxnSpPr>
          <p:cNvPr id="5" name="Straight Arrow Connector 4"/>
          <p:cNvCxnSpPr>
            <a:stCxn id="3" idx="2"/>
            <a:endCxn id="18" idx="0"/>
          </p:cNvCxnSpPr>
          <p:nvPr/>
        </p:nvCxnSpPr>
        <p:spPr>
          <a:xfrm>
            <a:off x="2682873" y="3167073"/>
            <a:ext cx="0" cy="984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18" idx="3"/>
            <a:endCxn id="24" idx="1"/>
          </p:cNvCxnSpPr>
          <p:nvPr/>
        </p:nvCxnSpPr>
        <p:spPr>
          <a:xfrm flipV="1">
            <a:off x="4003673" y="4786324"/>
            <a:ext cx="1384300" cy="126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752691" y="3437067"/>
            <a:ext cx="94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+mj-lt"/>
              </a:rPr>
              <a:t>workers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295491" y="3769292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302091" y="4363018"/>
            <a:ext cx="800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queue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102387" y="4856742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5387972" y="2503500"/>
            <a:ext cx="3349628" cy="1133346"/>
          </a:xfrm>
          <a:prstGeom prst="wedgeRoundRectCallout">
            <a:avLst>
              <a:gd name="adj1" fmla="val 4529"/>
              <a:gd name="adj2" fmla="val 9185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Рабочий за один такт обрабатывают детали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,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которые были поданы ему в очередь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082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172073" y="3800841"/>
            <a:ext cx="3073400" cy="1959401"/>
          </a:xfrm>
          <a:prstGeom prst="round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quick design session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362073" y="1871673"/>
            <a:ext cx="2641600" cy="1295400"/>
            <a:chOff x="2184400" y="1384300"/>
            <a:chExt cx="2641600" cy="1295400"/>
          </a:xfrm>
        </p:grpSpPr>
        <p:grpSp>
          <p:nvGrpSpPr>
            <p:cNvPr id="13" name="Group 1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sz="1800" b="0" dirty="0" err="1"/>
                <a:t>Conveyor</a:t>
              </a:r>
              <a:r>
                <a:rPr lang="tr-TR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cs-CZ" sz="1800" b="0" dirty="0" err="1"/>
                <a:t>tick</a:t>
              </a:r>
              <a:r>
                <a:rPr lang="cs-CZ" sz="1800" b="0" dirty="0"/>
                <a:t>(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[*]):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 </a:t>
              </a:r>
              <a:endParaRPr lang="en-US" sz="1800" b="0" dirty="0" smtClean="0">
                <a:latin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62073" y="4151323"/>
            <a:ext cx="2641600" cy="1295400"/>
            <a:chOff x="2184400" y="1384300"/>
            <a:chExt cx="2641600" cy="1295400"/>
          </a:xfrm>
        </p:grpSpPr>
        <p:grpSp>
          <p:nvGrpSpPr>
            <p:cNvPr id="11" name="Group 1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da-DK" sz="1800" b="0" dirty="0" err="1"/>
                <a:t>Worker</a:t>
              </a:r>
              <a:r>
                <a:rPr lang="da-DK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de-DE" sz="1800" b="0" dirty="0" err="1"/>
                <a:t>enqueue</a:t>
              </a:r>
              <a:r>
                <a:rPr lang="de-DE" sz="1800" b="0" dirty="0"/>
                <a:t>(Item[*]) tick():Item[*]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87973" y="4138624"/>
            <a:ext cx="2641600" cy="1295400"/>
            <a:chOff x="2184400" y="1384300"/>
            <a:chExt cx="2641600" cy="1295400"/>
          </a:xfrm>
        </p:grpSpPr>
        <p:grpSp>
          <p:nvGrpSpPr>
            <p:cNvPr id="21" name="Group 2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/>
                <a:t>Item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 err="1"/>
                <a:t>lifeTime</a:t>
              </a:r>
              <a:r>
                <a:rPr lang="en-US" sz="1800" b="0" dirty="0"/>
                <a:t>():</a:t>
              </a:r>
              <a:r>
                <a:rPr lang="en-US" sz="1800" b="0" dirty="0" err="1"/>
                <a:t>int</a:t>
              </a:r>
              <a:r>
                <a:rPr lang="en-US" sz="1800" b="0" dirty="0"/>
                <a:t> </a:t>
              </a:r>
              <a:endParaRPr lang="ru-RU" sz="1800" b="0" dirty="0" smtClean="0"/>
            </a:p>
            <a:p>
              <a:r>
                <a:rPr lang="en-US" sz="1800" b="0" dirty="0" smtClean="0"/>
                <a:t>tick</a:t>
              </a:r>
              <a:r>
                <a:rPr lang="en-US" sz="1800" b="0" dirty="0"/>
                <a:t>() </a:t>
              </a:r>
            </a:p>
          </p:txBody>
        </p:sp>
      </p:grpSp>
      <p:cxnSp>
        <p:nvCxnSpPr>
          <p:cNvPr id="5" name="Straight Arrow Connector 4"/>
          <p:cNvCxnSpPr>
            <a:stCxn id="3" idx="2"/>
            <a:endCxn id="18" idx="0"/>
          </p:cNvCxnSpPr>
          <p:nvPr/>
        </p:nvCxnSpPr>
        <p:spPr>
          <a:xfrm>
            <a:off x="2682873" y="3167073"/>
            <a:ext cx="0" cy="984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18" idx="3"/>
            <a:endCxn id="24" idx="1"/>
          </p:cNvCxnSpPr>
          <p:nvPr/>
        </p:nvCxnSpPr>
        <p:spPr>
          <a:xfrm flipV="1">
            <a:off x="4003673" y="4786324"/>
            <a:ext cx="1384300" cy="126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752691" y="3437067"/>
            <a:ext cx="94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+mj-lt"/>
              </a:rPr>
              <a:t>workers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295491" y="3769292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302091" y="4363018"/>
            <a:ext cx="800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queue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102387" y="4856742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5182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88950" y="1158876"/>
            <a:ext cx="6305550" cy="831748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4080"/>
                </a:solidFill>
              </a:rPr>
              <a:t>У вновь </a:t>
            </a:r>
            <a:r>
              <a:rPr lang="ru-RU" dirty="0" smtClean="0">
                <a:solidFill>
                  <a:srgbClr val="004080"/>
                </a:solidFill>
              </a:rPr>
              <a:t>созданной </a:t>
            </a:r>
            <a:r>
              <a:rPr lang="ru-RU" dirty="0">
                <a:solidFill>
                  <a:srgbClr val="004080"/>
                </a:solidFill>
              </a:rPr>
              <a:t>детали </a:t>
            </a:r>
            <a:endParaRPr lang="ru-RU" dirty="0" smtClean="0">
              <a:solidFill>
                <a:srgbClr val="00408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4080"/>
                </a:solidFill>
              </a:rPr>
              <a:t>время </a:t>
            </a:r>
            <a:r>
              <a:rPr lang="ru-RU" dirty="0">
                <a:solidFill>
                  <a:srgbClr val="004080"/>
                </a:solidFill>
              </a:rPr>
              <a:t>жизни должно равняться нулю 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88950" y="2563088"/>
            <a:ext cx="5111750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дано: новая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деталь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/>
            </a:r>
            <a:br>
              <a:rPr lang="ru-RU" dirty="0">
                <a:solidFill>
                  <a:srgbClr val="004080"/>
                </a:solidFill>
                <a:cs typeface="Tahoma" charset="0"/>
              </a:rPr>
            </a:br>
            <a:endParaRPr lang="nb-NO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когда: запрашиваем у нее время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жизни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nb-NO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тогда: получаем в результате 0 </a:t>
            </a:r>
            <a:endParaRPr lang="en-US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en-US" dirty="0" smtClean="0"/>
              <a:t>Item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957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Содержание</a:t>
            </a:r>
            <a:endParaRPr lang="ru-RU" dirty="0">
              <a:solidFill>
                <a:schemeClr val="tx2"/>
              </a:solidFill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9526" y="1469617"/>
            <a:ext cx="6419849" cy="542925"/>
            <a:chOff x="1352551" y="3432175"/>
            <a:chExt cx="6419849" cy="542925"/>
          </a:xfrm>
        </p:grpSpPr>
        <p:sp>
          <p:nvSpPr>
            <p:cNvPr id="25" name="Rectangle 2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/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Тесты на поведение и на состояние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79526" y="2103778"/>
            <a:ext cx="6419849" cy="542925"/>
            <a:chOff x="1352551" y="3432175"/>
            <a:chExt cx="6419849" cy="542925"/>
          </a:xfrm>
        </p:grpSpPr>
        <p:sp>
          <p:nvSpPr>
            <p:cNvPr id="29" name="Rectangle 2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2</a:t>
              </a:r>
              <a:endParaRPr lang="ru-RU" sz="3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en-US" dirty="0" smtClean="0">
                  <a:solidFill>
                    <a:srgbClr val="004080"/>
                  </a:solidFill>
                </a:rPr>
                <a:t>Workshop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279526" y="2737939"/>
            <a:ext cx="6419849" cy="542925"/>
            <a:chOff x="1352551" y="3432175"/>
            <a:chExt cx="6419849" cy="542925"/>
          </a:xfrm>
        </p:grpSpPr>
        <p:sp>
          <p:nvSpPr>
            <p:cNvPr id="33" name="Rectangle 32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3</a:t>
              </a:r>
              <a:endParaRPr lang="ru-RU" sz="3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Шаблоны тестов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79526" y="3372100"/>
            <a:ext cx="6419849" cy="542925"/>
            <a:chOff x="1352551" y="3432175"/>
            <a:chExt cx="6419849" cy="542925"/>
          </a:xfrm>
        </p:grpSpPr>
        <p:sp>
          <p:nvSpPr>
            <p:cNvPr id="37" name="Rectangle 36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4</a:t>
              </a:r>
              <a:endParaRPr lang="ru-RU" sz="32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Тесты на состояние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279526" y="4640422"/>
            <a:ext cx="6419849" cy="542925"/>
            <a:chOff x="1352551" y="3432175"/>
            <a:chExt cx="6419849" cy="542925"/>
          </a:xfrm>
        </p:grpSpPr>
        <p:sp>
          <p:nvSpPr>
            <p:cNvPr id="41" name="Rectangle 40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6</a:t>
              </a:r>
              <a:endParaRPr lang="ru-RU" sz="32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err="1" smtClean="0">
                  <a:solidFill>
                    <a:srgbClr val="004080"/>
                  </a:solidFill>
                </a:rPr>
                <a:t>Моки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79526" y="4006261"/>
            <a:ext cx="6419849" cy="542925"/>
            <a:chOff x="1352551" y="3432175"/>
            <a:chExt cx="6419849" cy="542925"/>
          </a:xfrm>
        </p:grpSpPr>
        <p:sp>
          <p:nvSpPr>
            <p:cNvPr id="45" name="Rectangle 4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5</a:t>
              </a:r>
              <a:endParaRPr lang="ru-RU" sz="32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Тесты на поведение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79526" y="5274582"/>
            <a:ext cx="6419849" cy="542925"/>
            <a:chOff x="1352551" y="3432175"/>
            <a:chExt cx="6419849" cy="542925"/>
          </a:xfrm>
        </p:grpSpPr>
        <p:sp>
          <p:nvSpPr>
            <p:cNvPr id="49" name="Rectangle 4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7</a:t>
              </a:r>
              <a:endParaRPr lang="ru-RU" sz="32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Плюсы и минусы тестов на поведение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7427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Пишем тест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93700" y="1310144"/>
            <a:ext cx="8623300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 err="1">
                <a:solidFill>
                  <a:srgbClr val="000080"/>
                </a:solidFill>
                <a:latin typeface="Menlo"/>
              </a:rPr>
              <a:t>package</a:t>
            </a:r>
            <a:r>
              <a:rPr lang="tr-TR" dirty="0">
                <a:solidFill>
                  <a:srgbClr val="000080"/>
                </a:solidFill>
                <a:latin typeface="Menlo"/>
              </a:rPr>
              <a:t> </a:t>
            </a:r>
            <a:r>
              <a:rPr lang="tr-TR" dirty="0" err="1">
                <a:solidFill>
                  <a:srgbClr val="000000"/>
                </a:solidFill>
                <a:latin typeface="Menlo"/>
              </a:rPr>
              <a:t>conveyor</a:t>
            </a:r>
            <a:r>
              <a:rPr lang="tr-TR" dirty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dirty="0">
              <a:latin typeface="Menlo"/>
            </a:endParaRP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import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org.junit.Test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import static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org.fest.assertions.Assertions.assertThat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dirty="0">
              <a:latin typeface="Menlo"/>
            </a:endParaRP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ItemTest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shouldHaveZeroLifeTimeAfterCreation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da-DK" dirty="0">
                <a:latin typeface="Menlo"/>
              </a:rPr>
              <a:t>        </a:t>
            </a:r>
            <a:r>
              <a:rPr lang="da-DK" i="1" dirty="0">
                <a:solidFill>
                  <a:srgbClr val="BFBFBF"/>
                </a:solidFill>
                <a:latin typeface="Menlo"/>
              </a:rPr>
              <a:t>// given</a:t>
            </a:r>
            <a:endParaRPr lang="da-DK" dirty="0">
              <a:solidFill>
                <a:srgbClr val="BFBFBF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 item =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Item();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i="1" dirty="0">
                <a:solidFill>
                  <a:srgbClr val="BFBFBF"/>
                </a:solidFill>
                <a:latin typeface="Menlo"/>
              </a:rPr>
              <a:t>// when</a:t>
            </a:r>
            <a:endParaRPr lang="en-US" dirty="0">
              <a:solidFill>
                <a:srgbClr val="BFBFBF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    </a:t>
            </a:r>
            <a:r>
              <a:rPr lang="en-US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lifeTime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item.lifeTime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i="1" dirty="0">
                <a:solidFill>
                  <a:srgbClr val="BFBFBF"/>
                </a:solidFill>
                <a:latin typeface="Menlo"/>
              </a:rPr>
              <a:t>// then</a:t>
            </a:r>
            <a:endParaRPr lang="en-US" dirty="0">
              <a:solidFill>
                <a:srgbClr val="BFBFBF"/>
              </a:solidFill>
              <a:latin typeface="Menlo"/>
            </a:endParaRPr>
          </a:p>
          <a:p>
            <a:r>
              <a:rPr lang="pl-PL" dirty="0">
                <a:latin typeface="Menlo"/>
              </a:rPr>
              <a:t>        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lifeTime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).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isZero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7717828" y="6263859"/>
            <a:ext cx="1088428" cy="41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algn="ctr"/>
            <a:r>
              <a:rPr lang="pl-PL" sz="1800" b="0" dirty="0" smtClean="0">
                <a:hlinkClick r:id="rId2"/>
              </a:rPr>
              <a:t>FEST</a:t>
            </a:r>
            <a:endParaRPr lang="en-US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50584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en-US" dirty="0"/>
              <a:t>Fixtures for Easy Software Testing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7717828" y="6263859"/>
            <a:ext cx="1088428" cy="41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algn="ctr"/>
            <a:r>
              <a:rPr lang="pl-PL" sz="1800" b="0" dirty="0" smtClean="0">
                <a:hlinkClick r:id="rId2"/>
              </a:rPr>
              <a:t>FEST</a:t>
            </a:r>
            <a:endParaRPr lang="en-US" sz="1800" b="0" dirty="0"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00" y="5971352"/>
            <a:ext cx="4316248" cy="711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" y="1295400"/>
            <a:ext cx="88011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removed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employees.removeFired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pl-PL" sz="16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pl-PL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Menlo"/>
              </a:rPr>
              <a:t>removed</a:t>
            </a:r>
            <a:r>
              <a:rPr lang="pl-PL" sz="1600" dirty="0">
                <a:solidFill>
                  <a:srgbClr val="000000"/>
                </a:solidFill>
                <a:latin typeface="Menlo"/>
              </a:rPr>
              <a:t>).</a:t>
            </a:r>
            <a:r>
              <a:rPr lang="pl-PL" sz="1600" dirty="0" err="1">
                <a:solidFill>
                  <a:srgbClr val="000000"/>
                </a:solidFill>
                <a:latin typeface="Menlo"/>
              </a:rPr>
              <a:t>isZero</a:t>
            </a:r>
            <a:r>
              <a:rPr lang="pl-PL" sz="16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&lt;Employee&gt;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newEmployees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employees.hired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(TODAY);</a:t>
            </a:r>
          </a:p>
          <a:p>
            <a:r>
              <a:rPr lang="en-US" sz="16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newEmployees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hasSize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Menlo"/>
              </a:rPr>
              <a:t>6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</a:t>
            </a:r>
          </a:p>
          <a:p>
            <a:r>
              <a:rPr lang="fr-FR" sz="1600" dirty="0" smtClean="0">
                <a:solidFill>
                  <a:srgbClr val="000000"/>
                </a:solidFill>
                <a:latin typeface="Menlo"/>
              </a:rPr>
              <a:t>                        .</a:t>
            </a:r>
            <a:r>
              <a:rPr lang="fr-FR" sz="1600" dirty="0" err="1">
                <a:solidFill>
                  <a:srgbClr val="000000"/>
                </a:solidFill>
                <a:latin typeface="Menlo"/>
              </a:rPr>
              <a:t>contains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fr-FR" sz="1600" dirty="0" err="1">
                <a:solidFill>
                  <a:srgbClr val="000000"/>
                </a:solidFill>
                <a:latin typeface="Menlo"/>
              </a:rPr>
              <a:t>frodo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, </a:t>
            </a:r>
            <a:r>
              <a:rPr lang="fr-FR" sz="1600" dirty="0" err="1">
                <a:solidFill>
                  <a:srgbClr val="000000"/>
                </a:solidFill>
                <a:latin typeface="Menlo"/>
              </a:rPr>
              <a:t>sam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600" dirty="0">
              <a:latin typeface="Menlo"/>
            </a:endParaRPr>
          </a:p>
          <a:p>
            <a:r>
              <a:rPr lang="pl-PL" sz="16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pl-PL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Menlo"/>
              </a:rPr>
              <a:t>yoda</a:t>
            </a:r>
            <a:r>
              <a:rPr lang="pl-PL" sz="1600" dirty="0" smtClean="0">
                <a:solidFill>
                  <a:srgbClr val="000000"/>
                </a:solidFill>
                <a:latin typeface="Menlo"/>
              </a:rPr>
              <a:t>).</a:t>
            </a:r>
            <a:r>
              <a:rPr lang="pl-PL" sz="1600" dirty="0" err="1">
                <a:solidFill>
                  <a:srgbClr val="000000"/>
                </a:solidFill>
                <a:latin typeface="Menlo"/>
              </a:rPr>
              <a:t>isInstanceOf</a:t>
            </a:r>
            <a:r>
              <a:rPr lang="pl-PL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pl-PL" sz="1600" dirty="0" err="1">
                <a:solidFill>
                  <a:srgbClr val="000000"/>
                </a:solidFill>
                <a:latin typeface="Menlo"/>
              </a:rPr>
              <a:t>Jedi.</a:t>
            </a:r>
            <a:r>
              <a:rPr lang="pl-PL" sz="16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pl-PL" sz="1600" dirty="0">
                <a:solidFill>
                  <a:srgbClr val="000000"/>
                </a:solidFill>
                <a:latin typeface="Menlo"/>
              </a:rPr>
              <a:t>)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"/>
              </a:rPr>
              <a:t>                .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isEqualTo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foundJedi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Menlo"/>
              </a:rPr>
              <a:t>                .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isNotEqualTo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foundSith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4255301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397488" y="3012770"/>
            <a:ext cx="6297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algn="ctr"/>
            <a:r>
              <a:rPr lang="ru-RU" b="0" dirty="0">
                <a:latin typeface="Arial" charset="0"/>
              </a:rPr>
              <a:t>Это «</a:t>
            </a:r>
            <a:r>
              <a:rPr lang="ru-RU" b="0" dirty="0" smtClean="0">
                <a:latin typeface="Arial" charset="0"/>
              </a:rPr>
              <a:t>вырожденны</a:t>
            </a:r>
            <a:r>
              <a:rPr lang="ru-RU" b="0" dirty="0">
                <a:latin typeface="Arial" charset="0"/>
              </a:rPr>
              <a:t>й</a:t>
            </a:r>
            <a:r>
              <a:rPr lang="ru-RU" b="0" dirty="0" smtClean="0">
                <a:latin typeface="Arial" charset="0"/>
              </a:rPr>
              <a:t>» </a:t>
            </a:r>
            <a:r>
              <a:rPr lang="ru-RU" b="0" dirty="0">
                <a:latin typeface="Arial" charset="0"/>
              </a:rPr>
              <a:t>тест на состояние</a:t>
            </a:r>
          </a:p>
        </p:txBody>
      </p:sp>
    </p:spTree>
    <p:extLst>
      <p:ext uri="{BB962C8B-B14F-4D97-AF65-F5344CB8AC3E}">
        <p14:creationId xmlns:p14="http://schemas.microsoft.com/office/powerpoint/2010/main" val="533208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Пишем минимум кода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" y="1295400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 {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lifeTime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return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0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538476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425700" y="965200"/>
            <a:ext cx="4419600" cy="5321300"/>
            <a:chOff x="2425700" y="965200"/>
            <a:chExt cx="4419600" cy="5321300"/>
          </a:xfrm>
        </p:grpSpPr>
        <p:sp>
          <p:nvSpPr>
            <p:cNvPr id="3" name="Folded Corner 2"/>
            <p:cNvSpPr/>
            <p:nvPr/>
          </p:nvSpPr>
          <p:spPr>
            <a:xfrm>
              <a:off x="2425700" y="965200"/>
              <a:ext cx="4419600" cy="5321300"/>
            </a:xfrm>
            <a:prstGeom prst="foldedCorner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itle 1"/>
            <p:cNvSpPr txBox="1">
              <a:spLocks/>
            </p:cNvSpPr>
            <p:nvPr/>
          </p:nvSpPr>
          <p:spPr bwMode="auto">
            <a:xfrm>
              <a:off x="2578588" y="1168400"/>
              <a:ext cx="4266712" cy="440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fr-FR" u="sng" dirty="0" err="1" smtClean="0">
                  <a:solidFill>
                    <a:schemeClr val="tx2"/>
                  </a:solidFill>
                  <a:latin typeface="Arial" charset="0"/>
                </a:rPr>
                <a:t>Дано</a:t>
              </a:r>
              <a:r>
                <a:rPr lang="fr-FR" u="sng" dirty="0" smtClean="0">
                  <a:solidFill>
                    <a:schemeClr val="tx2"/>
                  </a:solidFill>
                  <a:latin typeface="Arial" charset="0"/>
                </a:rPr>
                <a:t>:</a:t>
              </a:r>
              <a:endParaRPr lang="fr-FR" u="sng" dirty="0">
                <a:solidFill>
                  <a:schemeClr val="tx2"/>
                </a:solidFill>
                <a:latin typeface="Arial" charset="0"/>
              </a:endParaRPr>
            </a:p>
            <a:p>
              <a:endParaRPr lang="fr-FR" b="0" dirty="0" smtClean="0">
                <a:solidFill>
                  <a:schemeClr val="tx2"/>
                </a:solidFill>
                <a:latin typeface="Arial" charset="0"/>
              </a:endParaRPr>
            </a:p>
            <a:p>
              <a:r>
                <a:rPr lang="fr-FR" b="0" dirty="0" err="1" smtClean="0">
                  <a:solidFill>
                    <a:schemeClr val="tx2"/>
                  </a:solidFill>
                  <a:latin typeface="Arial" charset="0"/>
                </a:rPr>
                <a:t>арбуз</a:t>
              </a:r>
              <a:r>
                <a:rPr lang="fr-FR" b="0" dirty="0" smtClean="0">
                  <a:solidFill>
                    <a:schemeClr val="tx2"/>
                  </a:solidFill>
                  <a:latin typeface="Arial" charset="0"/>
                </a:rPr>
                <a:t> </a:t>
              </a:r>
              <a:r>
                <a:rPr lang="fr-FR" b="0" dirty="0">
                  <a:solidFill>
                    <a:schemeClr val="tx2"/>
                  </a:solidFill>
                  <a:latin typeface="Arial" charset="0"/>
                </a:rPr>
                <a:t>+ </a:t>
              </a:r>
              <a:r>
                <a:rPr lang="fr-FR" b="0" dirty="0" err="1">
                  <a:solidFill>
                    <a:schemeClr val="tx2"/>
                  </a:solidFill>
                  <a:latin typeface="Arial" charset="0"/>
                </a:rPr>
                <a:t>гиря</a:t>
              </a:r>
              <a:r>
                <a:rPr lang="fr-FR" b="0" dirty="0">
                  <a:solidFill>
                    <a:schemeClr val="tx2"/>
                  </a:solidFill>
                  <a:latin typeface="Arial" charset="0"/>
                </a:rPr>
                <a:t> 1 </a:t>
              </a:r>
              <a:r>
                <a:rPr lang="fr-FR" b="0" dirty="0" err="1">
                  <a:solidFill>
                    <a:schemeClr val="tx2"/>
                  </a:solidFill>
                  <a:latin typeface="Arial" charset="0"/>
                </a:rPr>
                <a:t>кг</a:t>
              </a:r>
              <a:r>
                <a:rPr lang="fr-FR" b="0" dirty="0">
                  <a:solidFill>
                    <a:schemeClr val="tx2"/>
                  </a:solidFill>
                  <a:latin typeface="Arial" charset="0"/>
                </a:rPr>
                <a:t> = </a:t>
              </a:r>
              <a:r>
                <a:rPr lang="fr-FR" b="0" dirty="0" err="1">
                  <a:solidFill>
                    <a:schemeClr val="tx2"/>
                  </a:solidFill>
                  <a:latin typeface="Arial" charset="0"/>
                </a:rPr>
                <a:t>гиря</a:t>
              </a:r>
              <a:r>
                <a:rPr lang="fr-FR" b="0" dirty="0">
                  <a:solidFill>
                    <a:schemeClr val="tx2"/>
                  </a:solidFill>
                  <a:latin typeface="Arial" charset="0"/>
                </a:rPr>
                <a:t> 6 </a:t>
              </a:r>
              <a:r>
                <a:rPr lang="fr-FR" b="0" dirty="0" err="1">
                  <a:solidFill>
                    <a:schemeClr val="tx2"/>
                  </a:solidFill>
                  <a:latin typeface="Arial" charset="0"/>
                </a:rPr>
                <a:t>кг</a:t>
              </a:r>
              <a:r>
                <a:rPr lang="fr-FR" b="0" dirty="0">
                  <a:solidFill>
                    <a:schemeClr val="tx2"/>
                  </a:solidFill>
                  <a:latin typeface="Arial" charset="0"/>
                </a:rPr>
                <a:t> </a:t>
              </a:r>
              <a:endParaRPr lang="fr-FR" b="0" dirty="0" smtClean="0">
                <a:solidFill>
                  <a:schemeClr val="tx2"/>
                </a:solidFill>
                <a:latin typeface="Arial" charset="0"/>
              </a:endParaRPr>
            </a:p>
            <a:p>
              <a:r>
                <a:rPr lang="fr-FR" b="0" dirty="0" err="1" smtClean="0">
                  <a:solidFill>
                    <a:schemeClr val="tx2"/>
                  </a:solidFill>
                  <a:latin typeface="Arial" charset="0"/>
                </a:rPr>
                <a:t>арбуз</a:t>
              </a:r>
              <a:r>
                <a:rPr lang="fr-FR" b="0" dirty="0" smtClean="0">
                  <a:solidFill>
                    <a:schemeClr val="tx2"/>
                  </a:solidFill>
                  <a:latin typeface="Arial" charset="0"/>
                </a:rPr>
                <a:t> </a:t>
              </a:r>
              <a:r>
                <a:rPr lang="fr-FR" b="0" dirty="0">
                  <a:solidFill>
                    <a:schemeClr val="tx2"/>
                  </a:solidFill>
                  <a:latin typeface="Arial" charset="0"/>
                </a:rPr>
                <a:t>= </a:t>
              </a:r>
              <a:r>
                <a:rPr lang="fr-FR" b="0" dirty="0" smtClean="0">
                  <a:solidFill>
                    <a:schemeClr val="tx2"/>
                  </a:solidFill>
                  <a:latin typeface="Arial" charset="0"/>
                </a:rPr>
                <a:t>?</a:t>
              </a:r>
            </a:p>
            <a:p>
              <a:endParaRPr lang="fr-FR" b="0" dirty="0">
                <a:solidFill>
                  <a:schemeClr val="tx2"/>
                </a:solidFill>
                <a:latin typeface="Arial" charset="0"/>
              </a:endParaRPr>
            </a:p>
            <a:p>
              <a:r>
                <a:rPr lang="fr-FR" u="sng" dirty="0" err="1">
                  <a:solidFill>
                    <a:schemeClr val="tx2"/>
                  </a:solidFill>
                  <a:latin typeface="Arial" charset="0"/>
                </a:rPr>
                <a:t>Решение</a:t>
              </a:r>
              <a:r>
                <a:rPr lang="fr-FR" u="sng" dirty="0">
                  <a:solidFill>
                    <a:schemeClr val="tx2"/>
                  </a:solidFill>
                  <a:latin typeface="Arial" charset="0"/>
                </a:rPr>
                <a:t>:</a:t>
              </a:r>
            </a:p>
            <a:p>
              <a:endParaRPr lang="en-US" b="0" dirty="0" smtClean="0">
                <a:solidFill>
                  <a:schemeClr val="tx2"/>
                </a:solidFill>
                <a:latin typeface="Arial" charset="0"/>
              </a:endParaRPr>
            </a:p>
            <a:p>
              <a:r>
                <a:rPr lang="en-US" b="0" dirty="0" smtClean="0">
                  <a:solidFill>
                    <a:schemeClr val="tx2"/>
                  </a:solidFill>
                  <a:latin typeface="Arial" charset="0"/>
                </a:rPr>
                <a:t>x</a:t>
              </a:r>
              <a:r>
                <a:rPr lang="fr-FR" b="0" dirty="0" smtClean="0">
                  <a:solidFill>
                    <a:schemeClr val="tx2"/>
                  </a:solidFill>
                  <a:latin typeface="Arial" charset="0"/>
                </a:rPr>
                <a:t> + </a:t>
              </a:r>
              <a:r>
                <a:rPr lang="fr-FR" b="0" dirty="0">
                  <a:solidFill>
                    <a:schemeClr val="tx2"/>
                  </a:solidFill>
                  <a:latin typeface="Arial" charset="0"/>
                </a:rPr>
                <a:t>1 = 6</a:t>
              </a:r>
            </a:p>
            <a:p>
              <a:r>
                <a:rPr lang="fr-FR" b="0" dirty="0">
                  <a:solidFill>
                    <a:schemeClr val="tx2"/>
                  </a:solidFill>
                  <a:latin typeface="Arial" charset="0"/>
                </a:rPr>
                <a:t>x </a:t>
              </a:r>
              <a:r>
                <a:rPr lang="fr-FR" b="0" dirty="0" smtClean="0">
                  <a:solidFill>
                    <a:schemeClr val="tx2"/>
                  </a:solidFill>
                  <a:latin typeface="Arial" charset="0"/>
                </a:rPr>
                <a:t>= 6 </a:t>
              </a:r>
              <a:r>
                <a:rPr lang="fr-FR" b="0" dirty="0">
                  <a:solidFill>
                    <a:schemeClr val="tx2"/>
                  </a:solidFill>
                  <a:latin typeface="Arial" charset="0"/>
                </a:rPr>
                <a:t>– 1 = </a:t>
              </a:r>
              <a:r>
                <a:rPr lang="fr-FR" b="0" dirty="0" smtClean="0">
                  <a:solidFill>
                    <a:schemeClr val="tx2"/>
                  </a:solidFill>
                  <a:latin typeface="Arial" charset="0"/>
                </a:rPr>
                <a:t>5</a:t>
              </a:r>
            </a:p>
            <a:p>
              <a:endParaRPr lang="fr-FR" b="0" dirty="0">
                <a:solidFill>
                  <a:schemeClr val="tx2"/>
                </a:solidFill>
                <a:latin typeface="Arial" charset="0"/>
              </a:endParaRPr>
            </a:p>
            <a:p>
              <a:r>
                <a:rPr lang="fr-FR" u="sng" dirty="0" err="1">
                  <a:solidFill>
                    <a:schemeClr val="tx2"/>
                  </a:solidFill>
                  <a:latin typeface="Arial" charset="0"/>
                </a:rPr>
                <a:t>Ответ</a:t>
              </a:r>
              <a:r>
                <a:rPr lang="fr-FR" u="sng" dirty="0">
                  <a:solidFill>
                    <a:schemeClr val="tx2"/>
                  </a:solidFill>
                  <a:latin typeface="Arial" charset="0"/>
                </a:rPr>
                <a:t>: </a:t>
              </a:r>
              <a:r>
                <a:rPr lang="fr-FR" b="0" dirty="0">
                  <a:solidFill>
                    <a:schemeClr val="tx2"/>
                  </a:solidFill>
                  <a:latin typeface="Arial" charset="0"/>
                </a:rPr>
                <a:t>5 </a:t>
              </a:r>
              <a:r>
                <a:rPr lang="fr-FR" b="0" dirty="0" err="1">
                  <a:solidFill>
                    <a:schemeClr val="tx2"/>
                  </a:solidFill>
                  <a:latin typeface="Arial" charset="0"/>
                </a:rPr>
                <a:t>кг</a:t>
              </a:r>
              <a:endParaRPr lang="ru-RU" b="0" dirty="0">
                <a:solidFill>
                  <a:schemeClr val="tx2"/>
                </a:solidFill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6385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Шаблон</a:t>
            </a:r>
            <a:r>
              <a:rPr lang="en-US" dirty="0" smtClean="0"/>
              <a:t> </a:t>
            </a:r>
            <a:r>
              <a:rPr lang="ru-RU" dirty="0" smtClean="0"/>
              <a:t>теста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66800" y="2285137"/>
            <a:ext cx="297180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80"/>
                </a:solidFill>
                <a:latin typeface="Menlo"/>
              </a:rPr>
              <a:t>Test... </a:t>
            </a:r>
          </a:p>
          <a:p>
            <a:r>
              <a:rPr lang="en-US" dirty="0" smtClean="0">
                <a:solidFill>
                  <a:srgbClr val="000000"/>
                </a:solidFill>
                <a:latin typeface="Menlo"/>
              </a:rPr>
              <a:t>{</a:t>
            </a:r>
            <a:endParaRPr lang="en-US" dirty="0">
              <a:solidFill>
                <a:srgbClr val="000000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 smtClean="0">
                <a:solidFill>
                  <a:srgbClr val="008000"/>
                </a:solidFill>
                <a:latin typeface="Menlo"/>
              </a:rPr>
              <a:t>// Arrange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b="1" dirty="0" smtClean="0">
                <a:solidFill>
                  <a:srgbClr val="000080"/>
                </a:solidFill>
                <a:latin typeface="Menlo"/>
              </a:rPr>
              <a:t>   ...</a:t>
            </a:r>
          </a:p>
          <a:p>
            <a:r>
              <a:rPr lang="en-US" dirty="0">
                <a:latin typeface="Menlo"/>
              </a:rPr>
              <a:t> </a:t>
            </a:r>
            <a:r>
              <a:rPr lang="en-US" dirty="0" smtClean="0">
                <a:latin typeface="Menlo"/>
              </a:rPr>
              <a:t>	 </a:t>
            </a:r>
            <a:r>
              <a:rPr lang="en-US" b="1" dirty="0" smtClean="0">
                <a:solidFill>
                  <a:srgbClr val="008000"/>
                </a:solidFill>
                <a:latin typeface="Menlo"/>
              </a:rPr>
              <a:t>/</a:t>
            </a:r>
            <a:r>
              <a:rPr lang="en-US" b="1" dirty="0">
                <a:solidFill>
                  <a:srgbClr val="008000"/>
                </a:solidFill>
                <a:latin typeface="Menlo"/>
              </a:rPr>
              <a:t>/ </a:t>
            </a:r>
            <a:r>
              <a:rPr lang="en-US" b="1" dirty="0" smtClean="0">
                <a:solidFill>
                  <a:srgbClr val="008000"/>
                </a:solidFill>
                <a:latin typeface="Menlo"/>
              </a:rPr>
              <a:t>Action</a:t>
            </a:r>
            <a:endParaRPr lang="en-US" b="1" dirty="0">
              <a:solidFill>
                <a:srgbClr val="008000"/>
              </a:solidFill>
              <a:latin typeface="Menlo"/>
            </a:endParaRP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    ..</a:t>
            </a:r>
            <a:r>
              <a:rPr lang="en-US" b="1" dirty="0" smtClean="0">
                <a:solidFill>
                  <a:srgbClr val="000080"/>
                </a:solidFill>
                <a:latin typeface="Menlo"/>
              </a:rPr>
              <a:t>.</a:t>
            </a:r>
          </a:p>
          <a:p>
            <a:r>
              <a:rPr lang="en-US" dirty="0" smtClean="0">
                <a:latin typeface="Menlo"/>
              </a:rPr>
              <a:t>	 </a:t>
            </a:r>
            <a:r>
              <a:rPr lang="en-US" b="1" dirty="0" smtClean="0">
                <a:solidFill>
                  <a:srgbClr val="008000"/>
                </a:solidFill>
                <a:latin typeface="Menlo"/>
              </a:rPr>
              <a:t>/</a:t>
            </a:r>
            <a:r>
              <a:rPr lang="en-US" b="1" dirty="0">
                <a:solidFill>
                  <a:srgbClr val="008000"/>
                </a:solidFill>
                <a:latin typeface="Menlo"/>
              </a:rPr>
              <a:t>/ </a:t>
            </a:r>
            <a:r>
              <a:rPr lang="en-US" b="1" dirty="0" err="1" smtClean="0">
                <a:solidFill>
                  <a:srgbClr val="008000"/>
                </a:solidFill>
                <a:latin typeface="Menlo"/>
              </a:rPr>
              <a:t>Assetion</a:t>
            </a:r>
            <a:endParaRPr lang="en-US" b="1" dirty="0">
              <a:solidFill>
                <a:srgbClr val="008000"/>
              </a:solidFill>
              <a:latin typeface="Menlo"/>
            </a:endParaRP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    ...</a:t>
            </a:r>
            <a:endParaRPr lang="en-US" dirty="0">
              <a:solidFill>
                <a:srgbClr val="000000"/>
              </a:solidFill>
              <a:latin typeface="Menlo"/>
            </a:endParaRP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940300" y="2285137"/>
            <a:ext cx="297180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80"/>
                </a:solidFill>
                <a:latin typeface="Menlo"/>
              </a:rPr>
              <a:t>Should...</a:t>
            </a:r>
          </a:p>
          <a:p>
            <a:r>
              <a:rPr lang="en-US" dirty="0" smtClean="0">
                <a:solidFill>
                  <a:srgbClr val="000000"/>
                </a:solidFill>
                <a:latin typeface="Menlo"/>
              </a:rPr>
              <a:t>{</a:t>
            </a:r>
            <a:endParaRPr lang="en-US" dirty="0">
              <a:solidFill>
                <a:srgbClr val="000000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 smtClean="0">
                <a:solidFill>
                  <a:srgbClr val="008000"/>
                </a:solidFill>
                <a:latin typeface="Menlo"/>
              </a:rPr>
              <a:t>// Given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b="1" dirty="0" smtClean="0">
                <a:solidFill>
                  <a:srgbClr val="000080"/>
                </a:solidFill>
                <a:latin typeface="Menlo"/>
              </a:rPr>
              <a:t>   ...</a:t>
            </a:r>
          </a:p>
          <a:p>
            <a:r>
              <a:rPr lang="en-US" dirty="0">
                <a:latin typeface="Menlo"/>
              </a:rPr>
              <a:t> </a:t>
            </a:r>
            <a:r>
              <a:rPr lang="en-US" dirty="0" smtClean="0">
                <a:latin typeface="Menlo"/>
              </a:rPr>
              <a:t>	 </a:t>
            </a:r>
            <a:r>
              <a:rPr lang="en-US" b="1" dirty="0" smtClean="0">
                <a:solidFill>
                  <a:srgbClr val="008000"/>
                </a:solidFill>
                <a:latin typeface="Menlo"/>
              </a:rPr>
              <a:t>/</a:t>
            </a:r>
            <a:r>
              <a:rPr lang="en-US" b="1" dirty="0">
                <a:solidFill>
                  <a:srgbClr val="008000"/>
                </a:solidFill>
                <a:latin typeface="Menlo"/>
              </a:rPr>
              <a:t>/ </a:t>
            </a:r>
            <a:r>
              <a:rPr lang="en-US" b="1" dirty="0" smtClean="0">
                <a:solidFill>
                  <a:srgbClr val="008000"/>
                </a:solidFill>
                <a:latin typeface="Menlo"/>
              </a:rPr>
              <a:t>When</a:t>
            </a:r>
            <a:endParaRPr lang="en-US" b="1" dirty="0">
              <a:solidFill>
                <a:srgbClr val="008000"/>
              </a:solidFill>
              <a:latin typeface="Menlo"/>
            </a:endParaRP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    ..</a:t>
            </a:r>
            <a:r>
              <a:rPr lang="en-US" b="1" dirty="0" smtClean="0">
                <a:solidFill>
                  <a:srgbClr val="000080"/>
                </a:solidFill>
                <a:latin typeface="Menlo"/>
              </a:rPr>
              <a:t>.</a:t>
            </a:r>
          </a:p>
          <a:p>
            <a:r>
              <a:rPr lang="en-US" dirty="0" smtClean="0">
                <a:latin typeface="Menlo"/>
              </a:rPr>
              <a:t>	 </a:t>
            </a:r>
            <a:r>
              <a:rPr lang="en-US" b="1" dirty="0" smtClean="0">
                <a:solidFill>
                  <a:srgbClr val="008000"/>
                </a:solidFill>
                <a:latin typeface="Menlo"/>
              </a:rPr>
              <a:t>/</a:t>
            </a:r>
            <a:r>
              <a:rPr lang="en-US" b="1" dirty="0">
                <a:solidFill>
                  <a:srgbClr val="008000"/>
                </a:solidFill>
                <a:latin typeface="Menlo"/>
              </a:rPr>
              <a:t>/ </a:t>
            </a:r>
            <a:r>
              <a:rPr lang="en-US" b="1" dirty="0" smtClean="0">
                <a:solidFill>
                  <a:srgbClr val="008000"/>
                </a:solidFill>
                <a:latin typeface="Menlo"/>
              </a:rPr>
              <a:t>Then</a:t>
            </a:r>
            <a:endParaRPr lang="en-US" b="1" dirty="0">
              <a:solidFill>
                <a:srgbClr val="008000"/>
              </a:solidFill>
              <a:latin typeface="Menlo"/>
            </a:endParaRP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    ...</a:t>
            </a:r>
            <a:endParaRPr lang="en-US" dirty="0">
              <a:solidFill>
                <a:srgbClr val="000000"/>
              </a:solidFill>
              <a:latin typeface="Menlo"/>
            </a:endParaRP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4381500" y="2057400"/>
            <a:ext cx="0" cy="3378200"/>
          </a:xfrm>
          <a:prstGeom prst="line">
            <a:avLst/>
          </a:prstGeom>
          <a:ln w="3175" cmpd="sng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848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238125"/>
            <a:ext cx="7718426" cy="1273175"/>
          </a:xfrm>
        </p:spPr>
        <p:txBody>
          <a:bodyPr/>
          <a:lstStyle/>
          <a:p>
            <a:r>
              <a:rPr lang="ru-RU" dirty="0"/>
              <a:t>Критерий</a:t>
            </a:r>
            <a:br>
              <a:rPr lang="ru-RU" dirty="0"/>
            </a:br>
            <a:r>
              <a:rPr lang="ru-RU" dirty="0"/>
              <a:t>хорошо оформленного теста </a:t>
            </a:r>
            <a:br>
              <a:rPr lang="ru-RU" dirty="0"/>
            </a:b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16125" y="2131288"/>
            <a:ext cx="5111750" cy="328660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err="1">
                <a:solidFill>
                  <a:srgbClr val="004080"/>
                </a:solidFill>
                <a:cs typeface="Tahoma" charset="0"/>
              </a:rPr>
              <a:t>Содержательное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название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Короткое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тело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(max = 20-30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строк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)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По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шаблону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AAA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или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GIVEN-WHEN-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THEN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Без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циклов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Без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ветвлении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(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if-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ов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и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case-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ов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)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Должен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легко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читаться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(literate programming)</a:t>
            </a:r>
          </a:p>
        </p:txBody>
      </p:sp>
    </p:spTree>
    <p:extLst>
      <p:ext uri="{BB962C8B-B14F-4D97-AF65-F5344CB8AC3E}">
        <p14:creationId xmlns:p14="http://schemas.microsoft.com/office/powerpoint/2010/main" val="1110800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Следующий тест</a:t>
            </a:r>
            <a:endParaRPr lang="en-US" dirty="0"/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488950" y="1158876"/>
            <a:ext cx="6305550" cy="14042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93296" tIns="46648" rIns="93296" bIns="46648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004080"/>
                </a:solidFill>
              </a:rPr>
              <a:t>Оповещение о том, что прошел такт </a:t>
            </a:r>
            <a:r>
              <a:rPr lang="ru-RU" dirty="0" err="1">
                <a:solidFill>
                  <a:srgbClr val="004080"/>
                </a:solidFill>
              </a:rPr>
              <a:t>конвейера</a:t>
            </a:r>
            <a:r>
              <a:rPr lang="ru-RU" dirty="0">
                <a:solidFill>
                  <a:srgbClr val="004080"/>
                </a:solidFill>
              </a:rPr>
              <a:t> должно увеличивать значение времени жизни на один</a:t>
            </a:r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88950" y="2563088"/>
            <a:ext cx="5111750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дано: новая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деталь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/>
            </a:r>
            <a:br>
              <a:rPr lang="ru-RU" dirty="0">
                <a:solidFill>
                  <a:srgbClr val="004080"/>
                </a:solidFill>
                <a:cs typeface="Tahoma" charset="0"/>
              </a:rPr>
            </a:br>
            <a:endParaRPr lang="nb-NO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когда: оповещаем ее о такте 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конвейера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nb-NO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тогда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: время жизни становится 1 </a:t>
            </a:r>
            <a:endParaRPr lang="en-US" dirty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2408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Пишем тест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295400"/>
            <a:ext cx="75819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shouldIncrementLifeTimeDuringTick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da-DK" dirty="0">
                <a:latin typeface="Menlo"/>
              </a:rPr>
              <a:t>    </a:t>
            </a:r>
            <a:r>
              <a:rPr lang="da-DK" i="1" dirty="0">
                <a:solidFill>
                  <a:srgbClr val="BFBFBF"/>
                </a:solidFill>
                <a:latin typeface="Menlo"/>
              </a:rPr>
              <a:t>// given</a:t>
            </a:r>
            <a:endParaRPr lang="da-DK" dirty="0">
              <a:solidFill>
                <a:srgbClr val="BFBFBF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 item =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Item();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i="1" dirty="0">
                <a:solidFill>
                  <a:srgbClr val="BFBFBF"/>
                </a:solidFill>
                <a:latin typeface="Menlo"/>
              </a:rPr>
              <a:t>// when</a:t>
            </a:r>
            <a:endParaRPr lang="en-US" dirty="0">
              <a:solidFill>
                <a:srgbClr val="BFBFBF"/>
              </a:solidFill>
              <a:latin typeface="Menlo"/>
            </a:endParaRPr>
          </a:p>
          <a:p>
            <a:r>
              <a:rPr lang="cs-CZ" dirty="0">
                <a:solidFill>
                  <a:srgbClr val="000000"/>
                </a:solidFill>
                <a:latin typeface="Menlo"/>
              </a:rPr>
              <a:t>    </a:t>
            </a:r>
            <a:r>
              <a:rPr lang="cs-CZ" dirty="0" err="1">
                <a:solidFill>
                  <a:srgbClr val="000000"/>
                </a:solidFill>
                <a:latin typeface="Menlo"/>
              </a:rPr>
              <a:t>item.tick</a:t>
            </a:r>
            <a:r>
              <a:rPr lang="cs-CZ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i="1" dirty="0">
                <a:solidFill>
                  <a:srgbClr val="BFBFBF"/>
                </a:solidFill>
                <a:latin typeface="Menlo"/>
              </a:rPr>
              <a:t>// then</a:t>
            </a:r>
            <a:endParaRPr lang="en-US" dirty="0">
              <a:solidFill>
                <a:srgbClr val="BFBFBF"/>
              </a:solidFill>
              <a:latin typeface="Menlo"/>
            </a:endParaRPr>
          </a:p>
          <a:p>
            <a:r>
              <a:rPr lang="pl-PL" dirty="0">
                <a:latin typeface="Menlo"/>
              </a:rPr>
              <a:t>    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item.lifeTime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()).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isEqualTo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(</a:t>
            </a:r>
            <a:r>
              <a:rPr lang="pl-PL" dirty="0">
                <a:solidFill>
                  <a:srgbClr val="0000FF"/>
                </a:solidFill>
                <a:latin typeface="Menlo"/>
              </a:rPr>
              <a:t>1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540960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397488" y="3012770"/>
            <a:ext cx="6297613" cy="784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algn="ctr"/>
            <a:r>
              <a:rPr lang="ru-RU" b="0" dirty="0">
                <a:latin typeface="Arial" charset="0"/>
              </a:rPr>
              <a:t>Это </a:t>
            </a:r>
            <a:r>
              <a:rPr lang="ru-RU" b="0" dirty="0" smtClean="0">
                <a:latin typeface="Arial" charset="0"/>
              </a:rPr>
              <a:t>примитивный пример</a:t>
            </a:r>
          </a:p>
          <a:p>
            <a:pPr algn="ctr"/>
            <a:r>
              <a:rPr lang="ru-RU" dirty="0" smtClean="0">
                <a:latin typeface="Arial" charset="0"/>
              </a:rPr>
              <a:t>теста </a:t>
            </a:r>
            <a:r>
              <a:rPr lang="ru-RU" dirty="0">
                <a:latin typeface="Arial" charset="0"/>
              </a:rPr>
              <a:t>на состояние</a:t>
            </a:r>
          </a:p>
        </p:txBody>
      </p:sp>
    </p:spTree>
    <p:extLst>
      <p:ext uri="{BB962C8B-B14F-4D97-AF65-F5344CB8AC3E}">
        <p14:creationId xmlns:p14="http://schemas.microsoft.com/office/powerpoint/2010/main" val="3327227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08150" y="2660650"/>
            <a:ext cx="5727700" cy="1536700"/>
          </a:xfrm>
        </p:spPr>
        <p:txBody>
          <a:bodyPr/>
          <a:lstStyle/>
          <a:p>
            <a:pPr algn="ctr"/>
            <a:r>
              <a:rPr lang="ru-RU" sz="2400" b="0" dirty="0">
                <a:solidFill>
                  <a:srgbClr val="004080"/>
                </a:solidFill>
              </a:rPr>
              <a:t>Тесты на поведение </a:t>
            </a:r>
            <a:r>
              <a:rPr lang="en-US" sz="2400" b="0" dirty="0">
                <a:solidFill>
                  <a:srgbClr val="004080"/>
                </a:solidFill>
              </a:rPr>
              <a:t/>
            </a:r>
            <a:br>
              <a:rPr lang="en-US" sz="2400" b="0" dirty="0">
                <a:solidFill>
                  <a:srgbClr val="004080"/>
                </a:solidFill>
              </a:rPr>
            </a:br>
            <a:r>
              <a:rPr lang="ru-RU" sz="2400" b="0" dirty="0" smtClean="0">
                <a:solidFill>
                  <a:srgbClr val="004080"/>
                </a:solidFill>
              </a:rPr>
              <a:t>супротив </a:t>
            </a:r>
            <a:r>
              <a:rPr lang="en-US" sz="2400" b="0" dirty="0" smtClean="0">
                <a:solidFill>
                  <a:srgbClr val="004080"/>
                </a:solidFill>
              </a:rPr>
              <a:t/>
            </a:r>
            <a:br>
              <a:rPr lang="en-US" sz="2400" b="0" dirty="0" smtClean="0">
                <a:solidFill>
                  <a:srgbClr val="004080"/>
                </a:solidFill>
              </a:rPr>
            </a:br>
            <a:r>
              <a:rPr lang="ru-RU" sz="2400" b="0" dirty="0" smtClean="0">
                <a:solidFill>
                  <a:srgbClr val="004080"/>
                </a:solidFill>
              </a:rPr>
              <a:t>тестов </a:t>
            </a:r>
            <a:r>
              <a:rPr lang="ru-RU" sz="2400" b="0" dirty="0">
                <a:solidFill>
                  <a:srgbClr val="004080"/>
                </a:solidFill>
              </a:rPr>
              <a:t>на состояние </a:t>
            </a:r>
          </a:p>
        </p:txBody>
      </p:sp>
    </p:spTree>
    <p:extLst>
      <p:ext uri="{BB962C8B-B14F-4D97-AF65-F5344CB8AC3E}">
        <p14:creationId xmlns:p14="http://schemas.microsoft.com/office/powerpoint/2010/main" val="1620977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 </a:t>
            </a:r>
            <a:r>
              <a:rPr lang="ru-RU" dirty="0" smtClean="0"/>
              <a:t>Пишем код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31800" y="113664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 </a:t>
            </a:r>
            <a:r>
              <a:rPr lang="en-US" dirty="0" smtClean="0">
                <a:solidFill>
                  <a:srgbClr val="000000"/>
                </a:solidFill>
                <a:latin typeface="Menlo"/>
              </a:rPr>
              <a:t>{</a:t>
            </a:r>
            <a:endParaRPr lang="en-US" dirty="0">
              <a:solidFill>
                <a:srgbClr val="000000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private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lifeTime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dirty="0"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lifeTime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return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lifeTime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  <a:p>
            <a:r>
              <a:rPr lang="fi-FI" dirty="0">
                <a:latin typeface="Menlo"/>
              </a:rPr>
              <a:t>    </a:t>
            </a:r>
            <a:r>
              <a:rPr lang="fi-FI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dirty="0" err="1">
                <a:solidFill>
                  <a:srgbClr val="000000"/>
                </a:solidFill>
                <a:latin typeface="Menlo"/>
              </a:rPr>
              <a:t>tick</a:t>
            </a:r>
            <a:r>
              <a:rPr lang="fi-FI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lifeTime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++;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3756216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115452" y="3819322"/>
            <a:ext cx="3073400" cy="1959401"/>
          </a:xfrm>
          <a:prstGeom prst="round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Переходим к </a:t>
            </a:r>
            <a:r>
              <a:rPr lang="en-US" dirty="0" smtClean="0"/>
              <a:t>Worker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362073" y="1871673"/>
            <a:ext cx="2641600" cy="1295400"/>
            <a:chOff x="2184400" y="1384300"/>
            <a:chExt cx="2641600" cy="1295400"/>
          </a:xfrm>
        </p:grpSpPr>
        <p:grpSp>
          <p:nvGrpSpPr>
            <p:cNvPr id="13" name="Group 1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sz="1800" b="0" dirty="0" err="1"/>
                <a:t>Conveyor</a:t>
              </a:r>
              <a:r>
                <a:rPr lang="tr-TR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cs-CZ" sz="1800" b="0" dirty="0" err="1"/>
                <a:t>tick</a:t>
              </a:r>
              <a:r>
                <a:rPr lang="cs-CZ" sz="1800" b="0" dirty="0"/>
                <a:t>(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[*]):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 </a:t>
              </a:r>
              <a:endParaRPr lang="en-US" sz="1800" b="0" dirty="0" smtClean="0">
                <a:latin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62073" y="4151323"/>
            <a:ext cx="2641600" cy="1295400"/>
            <a:chOff x="2184400" y="1384300"/>
            <a:chExt cx="2641600" cy="1295400"/>
          </a:xfrm>
        </p:grpSpPr>
        <p:grpSp>
          <p:nvGrpSpPr>
            <p:cNvPr id="11" name="Group 1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da-DK" sz="1800" b="0" dirty="0" err="1"/>
                <a:t>Worker</a:t>
              </a:r>
              <a:r>
                <a:rPr lang="da-DK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de-DE" sz="1800" b="0" dirty="0" err="1"/>
                <a:t>enqueue</a:t>
              </a:r>
              <a:r>
                <a:rPr lang="de-DE" sz="1800" b="0" dirty="0"/>
                <a:t>(Item[*]) tick():Item[*]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387973" y="4138624"/>
            <a:ext cx="2641600" cy="1295400"/>
            <a:chOff x="2184400" y="1384300"/>
            <a:chExt cx="2641600" cy="1295400"/>
          </a:xfrm>
        </p:grpSpPr>
        <p:grpSp>
          <p:nvGrpSpPr>
            <p:cNvPr id="21" name="Group 2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/>
                <a:t>Item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 err="1"/>
                <a:t>lifeTime</a:t>
              </a:r>
              <a:r>
                <a:rPr lang="en-US" sz="1800" b="0" dirty="0"/>
                <a:t>():</a:t>
              </a:r>
              <a:r>
                <a:rPr lang="en-US" sz="1800" b="0" dirty="0" err="1"/>
                <a:t>int</a:t>
              </a:r>
              <a:r>
                <a:rPr lang="en-US" sz="1800" b="0" dirty="0"/>
                <a:t> </a:t>
              </a:r>
              <a:endParaRPr lang="ru-RU" sz="1800" b="0" dirty="0" smtClean="0"/>
            </a:p>
            <a:p>
              <a:r>
                <a:rPr lang="en-US" sz="1800" b="0" dirty="0" smtClean="0"/>
                <a:t>tick</a:t>
              </a:r>
              <a:r>
                <a:rPr lang="en-US" sz="1800" b="0" dirty="0"/>
                <a:t>() </a:t>
              </a:r>
            </a:p>
          </p:txBody>
        </p:sp>
      </p:grpSp>
      <p:cxnSp>
        <p:nvCxnSpPr>
          <p:cNvPr id="5" name="Straight Arrow Connector 4"/>
          <p:cNvCxnSpPr>
            <a:stCxn id="3" idx="2"/>
            <a:endCxn id="18" idx="0"/>
          </p:cNvCxnSpPr>
          <p:nvPr/>
        </p:nvCxnSpPr>
        <p:spPr>
          <a:xfrm>
            <a:off x="2682873" y="3167073"/>
            <a:ext cx="0" cy="984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18" idx="3"/>
            <a:endCxn id="24" idx="1"/>
          </p:cNvCxnSpPr>
          <p:nvPr/>
        </p:nvCxnSpPr>
        <p:spPr>
          <a:xfrm flipV="1">
            <a:off x="4003673" y="4786324"/>
            <a:ext cx="1384300" cy="126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752691" y="3437067"/>
            <a:ext cx="94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+mj-lt"/>
              </a:rPr>
              <a:t>workers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295491" y="3769292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302091" y="4363018"/>
            <a:ext cx="800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queue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102387" y="4856742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8884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Worker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2825265" y="3009722"/>
            <a:ext cx="3365500" cy="6985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759985" y="3404169"/>
            <a:ext cx="17373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Cube 4"/>
          <p:cNvSpPr/>
          <p:nvPr/>
        </p:nvSpPr>
        <p:spPr>
          <a:xfrm>
            <a:off x="4254015" y="3073222"/>
            <a:ext cx="571500" cy="555625"/>
          </a:xfrm>
          <a:prstGeom prst="cube">
            <a:avLst/>
          </a:prstGeom>
          <a:gradFill>
            <a:gsLst>
              <a:gs pos="0">
                <a:schemeClr val="tx2">
                  <a:lumMod val="50000"/>
                  <a:lumOff val="50000"/>
                </a:schemeClr>
              </a:gs>
              <a:gs pos="9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gular Pentagon 5"/>
          <p:cNvSpPr/>
          <p:nvPr/>
        </p:nvSpPr>
        <p:spPr>
          <a:xfrm>
            <a:off x="2940835" y="3311347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gular Pentagon 6"/>
          <p:cNvSpPr/>
          <p:nvPr/>
        </p:nvSpPr>
        <p:spPr>
          <a:xfrm>
            <a:off x="3280560" y="3311347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gular Pentagon 7"/>
          <p:cNvSpPr/>
          <p:nvPr/>
        </p:nvSpPr>
        <p:spPr>
          <a:xfrm>
            <a:off x="5729120" y="3339287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ular Callout 8"/>
          <p:cNvSpPr/>
          <p:nvPr/>
        </p:nvSpPr>
        <p:spPr>
          <a:xfrm>
            <a:off x="4964238" y="1765300"/>
            <a:ext cx="2111424" cy="714400"/>
          </a:xfrm>
          <a:prstGeom prst="wedgeRoundRectCallout">
            <a:avLst>
              <a:gd name="adj1" fmla="val 3326"/>
              <a:gd name="adj2" fmla="val 1238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Worker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1169136" y="4089400"/>
            <a:ext cx="2111424" cy="714400"/>
          </a:xfrm>
          <a:prstGeom prst="wedgeRoundRectCallout">
            <a:avLst>
              <a:gd name="adj1" fmla="val 42423"/>
              <a:gd name="adj2" fmla="val -1356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queue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406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Worker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16125" y="2616696"/>
            <a:ext cx="5111750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Рабочий ничего не обрабатывает, если нет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деталей</a:t>
            </a:r>
            <a:br>
              <a:rPr lang="ru-RU" dirty="0" smtClean="0">
                <a:solidFill>
                  <a:srgbClr val="004080"/>
                </a:solidFill>
                <a:cs typeface="Tahoma" charset="0"/>
              </a:rPr>
            </a:b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У вновь созданного рабочего входная очередь 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деталеий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пуста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557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Пишем тест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6400" y="1295400"/>
            <a:ext cx="8661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WorkerTest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shouldReturnNothingIfNothingToDo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da-DK" dirty="0">
                <a:latin typeface="Menlo"/>
              </a:rPr>
              <a:t>        </a:t>
            </a:r>
            <a:r>
              <a:rPr lang="da-DK" i="1" dirty="0">
                <a:solidFill>
                  <a:srgbClr val="BFBFBF"/>
                </a:solidFill>
                <a:latin typeface="Menlo"/>
              </a:rPr>
              <a:t>// given</a:t>
            </a:r>
            <a:endParaRPr lang="da-DK" dirty="0">
              <a:solidFill>
                <a:srgbClr val="BFBFBF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Worker worker =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Worker();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i="1" dirty="0">
                <a:solidFill>
                  <a:srgbClr val="BFBFBF"/>
                </a:solidFill>
                <a:latin typeface="Menlo"/>
              </a:rPr>
              <a:t>// when</a:t>
            </a:r>
            <a:endParaRPr lang="en-US" dirty="0">
              <a:solidFill>
                <a:srgbClr val="BFBFBF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&lt;Item&gt; output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worker.tick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i="1" dirty="0">
                <a:solidFill>
                  <a:srgbClr val="BFBFBF"/>
                </a:solidFill>
                <a:latin typeface="Menlo"/>
              </a:rPr>
              <a:t>// then</a:t>
            </a:r>
            <a:endParaRPr lang="en-US" dirty="0">
              <a:solidFill>
                <a:srgbClr val="BFBFBF"/>
              </a:solidFill>
              <a:latin typeface="Menlo"/>
            </a:endParaRPr>
          </a:p>
          <a:p>
            <a:r>
              <a:rPr lang="pl-PL" dirty="0">
                <a:latin typeface="Menlo"/>
              </a:rPr>
              <a:t>        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output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).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isEmpty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1283125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Worker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16124" y="2616696"/>
            <a:ext cx="5705475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Если во время обработки на кубике выпало значение большее количества 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деталеи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й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 очереди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,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то 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рабочиий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обрабатывает все детали в очереди</a:t>
            </a:r>
          </a:p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(и больше ничего)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313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30273" y="4519423"/>
            <a:ext cx="3073400" cy="1959401"/>
          </a:xfrm>
          <a:prstGeom prst="round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176894" y="492147"/>
            <a:ext cx="2641600" cy="1295400"/>
            <a:chOff x="2184400" y="1384300"/>
            <a:chExt cx="2641600" cy="1295400"/>
          </a:xfrm>
        </p:grpSpPr>
        <p:grpSp>
          <p:nvGrpSpPr>
            <p:cNvPr id="13" name="Group 1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sz="1800" b="0" dirty="0" err="1"/>
                <a:t>Conveyor</a:t>
              </a:r>
              <a:r>
                <a:rPr lang="tr-TR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cs-CZ" sz="1800" b="0" dirty="0" err="1"/>
                <a:t>tick</a:t>
              </a:r>
              <a:r>
                <a:rPr lang="cs-CZ" sz="1800" b="0" dirty="0"/>
                <a:t>(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[*]):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 </a:t>
              </a:r>
              <a:endParaRPr lang="en-US" sz="1800" b="0" dirty="0" smtClean="0">
                <a:latin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176894" y="2771797"/>
            <a:ext cx="2641600" cy="1295400"/>
            <a:chOff x="2184400" y="1384300"/>
            <a:chExt cx="2641600" cy="1295400"/>
          </a:xfrm>
        </p:grpSpPr>
        <p:grpSp>
          <p:nvGrpSpPr>
            <p:cNvPr id="11" name="Group 1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da-DK" sz="1800" b="0" dirty="0" err="1"/>
                <a:t>Worker</a:t>
              </a:r>
              <a:r>
                <a:rPr lang="da-DK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de-DE" sz="1800" b="0" dirty="0" err="1"/>
                <a:t>enqueue</a:t>
              </a:r>
              <a:r>
                <a:rPr lang="de-DE" sz="1800" b="0" dirty="0"/>
                <a:t>(Item[*]) tick():Item[*]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202794" y="2759098"/>
            <a:ext cx="2641600" cy="1295400"/>
            <a:chOff x="2184400" y="1384300"/>
            <a:chExt cx="2641600" cy="1295400"/>
          </a:xfrm>
        </p:grpSpPr>
        <p:grpSp>
          <p:nvGrpSpPr>
            <p:cNvPr id="21" name="Group 2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/>
                <a:t>Item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 err="1"/>
                <a:t>lifeTime</a:t>
              </a:r>
              <a:r>
                <a:rPr lang="en-US" sz="1800" b="0" dirty="0"/>
                <a:t>():</a:t>
              </a:r>
              <a:r>
                <a:rPr lang="en-US" sz="1800" b="0" dirty="0" err="1"/>
                <a:t>int</a:t>
              </a:r>
              <a:r>
                <a:rPr lang="en-US" sz="1800" b="0" dirty="0"/>
                <a:t> </a:t>
              </a:r>
              <a:endParaRPr lang="ru-RU" sz="1800" b="0" dirty="0" smtClean="0"/>
            </a:p>
            <a:p>
              <a:r>
                <a:rPr lang="en-US" sz="1800" b="0" dirty="0" smtClean="0"/>
                <a:t>tick</a:t>
              </a:r>
              <a:r>
                <a:rPr lang="en-US" sz="1800" b="0" dirty="0"/>
                <a:t>() </a:t>
              </a:r>
            </a:p>
          </p:txBody>
        </p:sp>
      </p:grpSp>
      <p:cxnSp>
        <p:nvCxnSpPr>
          <p:cNvPr id="5" name="Straight Arrow Connector 4"/>
          <p:cNvCxnSpPr>
            <a:stCxn id="3" idx="2"/>
            <a:endCxn id="18" idx="0"/>
          </p:cNvCxnSpPr>
          <p:nvPr/>
        </p:nvCxnSpPr>
        <p:spPr>
          <a:xfrm>
            <a:off x="2497694" y="1787547"/>
            <a:ext cx="0" cy="984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18" idx="3"/>
            <a:endCxn id="24" idx="1"/>
          </p:cNvCxnSpPr>
          <p:nvPr/>
        </p:nvCxnSpPr>
        <p:spPr>
          <a:xfrm flipV="1">
            <a:off x="3818494" y="3406798"/>
            <a:ext cx="1384300" cy="126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567512" y="2057541"/>
            <a:ext cx="94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+mj-lt"/>
              </a:rPr>
              <a:t>workers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110312" y="2389766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116912" y="2983492"/>
            <a:ext cx="800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queue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917208" y="3477216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176894" y="4867298"/>
            <a:ext cx="2641600" cy="1295400"/>
            <a:chOff x="2184400" y="1384300"/>
            <a:chExt cx="2641600" cy="1295400"/>
          </a:xfrm>
        </p:grpSpPr>
        <p:grpSp>
          <p:nvGrpSpPr>
            <p:cNvPr id="31" name="Group 3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3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smtClean="0"/>
                <a:t>Dice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33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/>
                <a:t>r</a:t>
              </a:r>
              <a:r>
                <a:rPr lang="en-US" sz="1800" b="0" dirty="0" smtClean="0"/>
                <a:t>oll():</a:t>
              </a:r>
              <a:r>
                <a:rPr lang="en-US" sz="1800" b="0" dirty="0" err="1" smtClean="0"/>
                <a:t>int</a:t>
              </a:r>
              <a:endParaRPr lang="en-US" sz="1800" b="0" dirty="0"/>
            </a:p>
          </p:txBody>
        </p:sp>
      </p:grpSp>
      <p:cxnSp>
        <p:nvCxnSpPr>
          <p:cNvPr id="36" name="Straight Arrow Connector 35"/>
          <p:cNvCxnSpPr>
            <a:stCxn id="18" idx="2"/>
            <a:endCxn id="34" idx="0"/>
          </p:cNvCxnSpPr>
          <p:nvPr/>
        </p:nvCxnSpPr>
        <p:spPr>
          <a:xfrm>
            <a:off x="2497694" y="4067197"/>
            <a:ext cx="0" cy="8001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643712" y="4074032"/>
            <a:ext cx="586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dice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164285" y="4521589"/>
            <a:ext cx="303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+mj-lt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71506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Worker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2825265" y="3009722"/>
            <a:ext cx="3365500" cy="6985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759985" y="3404169"/>
            <a:ext cx="17373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Cube 4"/>
          <p:cNvSpPr/>
          <p:nvPr/>
        </p:nvSpPr>
        <p:spPr>
          <a:xfrm>
            <a:off x="4254015" y="3073222"/>
            <a:ext cx="571500" cy="555625"/>
          </a:xfrm>
          <a:prstGeom prst="cube">
            <a:avLst/>
          </a:prstGeom>
          <a:gradFill>
            <a:gsLst>
              <a:gs pos="0">
                <a:schemeClr val="tx2">
                  <a:lumMod val="50000"/>
                  <a:lumOff val="50000"/>
                </a:schemeClr>
              </a:gs>
              <a:gs pos="9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gular Pentagon 5"/>
          <p:cNvSpPr/>
          <p:nvPr/>
        </p:nvSpPr>
        <p:spPr>
          <a:xfrm>
            <a:off x="2940835" y="3311347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gular Pentagon 6"/>
          <p:cNvSpPr/>
          <p:nvPr/>
        </p:nvSpPr>
        <p:spPr>
          <a:xfrm>
            <a:off x="3280560" y="3311347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gular Pentagon 7"/>
          <p:cNvSpPr/>
          <p:nvPr/>
        </p:nvSpPr>
        <p:spPr>
          <a:xfrm>
            <a:off x="5729120" y="3339287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ular Callout 8"/>
          <p:cNvSpPr/>
          <p:nvPr/>
        </p:nvSpPr>
        <p:spPr>
          <a:xfrm>
            <a:off x="4964238" y="1765300"/>
            <a:ext cx="2111424" cy="714400"/>
          </a:xfrm>
          <a:prstGeom prst="wedgeRoundRectCallout">
            <a:avLst>
              <a:gd name="adj1" fmla="val 3326"/>
              <a:gd name="adj2" fmla="val 1238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Worker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" name="Rounded Rectangular Callout 9"/>
          <p:cNvSpPr/>
          <p:nvPr/>
        </p:nvSpPr>
        <p:spPr>
          <a:xfrm>
            <a:off x="1169136" y="4089400"/>
            <a:ext cx="2111424" cy="714400"/>
          </a:xfrm>
          <a:prstGeom prst="wedgeRoundRectCallout">
            <a:avLst>
              <a:gd name="adj1" fmla="val 42423"/>
              <a:gd name="adj2" fmla="val -1356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queue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4441633" y="4343400"/>
            <a:ext cx="2111424" cy="714400"/>
          </a:xfrm>
          <a:prstGeom prst="wedgeRoundRectCallout">
            <a:avLst>
              <a:gd name="adj1" fmla="val -47801"/>
              <a:gd name="adj2" fmla="val -18724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Dice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687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Dependency Injection (DI)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251200" y="2484448"/>
            <a:ext cx="2641600" cy="1889103"/>
            <a:chOff x="2184400" y="1384300"/>
            <a:chExt cx="2641600" cy="1295400"/>
          </a:xfrm>
        </p:grpSpPr>
        <p:grpSp>
          <p:nvGrpSpPr>
            <p:cNvPr id="4" name="Group 3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184400" y="1738444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5" name="Title 1"/>
            <p:cNvSpPr txBox="1">
              <a:spLocks/>
            </p:cNvSpPr>
            <p:nvPr/>
          </p:nvSpPr>
          <p:spPr bwMode="auto">
            <a:xfrm>
              <a:off x="2483644" y="1410519"/>
              <a:ext cx="1999455" cy="312737"/>
            </a:xfrm>
            <a:prstGeom prst="rect">
              <a:avLst/>
            </a:prstGeom>
            <a:noFill/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da-DK" sz="1800" b="0" dirty="0" err="1"/>
                <a:t>Worker</a:t>
              </a:r>
              <a:r>
                <a:rPr lang="da-DK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 bwMode="auto">
            <a:xfrm>
              <a:off x="2483644" y="1939463"/>
              <a:ext cx="2113755" cy="680273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da-DK" sz="1800" b="0" dirty="0" err="1" smtClean="0">
                  <a:solidFill>
                    <a:schemeClr val="accent5"/>
                  </a:solidFill>
                </a:rPr>
                <a:t>Worker</a:t>
              </a:r>
              <a:r>
                <a:rPr lang="da-DK" sz="1800" b="0" dirty="0" smtClean="0">
                  <a:solidFill>
                    <a:schemeClr val="accent5"/>
                  </a:solidFill>
                </a:rPr>
                <a:t>(</a:t>
              </a:r>
              <a:r>
                <a:rPr lang="da-DK" sz="1800" b="0" dirty="0" err="1" smtClean="0">
                  <a:solidFill>
                    <a:schemeClr val="accent5"/>
                  </a:solidFill>
                </a:rPr>
                <a:t>Dic</a:t>
              </a:r>
              <a:r>
                <a:rPr lang="da-DK" sz="1800" b="0" dirty="0" err="1" smtClean="0">
                  <a:solidFill>
                    <a:srgbClr val="FF0000"/>
                  </a:solidFill>
                </a:rPr>
                <a:t>e</a:t>
              </a:r>
              <a:r>
                <a:rPr lang="da-DK" sz="1800" b="0" dirty="0" smtClean="0">
                  <a:solidFill>
                    <a:srgbClr val="FF0000"/>
                  </a:solidFill>
                </a:rPr>
                <a:t>) </a:t>
              </a:r>
              <a:r>
                <a:rPr lang="de-DE" sz="1800" b="0" dirty="0" err="1" smtClean="0"/>
                <a:t>enqueue</a:t>
              </a:r>
              <a:r>
                <a:rPr lang="de-DE" sz="1800" b="0" dirty="0"/>
                <a:t>(Item[*]) tick():Item[*] </a:t>
              </a:r>
            </a:p>
          </p:txBody>
        </p:sp>
      </p:grpSp>
      <p:sp>
        <p:nvSpPr>
          <p:cNvPr id="9" name="Rectangle 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19263" y="1626096"/>
            <a:ext cx="5705475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Dependency Injection (DI) через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конструктор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927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Пишем тест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295400"/>
            <a:ext cx="839152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shouldProcessNotGreaterThanItemsInQueue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da-DK" dirty="0">
                <a:latin typeface="Menlo"/>
              </a:rPr>
              <a:t>    </a:t>
            </a:r>
            <a:r>
              <a:rPr lang="da-DK" i="1" dirty="0">
                <a:solidFill>
                  <a:srgbClr val="BFBFBF"/>
                </a:solidFill>
                <a:latin typeface="Menlo"/>
              </a:rPr>
              <a:t>// given</a:t>
            </a:r>
            <a:endParaRPr lang="da-DK" dirty="0">
              <a:solidFill>
                <a:srgbClr val="BFBFBF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Dice dice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createDiceStub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4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Worker worker =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Worker(dice);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&lt;Item&gt; items = </a:t>
            </a:r>
            <a:r>
              <a:rPr lang="en-US" dirty="0" err="1">
                <a:solidFill>
                  <a:srgbClr val="0000B3"/>
                </a:solidFill>
                <a:latin typeface="Menlo"/>
              </a:rPr>
              <a:t>Arrays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.asList</a:t>
            </a:r>
            <a:r>
              <a:rPr lang="en-US" dirty="0" smtClean="0">
                <a:solidFill>
                  <a:srgbClr val="000000"/>
                </a:solidFill>
                <a:latin typeface="Menlo"/>
              </a:rPr>
              <a:t>(</a:t>
            </a:r>
          </a:p>
          <a:p>
            <a:r>
              <a:rPr lang="en-US" b="1" dirty="0">
                <a:solidFill>
                  <a:srgbClr val="000000"/>
                </a:solidFill>
                <a:latin typeface="Menlo"/>
              </a:rPr>
              <a:t>	</a:t>
            </a:r>
            <a:r>
              <a:rPr lang="en-US" b="1" dirty="0" smtClean="0">
                <a:solidFill>
                  <a:srgbClr val="000000"/>
                </a:solidFill>
                <a:latin typeface="Menlo"/>
              </a:rPr>
              <a:t>									</a:t>
            </a:r>
            <a:r>
              <a:rPr lang="en-US" b="1" dirty="0" smtClean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 smtClean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Item(), </a:t>
            </a:r>
            <a:endParaRPr lang="en-US" dirty="0" smtClean="0">
              <a:solidFill>
                <a:srgbClr val="000000"/>
              </a:solidFill>
              <a:latin typeface="Menlo"/>
            </a:endParaRPr>
          </a:p>
          <a:p>
            <a:r>
              <a:rPr lang="en-US" b="1" dirty="0">
                <a:solidFill>
                  <a:srgbClr val="000000"/>
                </a:solidFill>
                <a:latin typeface="Menlo"/>
              </a:rPr>
              <a:t>	</a:t>
            </a:r>
            <a:r>
              <a:rPr lang="en-US" b="1" dirty="0" smtClean="0">
                <a:solidFill>
                  <a:srgbClr val="000000"/>
                </a:solidFill>
                <a:latin typeface="Menlo"/>
              </a:rPr>
              <a:t>									</a:t>
            </a:r>
            <a:r>
              <a:rPr lang="en-US" b="1" dirty="0" smtClean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 smtClean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Item());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worker.enqueue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(items);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i="1" dirty="0">
                <a:solidFill>
                  <a:srgbClr val="BFBFBF"/>
                </a:solidFill>
                <a:latin typeface="Menlo"/>
              </a:rPr>
              <a:t>// when</a:t>
            </a:r>
            <a:endParaRPr lang="en-US" dirty="0">
              <a:solidFill>
                <a:srgbClr val="BFBFBF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&lt;Item&gt; output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worker.tick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i="1" dirty="0">
                <a:solidFill>
                  <a:srgbClr val="BFBFBF"/>
                </a:solidFill>
                <a:latin typeface="Menlo"/>
              </a:rPr>
              <a:t>// then</a:t>
            </a:r>
            <a:endParaRPr lang="en-US" dirty="0">
              <a:solidFill>
                <a:srgbClr val="BFBFBF"/>
              </a:solidFill>
              <a:latin typeface="Menlo"/>
            </a:endParaRPr>
          </a:p>
          <a:p>
            <a:r>
              <a:rPr lang="pl-PL" dirty="0">
                <a:latin typeface="Menlo"/>
              </a:rPr>
              <a:t>    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output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).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isEqualTo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(</a:t>
            </a:r>
            <a:r>
              <a:rPr lang="pl-PL" dirty="0" err="1">
                <a:solidFill>
                  <a:srgbClr val="000000"/>
                </a:solidFill>
                <a:latin typeface="Menlo"/>
              </a:rPr>
              <a:t>items</a:t>
            </a:r>
            <a:r>
              <a:rPr lang="pl-PL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918789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575" y="1004888"/>
            <a:ext cx="2618463" cy="247967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2619376" y="2008188"/>
            <a:ext cx="5892800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tr-TR" sz="1800" b="0" dirty="0" err="1" smtClean="0"/>
              <a:t>Conveyor</a:t>
            </a:r>
            <a:r>
              <a:rPr lang="ru-RU" sz="1800" b="0" dirty="0" smtClean="0"/>
              <a:t> - с</a:t>
            </a:r>
            <a:r>
              <a:rPr lang="en-US" sz="1800" b="0" dirty="0" err="1" smtClean="0"/>
              <a:t>равнение</a:t>
            </a:r>
            <a:r>
              <a:rPr lang="en-US" sz="1800" b="0" dirty="0" smtClean="0"/>
              <a:t> </a:t>
            </a:r>
            <a:r>
              <a:rPr lang="en-US" sz="1800" b="0" dirty="0" err="1"/>
              <a:t>тестов</a:t>
            </a:r>
            <a:r>
              <a:rPr lang="en-US" sz="1800" b="0" dirty="0"/>
              <a:t> </a:t>
            </a:r>
            <a:r>
              <a:rPr lang="en-US" sz="1800" b="0" dirty="0" err="1"/>
              <a:t>на</a:t>
            </a:r>
            <a:r>
              <a:rPr lang="en-US" sz="1800" b="0" dirty="0"/>
              <a:t> </a:t>
            </a:r>
            <a:r>
              <a:rPr lang="en-US" sz="1800" b="0" dirty="0" err="1"/>
              <a:t>поведение</a:t>
            </a:r>
            <a:r>
              <a:rPr lang="en-US" sz="1800" b="0" dirty="0"/>
              <a:t> </a:t>
            </a:r>
            <a:r>
              <a:rPr lang="en-US" sz="1800" b="0" dirty="0" err="1"/>
              <a:t>и</a:t>
            </a:r>
            <a:r>
              <a:rPr lang="en-US" sz="1800" b="0" dirty="0"/>
              <a:t> </a:t>
            </a:r>
            <a:r>
              <a:rPr lang="en-US" sz="1800" b="0" dirty="0" err="1"/>
              <a:t>тестов</a:t>
            </a:r>
            <a:r>
              <a:rPr lang="en-US" sz="1800" b="0" dirty="0"/>
              <a:t> </a:t>
            </a:r>
            <a:r>
              <a:rPr lang="en-US" sz="1800" b="0" dirty="0" err="1"/>
              <a:t>на</a:t>
            </a:r>
            <a:r>
              <a:rPr lang="en-US" sz="1800" b="0" dirty="0"/>
              <a:t> </a:t>
            </a:r>
            <a:r>
              <a:rPr lang="en-US" sz="1800" b="0" dirty="0" err="1"/>
              <a:t>состояние</a:t>
            </a:r>
            <a:endParaRPr lang="en-US" sz="1800" b="0" dirty="0">
              <a:latin typeface="+mn-lt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2619375" y="1004888"/>
            <a:ext cx="4225328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ru-RU" sz="2800" b="0" dirty="0" smtClean="0">
                <a:latin typeface="+mn-lt"/>
              </a:rPr>
              <a:t>Андрей </a:t>
            </a:r>
            <a:r>
              <a:rPr lang="ru-RU" sz="2800" b="0" dirty="0" err="1" smtClean="0">
                <a:latin typeface="+mn-lt"/>
              </a:rPr>
              <a:t>Бибичев</a:t>
            </a:r>
            <a:endParaRPr lang="en-US" sz="2800" b="0" dirty="0">
              <a:latin typeface="+mn-lt"/>
            </a:endParaRPr>
          </a:p>
        </p:txBody>
      </p:sp>
      <p:sp>
        <p:nvSpPr>
          <p:cNvPr id="7" name="Title 1">
            <a:hlinkClick r:id="rId3"/>
          </p:cNvPr>
          <p:cNvSpPr txBox="1">
            <a:spLocks/>
          </p:cNvSpPr>
          <p:nvPr/>
        </p:nvSpPr>
        <p:spPr bwMode="auto">
          <a:xfrm>
            <a:off x="1625600" y="5486400"/>
            <a:ext cx="5892800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algn="ctr"/>
            <a:r>
              <a:rPr lang="en-US" sz="1800" b="0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http://</a:t>
            </a:r>
            <a:r>
              <a:rPr lang="en-US" sz="1800" b="0" u="sng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www.slideshare.net</a:t>
            </a:r>
            <a:r>
              <a:rPr lang="en-US" sz="1800" b="0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</a:t>
            </a:r>
            <a:r>
              <a:rPr lang="en-US" sz="1800" b="0" u="sng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bibigine</a:t>
            </a:r>
            <a:r>
              <a:rPr lang="en-US" sz="1800" b="0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7556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Stub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940584" y="1523822"/>
            <a:ext cx="3682215" cy="6985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875305" y="1918269"/>
            <a:ext cx="17373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Cube 7"/>
          <p:cNvSpPr/>
          <p:nvPr/>
        </p:nvSpPr>
        <p:spPr>
          <a:xfrm>
            <a:off x="2369335" y="1587322"/>
            <a:ext cx="571500" cy="555625"/>
          </a:xfrm>
          <a:prstGeom prst="cube">
            <a:avLst/>
          </a:prstGeom>
          <a:gradFill>
            <a:gsLst>
              <a:gs pos="0">
                <a:schemeClr val="tx2">
                  <a:lumMod val="50000"/>
                  <a:lumOff val="50000"/>
                </a:schemeClr>
              </a:gs>
              <a:gs pos="99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gular Pentagon 8"/>
          <p:cNvSpPr/>
          <p:nvPr/>
        </p:nvSpPr>
        <p:spPr>
          <a:xfrm>
            <a:off x="1056155" y="1825447"/>
            <a:ext cx="290830" cy="290830"/>
          </a:xfrm>
          <a:prstGeom prst="pentagon">
            <a:avLst/>
          </a:prstGeom>
          <a:solidFill>
            <a:schemeClr val="accent3">
              <a:alpha val="21000"/>
            </a:schemeClr>
          </a:solidFill>
          <a:ln w="31750">
            <a:solidFill>
              <a:srgbClr val="800000">
                <a:alpha val="42000"/>
              </a:srgb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gular Pentagon 9"/>
          <p:cNvSpPr/>
          <p:nvPr/>
        </p:nvSpPr>
        <p:spPr>
          <a:xfrm>
            <a:off x="1395880" y="1825447"/>
            <a:ext cx="290830" cy="290830"/>
          </a:xfrm>
          <a:prstGeom prst="pentagon">
            <a:avLst/>
          </a:prstGeom>
          <a:solidFill>
            <a:schemeClr val="accent3">
              <a:alpha val="21000"/>
            </a:schemeClr>
          </a:solidFill>
          <a:ln w="31750">
            <a:solidFill>
              <a:srgbClr val="800000">
                <a:alpha val="42000"/>
              </a:srgb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gular Pentagon 10"/>
          <p:cNvSpPr/>
          <p:nvPr/>
        </p:nvSpPr>
        <p:spPr>
          <a:xfrm>
            <a:off x="3844440" y="1853387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gular Pentagon 14"/>
          <p:cNvSpPr/>
          <p:nvPr/>
        </p:nvSpPr>
        <p:spPr>
          <a:xfrm>
            <a:off x="4186070" y="1850847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gular Pentagon 15"/>
          <p:cNvSpPr/>
          <p:nvPr/>
        </p:nvSpPr>
        <p:spPr>
          <a:xfrm>
            <a:off x="1056155" y="1483817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gular Pentagon 16"/>
          <p:cNvSpPr/>
          <p:nvPr/>
        </p:nvSpPr>
        <p:spPr>
          <a:xfrm>
            <a:off x="1397785" y="1481277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672694" y="2649561"/>
            <a:ext cx="2641600" cy="1295400"/>
            <a:chOff x="2184400" y="1384300"/>
            <a:chExt cx="2641600" cy="1295400"/>
          </a:xfrm>
        </p:grpSpPr>
        <p:grpSp>
          <p:nvGrpSpPr>
            <p:cNvPr id="19" name="Group 18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0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smtClean="0"/>
                <a:t>Dice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21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/>
                <a:t>r</a:t>
              </a:r>
              <a:r>
                <a:rPr lang="en-US" sz="1800" b="0" dirty="0" smtClean="0"/>
                <a:t>oll():</a:t>
              </a:r>
              <a:r>
                <a:rPr lang="en-US" sz="1800" b="0" dirty="0" err="1" smtClean="0"/>
                <a:t>int</a:t>
              </a:r>
              <a:endParaRPr lang="en-US" sz="1800" b="0" dirty="0"/>
            </a:p>
          </p:txBody>
        </p:sp>
      </p:grpSp>
      <p:cxnSp>
        <p:nvCxnSpPr>
          <p:cNvPr id="24" name="Straight Arrow Connector 23"/>
          <p:cNvCxnSpPr>
            <a:endCxn id="22" idx="2"/>
          </p:cNvCxnSpPr>
          <p:nvPr/>
        </p:nvCxnSpPr>
        <p:spPr>
          <a:xfrm flipV="1">
            <a:off x="6993494" y="3944961"/>
            <a:ext cx="0" cy="11652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5672694" y="4497389"/>
            <a:ext cx="2641600" cy="1295400"/>
            <a:chOff x="2184400" y="1384300"/>
            <a:chExt cx="2641600" cy="1295400"/>
          </a:xfrm>
        </p:grpSpPr>
        <p:grpSp>
          <p:nvGrpSpPr>
            <p:cNvPr id="28" name="Group 27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9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err="1" smtClean="0"/>
                <a:t>DiceStub</a:t>
              </a:r>
              <a:endParaRPr lang="en-US" sz="1800" b="0" dirty="0" smtClean="0"/>
            </a:p>
          </p:txBody>
        </p:sp>
        <p:sp>
          <p:nvSpPr>
            <p:cNvPr id="30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/>
                <a:t>r</a:t>
              </a:r>
              <a:r>
                <a:rPr lang="en-US" sz="1800" b="0" dirty="0" smtClean="0"/>
                <a:t>oll():</a:t>
              </a:r>
              <a:r>
                <a:rPr lang="en-US" sz="1800" b="0" dirty="0" err="1" smtClean="0"/>
                <a:t>int</a:t>
              </a:r>
              <a:endParaRPr lang="en-US" sz="1800" b="0" dirty="0"/>
            </a:p>
          </p:txBody>
        </p:sp>
      </p:grpSp>
      <p:sp>
        <p:nvSpPr>
          <p:cNvPr id="33" name="Title 1"/>
          <p:cNvSpPr txBox="1">
            <a:spLocks/>
          </p:cNvSpPr>
          <p:nvPr/>
        </p:nvSpPr>
        <p:spPr bwMode="auto">
          <a:xfrm>
            <a:off x="940585" y="2336824"/>
            <a:ext cx="1053316" cy="312737"/>
          </a:xfrm>
          <a:prstGeom prst="rect">
            <a:avLst/>
          </a:prstGeom>
          <a:ln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en-US" sz="1800" b="0" dirty="0" err="1" smtClean="0"/>
              <a:t>enqueue</a:t>
            </a:r>
            <a:endParaRPr lang="en-US" sz="1800" b="0" dirty="0"/>
          </a:p>
        </p:txBody>
      </p:sp>
      <p:sp>
        <p:nvSpPr>
          <p:cNvPr id="34" name="Title 1"/>
          <p:cNvSpPr txBox="1">
            <a:spLocks/>
          </p:cNvSpPr>
          <p:nvPr/>
        </p:nvSpPr>
        <p:spPr bwMode="auto">
          <a:xfrm>
            <a:off x="2414177" y="2336824"/>
            <a:ext cx="526658" cy="312737"/>
          </a:xfrm>
          <a:prstGeom prst="rect">
            <a:avLst/>
          </a:prstGeom>
          <a:ln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en-US" sz="1800" b="0" dirty="0" smtClean="0"/>
              <a:t>tick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3652622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Mock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06400" y="1295400"/>
            <a:ext cx="7848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private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Dice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createDiceStub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rollValue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 {</a:t>
            </a:r>
          </a:p>
          <a:p>
            <a:r>
              <a:rPr lang="fr-FR" dirty="0">
                <a:latin typeface="Menlo"/>
              </a:rPr>
              <a:t>    </a:t>
            </a:r>
            <a:r>
              <a:rPr lang="fr-FR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fr-FR" dirty="0">
                <a:solidFill>
                  <a:srgbClr val="000080"/>
                </a:solidFill>
                <a:latin typeface="Menlo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Menlo"/>
              </a:rPr>
              <a:t>Dice</a:t>
            </a:r>
            <a:r>
              <a:rPr lang="fr-FR" dirty="0">
                <a:solidFill>
                  <a:srgbClr val="000000"/>
                </a:solidFill>
                <a:latin typeface="Menlo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Menlo"/>
              </a:rPr>
              <a:t>dice</a:t>
            </a:r>
            <a:r>
              <a:rPr lang="fr-FR" dirty="0">
                <a:solidFill>
                  <a:srgbClr val="000000"/>
                </a:solidFill>
                <a:latin typeface="Menlo"/>
              </a:rPr>
              <a:t> = </a:t>
            </a:r>
            <a:r>
              <a:rPr lang="fr-FR" dirty="0" err="1">
                <a:solidFill>
                  <a:srgbClr val="000000"/>
                </a:solidFill>
                <a:latin typeface="Menlo"/>
              </a:rPr>
              <a:t>mock</a:t>
            </a:r>
            <a:r>
              <a:rPr lang="fr-FR" dirty="0">
                <a:solidFill>
                  <a:srgbClr val="000000"/>
                </a:solidFill>
                <a:latin typeface="Menlo"/>
              </a:rPr>
              <a:t>(</a:t>
            </a:r>
            <a:r>
              <a:rPr lang="fr-FR" dirty="0" err="1">
                <a:solidFill>
                  <a:srgbClr val="000000"/>
                </a:solidFill>
                <a:latin typeface="Menlo"/>
              </a:rPr>
              <a:t>Dice.</a:t>
            </a:r>
            <a:r>
              <a:rPr lang="fr-FR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fr-FR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when(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dice.roll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()).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thenReturn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rollValue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return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dice;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88290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1600" y="609600"/>
            <a:ext cx="4406900" cy="2044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3657600"/>
            <a:ext cx="1104900" cy="698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3400" y="2768600"/>
            <a:ext cx="3543300" cy="177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3800" y="3613150"/>
            <a:ext cx="609600" cy="609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55900" y="5105400"/>
            <a:ext cx="382270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927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16124" y="2616696"/>
            <a:ext cx="5705475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Хотя мы и воспользовались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mock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-объектом,</a:t>
            </a:r>
          </a:p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это всё равно, по большому счету, тест на состояние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226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16124" y="2616696"/>
            <a:ext cx="5705475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Если во время обработки на кубике выпало значение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N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меньше количества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деталей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 очереди,</a:t>
            </a:r>
          </a:p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то обрабатывается только первые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N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деталей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из очереди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en-US" dirty="0" smtClean="0"/>
              <a:t>Worker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066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295400"/>
            <a:ext cx="85344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shouldProcessNotGreaterThanRolledValue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da-DK" sz="1600" dirty="0">
                <a:latin typeface="Menlo"/>
              </a:rPr>
              <a:t>    </a:t>
            </a:r>
            <a:r>
              <a:rPr lang="da-DK" sz="1600" i="1" dirty="0">
                <a:solidFill>
                  <a:srgbClr val="BFBFBF"/>
                </a:solidFill>
                <a:latin typeface="Menlo"/>
              </a:rPr>
              <a:t>// given</a:t>
            </a:r>
            <a:endParaRPr lang="da-DK" sz="1600" dirty="0">
              <a:solidFill>
                <a:srgbClr val="BFBFBF"/>
              </a:solidFill>
              <a:latin typeface="Menlo"/>
            </a:endParaRPr>
          </a:p>
          <a:p>
            <a:r>
              <a:rPr lang="fi-FI" sz="1600" dirty="0">
                <a:latin typeface="Menlo"/>
              </a:rPr>
              <a:t>    </a:t>
            </a:r>
            <a:r>
              <a:rPr lang="fi-FI" sz="1600" b="1" dirty="0" err="1">
                <a:solidFill>
                  <a:srgbClr val="000080"/>
                </a:solidFill>
                <a:latin typeface="Menlo"/>
              </a:rPr>
              <a:t>final</a:t>
            </a:r>
            <a:r>
              <a:rPr lang="fi-FI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600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fi-FI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600" dirty="0" err="1">
                <a:solidFill>
                  <a:srgbClr val="000000"/>
                </a:solidFill>
                <a:latin typeface="Menlo"/>
              </a:rPr>
              <a:t>rollValue</a:t>
            </a:r>
            <a:r>
              <a:rPr lang="fi-FI" sz="16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fi-FI" sz="1600" dirty="0">
                <a:solidFill>
                  <a:srgbClr val="0000FF"/>
                </a:solidFill>
                <a:latin typeface="Menlo"/>
              </a:rPr>
              <a:t>3</a:t>
            </a:r>
            <a:r>
              <a:rPr lang="fi-FI" sz="16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Dice dice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createDiceStub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rollValue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Worker worker =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Worker(dice);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&lt;Item&gt; items = </a:t>
            </a:r>
            <a:r>
              <a:rPr lang="en-US" sz="1600" dirty="0" err="1">
                <a:solidFill>
                  <a:srgbClr val="0000B3"/>
                </a:solidFill>
                <a:latin typeface="Menlo"/>
              </a:rPr>
              <a:t>Arrays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.asList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</a:p>
          <a:p>
            <a:r>
              <a:rPr lang="en-US" sz="1600" b="1" dirty="0" smtClean="0">
                <a:solidFill>
                  <a:srgbClr val="000080"/>
                </a:solidFill>
                <a:latin typeface="Menlo"/>
              </a:rPr>
              <a:t>					new</a:t>
            </a:r>
            <a:r>
              <a:rPr lang="en-US" sz="1600" dirty="0" smtClean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Item(),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Item(),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Item(),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Item());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worker.enqueue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(items);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// when</a:t>
            </a:r>
            <a:endParaRPr lang="en-US" sz="1600" dirty="0">
              <a:solidFill>
                <a:srgbClr val="BFBFBF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&lt;Item&gt; output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worker.tick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// then</a:t>
            </a:r>
            <a:endParaRPr lang="en-US" sz="1600" dirty="0">
              <a:solidFill>
                <a:srgbClr val="BFBFBF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(output).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isEqualTo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items.subList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Menlo"/>
              </a:rPr>
              <a:t>0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rollValue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));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405883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Еще аналогичные тесты: 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16125" y="2616696"/>
            <a:ext cx="5111750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Проверяем, что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enqueue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() </a:t>
            </a:r>
            <a:r>
              <a:rPr lang="ru-RU" b="1" dirty="0">
                <a:solidFill>
                  <a:srgbClr val="004080"/>
                </a:solidFill>
                <a:cs typeface="Tahoma" charset="0"/>
              </a:rPr>
              <a:t>добавляет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 очередь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/>
            </a:r>
            <a:br>
              <a:rPr lang="ru-RU" dirty="0" smtClean="0">
                <a:solidFill>
                  <a:srgbClr val="004080"/>
                </a:solidFill>
                <a:cs typeface="Tahoma" charset="0"/>
              </a:rPr>
            </a:b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Проверяем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что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tick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() </a:t>
            </a:r>
            <a:r>
              <a:rPr lang="ru-RU" b="1" dirty="0">
                <a:solidFill>
                  <a:srgbClr val="004080"/>
                </a:solidFill>
                <a:cs typeface="Tahoma" charset="0"/>
              </a:rPr>
              <a:t>удаляет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из очереди обработанные детали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449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Тупой, </a:t>
            </a:r>
            <a:r>
              <a:rPr lang="ru-RU" dirty="0"/>
              <a:t>но </a:t>
            </a:r>
            <a:r>
              <a:rPr lang="ru-RU" dirty="0" smtClean="0"/>
              <a:t>важный </a:t>
            </a:r>
            <a:r>
              <a:rPr lang="ru-RU" dirty="0"/>
              <a:t>тест: 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16125" y="2616696"/>
            <a:ext cx="5111750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cs-CZ" dirty="0" err="1">
                <a:solidFill>
                  <a:srgbClr val="004080"/>
                </a:solidFill>
                <a:cs typeface="Tahoma" charset="0"/>
              </a:rPr>
              <a:t>Во</a:t>
            </a:r>
            <a:r>
              <a:rPr lang="cs-CZ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cs-CZ" dirty="0" err="1">
                <a:solidFill>
                  <a:srgbClr val="004080"/>
                </a:solidFill>
                <a:cs typeface="Tahoma" charset="0"/>
              </a:rPr>
              <a:t>время</a:t>
            </a:r>
            <a:r>
              <a:rPr lang="cs-CZ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cs-CZ" dirty="0" err="1">
                <a:solidFill>
                  <a:srgbClr val="004080"/>
                </a:solidFill>
                <a:cs typeface="Tahoma" charset="0"/>
              </a:rPr>
              <a:t>Worker.tick</a:t>
            </a:r>
            <a:r>
              <a:rPr lang="cs-CZ" dirty="0">
                <a:solidFill>
                  <a:srgbClr val="004080"/>
                </a:solidFill>
                <a:cs typeface="Tahoma" charset="0"/>
              </a:rPr>
              <a:t>() </a:t>
            </a:r>
            <a:r>
              <a:rPr lang="cs-CZ" dirty="0" err="1">
                <a:solidFill>
                  <a:srgbClr val="004080"/>
                </a:solidFill>
                <a:cs typeface="Tahoma" charset="0"/>
              </a:rPr>
              <a:t>кубик</a:t>
            </a:r>
            <a:r>
              <a:rPr lang="cs-CZ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cs-CZ" dirty="0" err="1">
                <a:solidFill>
                  <a:srgbClr val="004080"/>
                </a:solidFill>
                <a:cs typeface="Tahoma" charset="0"/>
              </a:rPr>
              <a:t>бросается</a:t>
            </a:r>
            <a:r>
              <a:rPr lang="cs-CZ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cs-CZ" dirty="0" err="1">
                <a:solidFill>
                  <a:srgbClr val="004080"/>
                </a:solidFill>
                <a:cs typeface="Tahoma" charset="0"/>
              </a:rPr>
              <a:t>ровно</a:t>
            </a:r>
            <a:r>
              <a:rPr lang="cs-CZ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cs-CZ" dirty="0" err="1">
                <a:solidFill>
                  <a:srgbClr val="004080"/>
                </a:solidFill>
                <a:cs typeface="Tahoma" charset="0"/>
              </a:rPr>
              <a:t>один</a:t>
            </a:r>
            <a:r>
              <a:rPr lang="cs-CZ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cs-CZ" dirty="0" err="1">
                <a:solidFill>
                  <a:srgbClr val="004080"/>
                </a:solidFill>
                <a:cs typeface="Tahoma" charset="0"/>
              </a:rPr>
              <a:t>раз</a:t>
            </a:r>
            <a:r>
              <a:rPr lang="cs-CZ" dirty="0">
                <a:solidFill>
                  <a:srgbClr val="004080"/>
                </a:solidFill>
                <a:cs typeface="Tahoma" charset="0"/>
              </a:rPr>
              <a:t>!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795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Кубик бросается один раз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3700" y="1295400"/>
            <a:ext cx="8153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shouldRollDiceOnlyOnceDuringTick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da-DK" dirty="0">
                <a:latin typeface="Menlo"/>
              </a:rPr>
              <a:t>    </a:t>
            </a:r>
            <a:r>
              <a:rPr lang="da-DK" i="1" dirty="0">
                <a:solidFill>
                  <a:srgbClr val="BFBFBF"/>
                </a:solidFill>
                <a:latin typeface="Menlo"/>
              </a:rPr>
              <a:t>// given</a:t>
            </a:r>
            <a:endParaRPr lang="da-DK" dirty="0">
              <a:solidFill>
                <a:srgbClr val="BFBFBF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Dice dice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createDiceStub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3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Worker worker =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Worker(dice);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&lt;Item&gt; items = </a:t>
            </a:r>
            <a:r>
              <a:rPr lang="en-US" dirty="0" err="1">
                <a:solidFill>
                  <a:srgbClr val="0000B3"/>
                </a:solidFill>
                <a:latin typeface="Menlo"/>
              </a:rPr>
              <a:t>Arrays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.asList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</a:p>
          <a:p>
            <a:r>
              <a:rPr lang="en-US" dirty="0">
                <a:latin typeface="Menlo"/>
              </a:rPr>
              <a:t>                         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Item(),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Item(),</a:t>
            </a:r>
          </a:p>
          <a:p>
            <a:r>
              <a:rPr lang="en-US" dirty="0">
                <a:latin typeface="Menlo"/>
              </a:rPr>
              <a:t>                         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Item(),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Item());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worker.enqueue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(items);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i="1" dirty="0">
                <a:solidFill>
                  <a:srgbClr val="BFBFBF"/>
                </a:solidFill>
                <a:latin typeface="Menlo"/>
              </a:rPr>
              <a:t>// when</a:t>
            </a:r>
            <a:endParaRPr lang="en-US" dirty="0">
              <a:solidFill>
                <a:srgbClr val="BFBFBF"/>
              </a:solidFill>
              <a:latin typeface="Menlo"/>
            </a:endParaRP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worker.tick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i="1" dirty="0">
                <a:solidFill>
                  <a:srgbClr val="BFBFBF"/>
                </a:solidFill>
                <a:latin typeface="Menlo"/>
              </a:rPr>
              <a:t>// then</a:t>
            </a:r>
            <a:endParaRPr lang="en-US" dirty="0">
              <a:solidFill>
                <a:srgbClr val="BFBFBF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verify(dice, times(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1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)).roll();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47234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016124" y="2616696"/>
            <a:ext cx="5705475" cy="10706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Это примитивный пример</a:t>
            </a:r>
            <a:r>
              <a:rPr lang="ru-RU" dirty="0">
                <a:solidFill>
                  <a:srgbClr val="161645"/>
                </a:solidFill>
                <a:cs typeface="Tahoma" charset="0"/>
              </a:rPr>
              <a:t> </a:t>
            </a:r>
            <a:r>
              <a:rPr lang="ru-RU" b="1" dirty="0">
                <a:solidFill>
                  <a:srgbClr val="161645"/>
                </a:solidFill>
                <a:cs typeface="Tahoma" charset="0"/>
              </a:rPr>
              <a:t>теста на поведение</a:t>
            </a:r>
            <a:r>
              <a:rPr lang="ru-RU" dirty="0">
                <a:solidFill>
                  <a:srgbClr val="161645"/>
                </a:solidFill>
                <a:cs typeface="Tahoma" charset="0"/>
              </a:rPr>
              <a:t>:</a:t>
            </a:r>
          </a:p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мы проверили как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взаимодействует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наш объект с другим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объектом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.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>
                <a:solidFill>
                  <a:srgbClr val="161645"/>
                </a:solidFill>
                <a:cs typeface="Tahoma" charset="0"/>
              </a:rPr>
              <a:t>Тест </a:t>
            </a:r>
            <a:r>
              <a:rPr lang="ru-RU" dirty="0">
                <a:solidFill>
                  <a:srgbClr val="161645"/>
                </a:solidFill>
                <a:cs typeface="Tahoma" charset="0"/>
              </a:rPr>
              <a:t>на поведение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788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2234247" y="909292"/>
            <a:ext cx="5652837" cy="5927224"/>
            <a:chOff x="825500" y="671345"/>
            <a:chExt cx="5652837" cy="5927224"/>
          </a:xfrm>
        </p:grpSpPr>
        <p:sp>
          <p:nvSpPr>
            <p:cNvPr id="10" name="Rectangle 9"/>
            <p:cNvSpPr/>
            <p:nvPr/>
          </p:nvSpPr>
          <p:spPr>
            <a:xfrm>
              <a:off x="825500" y="1063625"/>
              <a:ext cx="3746500" cy="4651375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/>
                  </a:solidFill>
                </a:ln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10118" y="1349375"/>
              <a:ext cx="3365500" cy="698500"/>
              <a:chOff x="1016000" y="1349375"/>
              <a:chExt cx="3365500" cy="6985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1950720" y="1743822"/>
                <a:ext cx="17373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2" name="Cube 1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gular Pentagon 15"/>
              <p:cNvSpPr/>
              <p:nvPr/>
            </p:nvSpPr>
            <p:spPr>
              <a:xfrm>
                <a:off x="1131570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gular Pentagon 16"/>
              <p:cNvSpPr/>
              <p:nvPr/>
            </p:nvSpPr>
            <p:spPr>
              <a:xfrm>
                <a:off x="1471295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gular Pentagon 22"/>
              <p:cNvSpPr/>
              <p:nvPr/>
            </p:nvSpPr>
            <p:spPr>
              <a:xfrm>
                <a:off x="3919855" y="167894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010118" y="2481424"/>
              <a:ext cx="3365500" cy="698500"/>
              <a:chOff x="1016000" y="1349375"/>
              <a:chExt cx="3365500" cy="6985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>
                <a:off x="1950720" y="1743822"/>
                <a:ext cx="17373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8" name="Cube 27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gular Pentagon 28"/>
              <p:cNvSpPr/>
              <p:nvPr/>
            </p:nvSpPr>
            <p:spPr>
              <a:xfrm>
                <a:off x="1131570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010118" y="3613473"/>
              <a:ext cx="3365500" cy="698500"/>
              <a:chOff x="1016000" y="1349375"/>
              <a:chExt cx="3365500" cy="6985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>
                <a:off x="1950720" y="1743822"/>
                <a:ext cx="17373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5" name="Cube 34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010118" y="4745523"/>
              <a:ext cx="3365500" cy="698500"/>
              <a:chOff x="1016000" y="1349375"/>
              <a:chExt cx="3365500" cy="69850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1950720" y="1743822"/>
                <a:ext cx="17373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42" name="Cube 4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Down Arrow 45"/>
            <p:cNvSpPr/>
            <p:nvPr/>
          </p:nvSpPr>
          <p:spPr>
            <a:xfrm>
              <a:off x="1300127" y="671345"/>
              <a:ext cx="339725" cy="784559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own Arrow 46"/>
            <p:cNvSpPr/>
            <p:nvPr/>
          </p:nvSpPr>
          <p:spPr>
            <a:xfrm>
              <a:off x="3865078" y="5139970"/>
              <a:ext cx="339725" cy="956030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Notched Right Arrow 47"/>
            <p:cNvSpPr/>
            <p:nvPr/>
          </p:nvSpPr>
          <p:spPr>
            <a:xfrm rot="9494067">
              <a:off x="1325676" y="2192144"/>
              <a:ext cx="2696301" cy="315611"/>
            </a:xfrm>
            <a:prstGeom prst="notched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Notched Right Arrow 48"/>
            <p:cNvSpPr/>
            <p:nvPr/>
          </p:nvSpPr>
          <p:spPr>
            <a:xfrm rot="9494067">
              <a:off x="1325676" y="3324194"/>
              <a:ext cx="2696301" cy="315611"/>
            </a:xfrm>
            <a:prstGeom prst="notched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Notched Right Arrow 49"/>
            <p:cNvSpPr/>
            <p:nvPr/>
          </p:nvSpPr>
          <p:spPr>
            <a:xfrm rot="9494067">
              <a:off x="1325676" y="4467405"/>
              <a:ext cx="2696301" cy="315611"/>
            </a:xfrm>
            <a:prstGeom prst="notched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gular Pentagon 50"/>
            <p:cNvSpPr/>
            <p:nvPr/>
          </p:nvSpPr>
          <p:spPr>
            <a:xfrm>
              <a:off x="3740301" y="6139514"/>
              <a:ext cx="290830" cy="290830"/>
            </a:xfrm>
            <a:prstGeom prst="pentagon">
              <a:avLst/>
            </a:prstGeom>
            <a:ln w="31750">
              <a:solidFill>
                <a:srgbClr val="800000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gular Pentagon 51"/>
            <p:cNvSpPr/>
            <p:nvPr/>
          </p:nvSpPr>
          <p:spPr>
            <a:xfrm>
              <a:off x="4080026" y="6139514"/>
              <a:ext cx="290830" cy="290830"/>
            </a:xfrm>
            <a:prstGeom prst="pentagon">
              <a:avLst/>
            </a:prstGeom>
            <a:ln w="31750">
              <a:solidFill>
                <a:srgbClr val="800000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itle 1"/>
            <p:cNvSpPr txBox="1">
              <a:spLocks/>
            </p:cNvSpPr>
            <p:nvPr/>
          </p:nvSpPr>
          <p:spPr bwMode="auto">
            <a:xfrm>
              <a:off x="4572000" y="6047957"/>
              <a:ext cx="1323474" cy="550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 smtClean="0"/>
                <a:t>Cycle Time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54" name="Right Brace 53"/>
            <p:cNvSpPr/>
            <p:nvPr/>
          </p:nvSpPr>
          <p:spPr>
            <a:xfrm>
              <a:off x="4895328" y="1133876"/>
              <a:ext cx="823869" cy="4538579"/>
            </a:xfrm>
            <a:prstGeom prst="rightBrac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itle 1"/>
            <p:cNvSpPr txBox="1">
              <a:spLocks/>
            </p:cNvSpPr>
            <p:nvPr/>
          </p:nvSpPr>
          <p:spPr bwMode="auto">
            <a:xfrm>
              <a:off x="5895474" y="3073879"/>
              <a:ext cx="582863" cy="550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3200" b="0" dirty="0" smtClean="0"/>
                <a:t>N</a:t>
              </a:r>
              <a:endParaRPr lang="en-US" sz="3200" b="0" dirty="0">
                <a:latin typeface="+mn-lt"/>
              </a:endParaRPr>
            </a:p>
          </p:txBody>
        </p:sp>
      </p:grpSp>
      <p:sp>
        <p:nvSpPr>
          <p:cNvPr id="36" name="Title 2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Конвейер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1491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Hexagon 22"/>
          <p:cNvSpPr/>
          <p:nvPr/>
        </p:nvSpPr>
        <p:spPr>
          <a:xfrm>
            <a:off x="4800600" y="2595106"/>
            <a:ext cx="914400" cy="685800"/>
          </a:xfrm>
          <a:prstGeom prst="hexagon">
            <a:avLst>
              <a:gd name="adj" fmla="val 29630"/>
              <a:gd name="vf" fmla="val 11547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Тесты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381500" y="2057400"/>
            <a:ext cx="0" cy="3378200"/>
          </a:xfrm>
          <a:prstGeom prst="line">
            <a:avLst/>
          </a:prstGeom>
          <a:ln w="3175" cmpd="sng">
            <a:prstDash val="dash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00200" y="1799094"/>
            <a:ext cx="1641476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На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состояние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943600" y="1799094"/>
            <a:ext cx="2286000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￼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На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поведение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2" name="Explosion 1 1"/>
          <p:cNvSpPr/>
          <p:nvPr/>
        </p:nvSpPr>
        <p:spPr>
          <a:xfrm>
            <a:off x="990600" y="2667000"/>
            <a:ext cx="2743200" cy="2514600"/>
          </a:xfrm>
          <a:prstGeom prst="irregularSeal1">
            <a:avLst/>
          </a:prstGeom>
          <a:solidFill>
            <a:schemeClr val="accent4">
              <a:alpha val="43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 1 8"/>
          <p:cNvSpPr/>
          <p:nvPr/>
        </p:nvSpPr>
        <p:spPr>
          <a:xfrm>
            <a:off x="5486400" y="3733800"/>
            <a:ext cx="2743200" cy="1536700"/>
          </a:xfrm>
          <a:prstGeom prst="irregularSeal1">
            <a:avLst/>
          </a:prstGeom>
          <a:solidFill>
            <a:schemeClr val="accent4">
              <a:alpha val="43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905000" y="3581400"/>
            <a:ext cx="762000" cy="685800"/>
            <a:chOff x="1905000" y="3581400"/>
            <a:chExt cx="762000" cy="685800"/>
          </a:xfrm>
        </p:grpSpPr>
        <p:sp>
          <p:nvSpPr>
            <p:cNvPr id="14" name="Oval 13"/>
            <p:cNvSpPr/>
            <p:nvPr/>
          </p:nvSpPr>
          <p:spPr>
            <a:xfrm>
              <a:off x="1905000" y="4114800"/>
              <a:ext cx="457200" cy="152400"/>
            </a:xfrm>
            <a:prstGeom prst="ellipse">
              <a:avLst/>
            </a:prstGeom>
            <a:solidFill>
              <a:schemeClr val="accent5">
                <a:alpha val="71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133600" y="3657600"/>
              <a:ext cx="0" cy="53340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Wave 10"/>
            <p:cNvSpPr/>
            <p:nvPr/>
          </p:nvSpPr>
          <p:spPr>
            <a:xfrm>
              <a:off x="2133600" y="3581400"/>
              <a:ext cx="533400" cy="457200"/>
            </a:xfrm>
            <a:prstGeom prst="wave">
              <a:avLst/>
            </a:prstGeom>
            <a:solidFill>
              <a:schemeClr val="accent5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029200" y="2328406"/>
            <a:ext cx="762000" cy="685800"/>
            <a:chOff x="1905000" y="3581400"/>
            <a:chExt cx="762000" cy="685800"/>
          </a:xfrm>
        </p:grpSpPr>
        <p:sp>
          <p:nvSpPr>
            <p:cNvPr id="17" name="Oval 16"/>
            <p:cNvSpPr/>
            <p:nvPr/>
          </p:nvSpPr>
          <p:spPr>
            <a:xfrm>
              <a:off x="1905000" y="4114800"/>
              <a:ext cx="457200" cy="152400"/>
            </a:xfrm>
            <a:prstGeom prst="ellipse">
              <a:avLst/>
            </a:prstGeom>
            <a:solidFill>
              <a:schemeClr val="accent5">
                <a:alpha val="71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133600" y="3657600"/>
              <a:ext cx="0" cy="53340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Wave 18"/>
            <p:cNvSpPr/>
            <p:nvPr/>
          </p:nvSpPr>
          <p:spPr>
            <a:xfrm>
              <a:off x="2133600" y="3581400"/>
              <a:ext cx="533400" cy="457200"/>
            </a:xfrm>
            <a:prstGeom prst="wave">
              <a:avLst/>
            </a:prstGeom>
            <a:solidFill>
              <a:schemeClr val="accent5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24000" y="5181600"/>
            <a:ext cx="1641476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Object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791200" y="5181600"/>
            <a:ext cx="1641476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Object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22" name="Lightning Bolt 21"/>
          <p:cNvSpPr/>
          <p:nvPr/>
        </p:nvSpPr>
        <p:spPr>
          <a:xfrm rot="10371387">
            <a:off x="5342173" y="2855731"/>
            <a:ext cx="1512170" cy="1451340"/>
          </a:xfrm>
          <a:prstGeom prst="lightningBolt">
            <a:avLst/>
          </a:prstGeom>
          <a:gradFill>
            <a:gsLst>
              <a:gs pos="0">
                <a:srgbClr val="FFFF0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297240" y="2595106"/>
            <a:ext cx="1641476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Mock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6133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Закрепим</a:t>
            </a:r>
            <a:r>
              <a:rPr lang="en-US" dirty="0"/>
              <a:t> </a:t>
            </a:r>
            <a:r>
              <a:rPr lang="en-US" dirty="0" err="1"/>
              <a:t>материал</a:t>
            </a:r>
            <a:r>
              <a:rPr lang="en-US" dirty="0"/>
              <a:t>: </a:t>
            </a:r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47800" y="2438400"/>
            <a:ext cx="6213475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Проверим, что во время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Worker.tick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() вызывается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Item.tick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() для всех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деталей,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находящихся в очереди на начало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tick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()-а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/>
            </a:r>
            <a:br>
              <a:rPr lang="ru-RU" dirty="0" smtClean="0">
                <a:solidFill>
                  <a:srgbClr val="004080"/>
                </a:solidFill>
                <a:cs typeface="Tahoma" charset="0"/>
              </a:rPr>
            </a:b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Это можно проверить, не прибегая к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mock-ам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– через значение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lifeTime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(), но тогда мы тестируем два класса сразу, а не один в изоляции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630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Закрепим</a:t>
            </a:r>
            <a:r>
              <a:rPr lang="en-US" dirty="0"/>
              <a:t> </a:t>
            </a:r>
            <a:r>
              <a:rPr lang="en-US" dirty="0" err="1"/>
              <a:t>материал</a:t>
            </a:r>
            <a:r>
              <a:rPr lang="en-US" dirty="0"/>
              <a:t>: </a:t>
            </a:r>
          </a:p>
        </p:txBody>
      </p:sp>
      <p:sp>
        <p:nvSpPr>
          <p:cNvPr id="3" name="Rectangle 2"/>
          <p:cNvSpPr/>
          <p:nvPr/>
        </p:nvSpPr>
        <p:spPr>
          <a:xfrm>
            <a:off x="393700" y="1296452"/>
            <a:ext cx="83693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shouldCallTickForAllItemsInQueue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da-DK" sz="1600" dirty="0">
                <a:latin typeface="Menlo"/>
              </a:rPr>
              <a:t>    </a:t>
            </a:r>
            <a:r>
              <a:rPr lang="da-DK" sz="1600" i="1" dirty="0">
                <a:solidFill>
                  <a:srgbClr val="BFBFBF"/>
                </a:solidFill>
                <a:latin typeface="Menlo"/>
              </a:rPr>
              <a:t>// given</a:t>
            </a:r>
            <a:endParaRPr lang="da-DK" sz="1600" dirty="0">
              <a:solidFill>
                <a:srgbClr val="BFBFBF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Dice dice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createDiceStub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Menlo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Worker worker =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Worker(dice);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Item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firstItem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mock(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Item.</a:t>
            </a:r>
            <a:r>
              <a:rPr lang="en-US" sz="16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Item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secondItem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mock(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Item.</a:t>
            </a:r>
            <a:r>
              <a:rPr lang="en-US" sz="16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&lt;Item&gt; items = </a:t>
            </a:r>
            <a:r>
              <a:rPr lang="en-US" sz="1600" dirty="0" err="1">
                <a:solidFill>
                  <a:srgbClr val="0000B3"/>
                </a:solidFill>
                <a:latin typeface="Menlo"/>
              </a:rPr>
              <a:t>Arrays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.asList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firstItem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secondItem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worker.enqueue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(items);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// when</a:t>
            </a:r>
            <a:endParaRPr lang="en-US" sz="1600" dirty="0">
              <a:solidFill>
                <a:srgbClr val="BFBFBF"/>
              </a:solidFill>
              <a:latin typeface="Menlo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worker.tick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// then</a:t>
            </a:r>
            <a:endParaRPr lang="en-US" sz="1600" dirty="0">
              <a:solidFill>
                <a:srgbClr val="BFBFBF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verify(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firstItem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, times(</a:t>
            </a:r>
            <a:r>
              <a:rPr lang="en-US" sz="1600" dirty="0">
                <a:solidFill>
                  <a:srgbClr val="0000FF"/>
                </a:solidFill>
                <a:latin typeface="Menlo"/>
              </a:rPr>
              <a:t>1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)).tick();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verify(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secondItem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, times(</a:t>
            </a:r>
            <a:r>
              <a:rPr lang="en-US" sz="1600" dirty="0">
                <a:solidFill>
                  <a:srgbClr val="0000FF"/>
                </a:solidFill>
                <a:latin typeface="Menlo"/>
              </a:rPr>
              <a:t>1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)).tick();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213328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Совет</a:t>
            </a:r>
            <a:r>
              <a:rPr lang="nb-NO" dirty="0"/>
              <a:t> «</a:t>
            </a:r>
            <a:r>
              <a:rPr lang="nb-NO" dirty="0" err="1"/>
              <a:t>по</a:t>
            </a:r>
            <a:r>
              <a:rPr lang="nb-NO" dirty="0"/>
              <a:t> </a:t>
            </a:r>
            <a:r>
              <a:rPr lang="nb-NO" dirty="0" err="1"/>
              <a:t>случаю</a:t>
            </a:r>
            <a:r>
              <a:rPr lang="nb-NO" dirty="0"/>
              <a:t>» 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47800" y="2438400"/>
            <a:ext cx="6213475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Избегайте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имен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переменных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item1, item2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и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т.п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.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Точно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запутаетесь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и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опечатаетесь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Лучше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говорящие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имена</a:t>
            </a: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Или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на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худои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й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конец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: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firstItem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,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secondItem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и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т.п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.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257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19263" y="2616696"/>
            <a:ext cx="5705475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err="1">
                <a:solidFill>
                  <a:srgbClr val="004080"/>
                </a:solidFill>
                <a:cs typeface="Tahoma" charset="0"/>
              </a:rPr>
              <a:t>Переходим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к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самому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en-US" dirty="0" err="1">
                <a:solidFill>
                  <a:srgbClr val="004080"/>
                </a:solidFill>
                <a:cs typeface="Tahoma" charset="0"/>
              </a:rPr>
              <a:t>интересному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296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65200" y="144272"/>
            <a:ext cx="3073400" cy="1959401"/>
          </a:xfrm>
          <a:prstGeom prst="round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176894" y="492147"/>
            <a:ext cx="2641600" cy="1295400"/>
            <a:chOff x="2184400" y="1384300"/>
            <a:chExt cx="2641600" cy="1295400"/>
          </a:xfrm>
        </p:grpSpPr>
        <p:grpSp>
          <p:nvGrpSpPr>
            <p:cNvPr id="13" name="Group 1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sz="1800" b="0" dirty="0" err="1"/>
                <a:t>Conveyor</a:t>
              </a:r>
              <a:r>
                <a:rPr lang="tr-TR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cs-CZ" sz="1800" b="0" dirty="0" err="1"/>
                <a:t>tick</a:t>
              </a:r>
              <a:r>
                <a:rPr lang="cs-CZ" sz="1800" b="0" dirty="0"/>
                <a:t>(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[*]):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 </a:t>
              </a:r>
              <a:endParaRPr lang="en-US" sz="1800" b="0" dirty="0" smtClean="0">
                <a:latin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176894" y="2771797"/>
            <a:ext cx="2641600" cy="1295400"/>
            <a:chOff x="2184400" y="1384300"/>
            <a:chExt cx="2641600" cy="1295400"/>
          </a:xfrm>
        </p:grpSpPr>
        <p:grpSp>
          <p:nvGrpSpPr>
            <p:cNvPr id="11" name="Group 1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da-DK" sz="1800" b="0" dirty="0" err="1"/>
                <a:t>Worker</a:t>
              </a:r>
              <a:r>
                <a:rPr lang="da-DK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de-DE" sz="1800" b="0" dirty="0" err="1"/>
                <a:t>enqueue</a:t>
              </a:r>
              <a:r>
                <a:rPr lang="de-DE" sz="1800" b="0" dirty="0"/>
                <a:t>(Item[*]) tick():Item[*]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202794" y="2759098"/>
            <a:ext cx="2641600" cy="1295400"/>
            <a:chOff x="2184400" y="1384300"/>
            <a:chExt cx="2641600" cy="1295400"/>
          </a:xfrm>
        </p:grpSpPr>
        <p:grpSp>
          <p:nvGrpSpPr>
            <p:cNvPr id="21" name="Group 2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/>
                <a:t>Item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 err="1"/>
                <a:t>lifeTime</a:t>
              </a:r>
              <a:r>
                <a:rPr lang="en-US" sz="1800" b="0" dirty="0"/>
                <a:t>():</a:t>
              </a:r>
              <a:r>
                <a:rPr lang="en-US" sz="1800" b="0" dirty="0" err="1"/>
                <a:t>int</a:t>
              </a:r>
              <a:r>
                <a:rPr lang="en-US" sz="1800" b="0" dirty="0"/>
                <a:t> </a:t>
              </a:r>
              <a:endParaRPr lang="ru-RU" sz="1800" b="0" dirty="0" smtClean="0"/>
            </a:p>
            <a:p>
              <a:r>
                <a:rPr lang="en-US" sz="1800" b="0" dirty="0" smtClean="0"/>
                <a:t>tick</a:t>
              </a:r>
              <a:r>
                <a:rPr lang="en-US" sz="1800" b="0" dirty="0"/>
                <a:t>() </a:t>
              </a:r>
            </a:p>
          </p:txBody>
        </p:sp>
      </p:grpSp>
      <p:cxnSp>
        <p:nvCxnSpPr>
          <p:cNvPr id="5" name="Straight Arrow Connector 4"/>
          <p:cNvCxnSpPr>
            <a:stCxn id="3" idx="2"/>
            <a:endCxn id="18" idx="0"/>
          </p:cNvCxnSpPr>
          <p:nvPr/>
        </p:nvCxnSpPr>
        <p:spPr>
          <a:xfrm>
            <a:off x="2497694" y="1787547"/>
            <a:ext cx="0" cy="984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18" idx="3"/>
            <a:endCxn id="24" idx="1"/>
          </p:cNvCxnSpPr>
          <p:nvPr/>
        </p:nvCxnSpPr>
        <p:spPr>
          <a:xfrm flipV="1">
            <a:off x="3818494" y="3406798"/>
            <a:ext cx="1384300" cy="126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567512" y="2057541"/>
            <a:ext cx="94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+mj-lt"/>
              </a:rPr>
              <a:t>workers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110312" y="2389766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116912" y="2983492"/>
            <a:ext cx="800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queue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917208" y="3477216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176894" y="4867298"/>
            <a:ext cx="2641600" cy="1295400"/>
            <a:chOff x="2184400" y="1384300"/>
            <a:chExt cx="2641600" cy="1295400"/>
          </a:xfrm>
        </p:grpSpPr>
        <p:grpSp>
          <p:nvGrpSpPr>
            <p:cNvPr id="31" name="Group 3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3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smtClean="0"/>
                <a:t>Dice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33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/>
                <a:t>r</a:t>
              </a:r>
              <a:r>
                <a:rPr lang="en-US" sz="1800" b="0" dirty="0" smtClean="0"/>
                <a:t>oll():</a:t>
              </a:r>
              <a:r>
                <a:rPr lang="en-US" sz="1800" b="0" dirty="0" err="1" smtClean="0"/>
                <a:t>int</a:t>
              </a:r>
              <a:endParaRPr lang="en-US" sz="1800" b="0" dirty="0"/>
            </a:p>
          </p:txBody>
        </p:sp>
      </p:grpSp>
      <p:cxnSp>
        <p:nvCxnSpPr>
          <p:cNvPr id="36" name="Straight Arrow Connector 35"/>
          <p:cNvCxnSpPr>
            <a:stCxn id="18" idx="2"/>
            <a:endCxn id="34" idx="0"/>
          </p:cNvCxnSpPr>
          <p:nvPr/>
        </p:nvCxnSpPr>
        <p:spPr>
          <a:xfrm>
            <a:off x="2497694" y="4067197"/>
            <a:ext cx="0" cy="8001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643712" y="4074032"/>
            <a:ext cx="586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dice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164285" y="4521589"/>
            <a:ext cx="303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+mj-lt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38493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19263" y="2616696"/>
            <a:ext cx="5705475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Как тестировать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?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177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Тесты на </a:t>
            </a:r>
            <a:r>
              <a:rPr lang="ru-RU" dirty="0" smtClean="0"/>
              <a:t>состояние 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65263" y="1295400"/>
            <a:ext cx="6213475" cy="467159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b="1" dirty="0" smtClean="0">
                <a:solidFill>
                  <a:srgbClr val="004080"/>
                </a:solidFill>
                <a:cs typeface="Tahoma" charset="0"/>
              </a:rPr>
              <a:t>Как вариант</a:t>
            </a:r>
            <a:endParaRPr lang="ru-RU" b="1" dirty="0">
              <a:solidFill>
                <a:srgbClr val="004080"/>
              </a:solidFill>
              <a:cs typeface="Tahoma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en-US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Можно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придумать несколько тестовых сценариев (разрисовать на бумажке)</a:t>
            </a: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r>
              <a:rPr lang="ru-RU" b="1" dirty="0" smtClean="0">
                <a:solidFill>
                  <a:srgbClr val="004080"/>
                </a:solidFill>
                <a:cs typeface="Tahoma" charset="0"/>
              </a:rPr>
              <a:t>Проблемы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Но как они помогут написать реализацию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?</a:t>
            </a: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Какие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тесты написать первыми, а какие потом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?</a:t>
            </a:r>
            <a:endParaRPr lang="en-US" dirty="0" smtClean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Как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быть уверенным, что протестированы все случаи и нюансы? (полнота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покрытия)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cs typeface="Tahoma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rgbClr val="800000"/>
                </a:solidFill>
                <a:cs typeface="Tahoma" charset="0"/>
              </a:rPr>
              <a:t>Как </a:t>
            </a:r>
            <a:r>
              <a:rPr lang="ru-RU" dirty="0">
                <a:solidFill>
                  <a:srgbClr val="800000"/>
                </a:solidFill>
                <a:cs typeface="Tahoma" charset="0"/>
              </a:rPr>
              <a:t>эти тесты будут соотноситься со </a:t>
            </a:r>
            <a:r>
              <a:rPr lang="ru-RU" dirty="0" smtClean="0">
                <a:solidFill>
                  <a:srgbClr val="800000"/>
                </a:solidFill>
                <a:cs typeface="Tahoma" charset="0"/>
              </a:rPr>
              <a:t>спецификацией? </a:t>
            </a:r>
            <a:r>
              <a:rPr lang="ru-RU" dirty="0">
                <a:solidFill>
                  <a:srgbClr val="800000"/>
                </a:solidFill>
                <a:cs typeface="Tahoma" charset="0"/>
              </a:rPr>
              <a:t>(</a:t>
            </a:r>
            <a:r>
              <a:rPr lang="ru-RU" dirty="0" err="1">
                <a:solidFill>
                  <a:srgbClr val="800000"/>
                </a:solidFill>
                <a:cs typeface="Tahoma" charset="0"/>
              </a:rPr>
              <a:t>test</a:t>
            </a:r>
            <a:r>
              <a:rPr lang="ru-RU" dirty="0">
                <a:solidFill>
                  <a:srgbClr val="800000"/>
                </a:solidFill>
                <a:cs typeface="Tahoma" charset="0"/>
              </a:rPr>
              <a:t> == </a:t>
            </a:r>
            <a:r>
              <a:rPr lang="ru-RU" dirty="0" err="1">
                <a:solidFill>
                  <a:srgbClr val="800000"/>
                </a:solidFill>
                <a:cs typeface="Tahoma" charset="0"/>
              </a:rPr>
              <a:t>executable</a:t>
            </a:r>
            <a:r>
              <a:rPr lang="ru-RU" dirty="0">
                <a:solidFill>
                  <a:srgbClr val="800000"/>
                </a:solidFill>
                <a:cs typeface="Tahoma" charset="0"/>
              </a:rPr>
              <a:t> </a:t>
            </a:r>
            <a:r>
              <a:rPr lang="ru-RU" dirty="0" err="1">
                <a:solidFill>
                  <a:srgbClr val="800000"/>
                </a:solidFill>
                <a:cs typeface="Tahoma" charset="0"/>
              </a:rPr>
              <a:t>specification</a:t>
            </a:r>
            <a:r>
              <a:rPr lang="ru-RU" dirty="0">
                <a:solidFill>
                  <a:srgbClr val="800000"/>
                </a:solidFill>
                <a:cs typeface="Tahoma" charset="0"/>
              </a:rPr>
              <a:t>)</a:t>
            </a:r>
            <a:endParaRPr lang="nb-NO" dirty="0" smtClean="0">
              <a:solidFill>
                <a:srgbClr val="80000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545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Напомним </a:t>
            </a:r>
            <a:r>
              <a:rPr lang="ru-RU" dirty="0" smtClean="0"/>
              <a:t>спецификацию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65263" y="1924199"/>
            <a:ext cx="6213475" cy="300960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То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что подается на вход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конвейера,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сражу же оказывается в очереди первого рабочего, т.е. до начала обработки им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деталей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То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что обработал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последний рабочий,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является выходом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конвейера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за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соответствующий цикл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Для всех остальных рабочих их результат работы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попадает в очередь к следующему рабочему, но уже после того, как тот произвел обработку</a:t>
            </a:r>
            <a:endParaRPr lang="nb-NO" dirty="0" smtClean="0">
              <a:solidFill>
                <a:srgbClr val="80000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026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2234247" y="909292"/>
            <a:ext cx="5652837" cy="5927224"/>
            <a:chOff x="825500" y="671345"/>
            <a:chExt cx="5652837" cy="5927224"/>
          </a:xfrm>
        </p:grpSpPr>
        <p:sp>
          <p:nvSpPr>
            <p:cNvPr id="10" name="Rectangle 9"/>
            <p:cNvSpPr/>
            <p:nvPr/>
          </p:nvSpPr>
          <p:spPr>
            <a:xfrm>
              <a:off x="825500" y="1063625"/>
              <a:ext cx="3746500" cy="4651375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/>
                  </a:solidFill>
                </a:ln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10118" y="1349375"/>
              <a:ext cx="3365500" cy="698500"/>
              <a:chOff x="1016000" y="1349375"/>
              <a:chExt cx="3365500" cy="6985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1950720" y="1743822"/>
                <a:ext cx="17373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2" name="Cube 1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gular Pentagon 15"/>
              <p:cNvSpPr/>
              <p:nvPr/>
            </p:nvSpPr>
            <p:spPr>
              <a:xfrm>
                <a:off x="1131570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gular Pentagon 16"/>
              <p:cNvSpPr/>
              <p:nvPr/>
            </p:nvSpPr>
            <p:spPr>
              <a:xfrm>
                <a:off x="1471295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gular Pentagon 22"/>
              <p:cNvSpPr/>
              <p:nvPr/>
            </p:nvSpPr>
            <p:spPr>
              <a:xfrm>
                <a:off x="3919855" y="167894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010118" y="2481424"/>
              <a:ext cx="3365500" cy="698500"/>
              <a:chOff x="1016000" y="1349375"/>
              <a:chExt cx="3365500" cy="6985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>
                <a:off x="1950720" y="1743822"/>
                <a:ext cx="17373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8" name="Cube 27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gular Pentagon 28"/>
              <p:cNvSpPr/>
              <p:nvPr/>
            </p:nvSpPr>
            <p:spPr>
              <a:xfrm>
                <a:off x="1131570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010118" y="3613473"/>
              <a:ext cx="3365500" cy="698500"/>
              <a:chOff x="1016000" y="1349375"/>
              <a:chExt cx="3365500" cy="6985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>
                <a:off x="1950720" y="1743822"/>
                <a:ext cx="17373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35" name="Cube 34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010118" y="4745523"/>
              <a:ext cx="3365500" cy="698500"/>
              <a:chOff x="1016000" y="1349375"/>
              <a:chExt cx="3365500" cy="69850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1950720" y="1743822"/>
                <a:ext cx="17373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42" name="Cube 4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Down Arrow 45"/>
            <p:cNvSpPr/>
            <p:nvPr/>
          </p:nvSpPr>
          <p:spPr>
            <a:xfrm>
              <a:off x="1300127" y="671345"/>
              <a:ext cx="339725" cy="784559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Down Arrow 46"/>
            <p:cNvSpPr/>
            <p:nvPr/>
          </p:nvSpPr>
          <p:spPr>
            <a:xfrm>
              <a:off x="3865078" y="5139970"/>
              <a:ext cx="339725" cy="956030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Notched Right Arrow 47"/>
            <p:cNvSpPr/>
            <p:nvPr/>
          </p:nvSpPr>
          <p:spPr>
            <a:xfrm rot="9494067">
              <a:off x="1325676" y="2192144"/>
              <a:ext cx="2696301" cy="315611"/>
            </a:xfrm>
            <a:prstGeom prst="notched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Notched Right Arrow 48"/>
            <p:cNvSpPr/>
            <p:nvPr/>
          </p:nvSpPr>
          <p:spPr>
            <a:xfrm rot="9494067">
              <a:off x="1325676" y="3324194"/>
              <a:ext cx="2696301" cy="315611"/>
            </a:xfrm>
            <a:prstGeom prst="notched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Notched Right Arrow 49"/>
            <p:cNvSpPr/>
            <p:nvPr/>
          </p:nvSpPr>
          <p:spPr>
            <a:xfrm rot="9494067">
              <a:off x="1325676" y="4467405"/>
              <a:ext cx="2696301" cy="315611"/>
            </a:xfrm>
            <a:prstGeom prst="notched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gular Pentagon 50"/>
            <p:cNvSpPr/>
            <p:nvPr/>
          </p:nvSpPr>
          <p:spPr>
            <a:xfrm>
              <a:off x="3740301" y="6139514"/>
              <a:ext cx="290830" cy="290830"/>
            </a:xfrm>
            <a:prstGeom prst="pentagon">
              <a:avLst/>
            </a:prstGeom>
            <a:ln w="31750">
              <a:solidFill>
                <a:srgbClr val="800000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gular Pentagon 51"/>
            <p:cNvSpPr/>
            <p:nvPr/>
          </p:nvSpPr>
          <p:spPr>
            <a:xfrm>
              <a:off x="4080026" y="6139514"/>
              <a:ext cx="290830" cy="290830"/>
            </a:xfrm>
            <a:prstGeom prst="pentagon">
              <a:avLst/>
            </a:prstGeom>
            <a:ln w="31750">
              <a:solidFill>
                <a:srgbClr val="800000"/>
              </a:solidFill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itle 1"/>
            <p:cNvSpPr txBox="1">
              <a:spLocks/>
            </p:cNvSpPr>
            <p:nvPr/>
          </p:nvSpPr>
          <p:spPr bwMode="auto">
            <a:xfrm>
              <a:off x="4572000" y="6047957"/>
              <a:ext cx="1323474" cy="550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 smtClean="0"/>
                <a:t>Cycle Time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54" name="Right Brace 53"/>
            <p:cNvSpPr/>
            <p:nvPr/>
          </p:nvSpPr>
          <p:spPr>
            <a:xfrm>
              <a:off x="4895328" y="1133876"/>
              <a:ext cx="823869" cy="4538579"/>
            </a:xfrm>
            <a:prstGeom prst="rightBrac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itle 1"/>
            <p:cNvSpPr txBox="1">
              <a:spLocks/>
            </p:cNvSpPr>
            <p:nvPr/>
          </p:nvSpPr>
          <p:spPr bwMode="auto">
            <a:xfrm>
              <a:off x="5895474" y="3073879"/>
              <a:ext cx="582863" cy="550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3200" b="0" dirty="0" smtClean="0"/>
                <a:t>N</a:t>
              </a:r>
              <a:endParaRPr lang="en-US" sz="3200" b="0" dirty="0">
                <a:latin typeface="+mn-lt"/>
              </a:endParaRPr>
            </a:p>
          </p:txBody>
        </p:sp>
      </p:grpSp>
      <p:sp>
        <p:nvSpPr>
          <p:cNvPr id="36" name="Title 2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Конвейер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339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2234247" y="909292"/>
            <a:ext cx="3746500" cy="5043655"/>
            <a:chOff x="825500" y="671345"/>
            <a:chExt cx="3746500" cy="5043655"/>
          </a:xfrm>
        </p:grpSpPr>
        <p:sp>
          <p:nvSpPr>
            <p:cNvPr id="10" name="Rectangle 9"/>
            <p:cNvSpPr/>
            <p:nvPr/>
          </p:nvSpPr>
          <p:spPr>
            <a:xfrm>
              <a:off x="825500" y="1063625"/>
              <a:ext cx="3746500" cy="4651375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/>
                  </a:solidFill>
                </a:ln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10118" y="1349375"/>
              <a:ext cx="3365500" cy="698500"/>
              <a:chOff x="1016000" y="1349375"/>
              <a:chExt cx="3365500" cy="6985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Cube 1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gular Pentagon 15"/>
              <p:cNvSpPr/>
              <p:nvPr/>
            </p:nvSpPr>
            <p:spPr>
              <a:xfrm>
                <a:off x="1131570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gular Pentagon 16"/>
              <p:cNvSpPr/>
              <p:nvPr/>
            </p:nvSpPr>
            <p:spPr>
              <a:xfrm>
                <a:off x="1471295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010118" y="2481424"/>
              <a:ext cx="3365500" cy="698500"/>
              <a:chOff x="1016000" y="1349375"/>
              <a:chExt cx="3365500" cy="6985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Cube 27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010118" y="3613473"/>
              <a:ext cx="3365500" cy="698500"/>
              <a:chOff x="1016000" y="1349375"/>
              <a:chExt cx="3365500" cy="6985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ube 34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010118" y="4745523"/>
              <a:ext cx="3365500" cy="698500"/>
              <a:chOff x="1016000" y="1349375"/>
              <a:chExt cx="3365500" cy="69850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Cube 4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Down Arrow 45"/>
            <p:cNvSpPr/>
            <p:nvPr/>
          </p:nvSpPr>
          <p:spPr>
            <a:xfrm>
              <a:off x="1300127" y="671345"/>
              <a:ext cx="339725" cy="784559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2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Контрольный пример</a:t>
            </a:r>
            <a:endParaRPr lang="en-US" dirty="0"/>
          </a:p>
        </p:txBody>
      </p:sp>
      <p:sp>
        <p:nvSpPr>
          <p:cNvPr id="37" name="Regular Pentagon 36"/>
          <p:cNvSpPr/>
          <p:nvPr/>
        </p:nvSpPr>
        <p:spPr>
          <a:xfrm>
            <a:off x="3219600" y="1904644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ular Callout 37"/>
          <p:cNvSpPr/>
          <p:nvPr/>
        </p:nvSpPr>
        <p:spPr>
          <a:xfrm>
            <a:off x="730161" y="2976546"/>
            <a:ext cx="2489439" cy="874874"/>
          </a:xfrm>
          <a:prstGeom prst="wedgeRoundRectCallout">
            <a:avLst>
              <a:gd name="adj1" fmla="val 38322"/>
              <a:gd name="adj2" fmla="val -13714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Первому рабочему в очередь подается три детали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140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19263" y="2616696"/>
            <a:ext cx="5705475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Тесты на поведение позволяют протестировать эту спецификацию один в один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835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Спецификация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312862" y="1847999"/>
            <a:ext cx="6383338" cy="1200001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65263" y="1924199"/>
            <a:ext cx="6213475" cy="300960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То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что подается на вход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конвейера,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сражу же оказывается в очереди первого рабочего, т.е. до начала обработки им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деталей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То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что обработал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последний рабочий,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является выходом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конвейера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за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соответствующий цикл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Для всех остальных рабочих их результат работы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попадает в очередь к следующему рабочему, но уже после того, как тот произвел обработку</a:t>
            </a:r>
            <a:endParaRPr lang="nb-NO" dirty="0" smtClean="0">
              <a:solidFill>
                <a:srgbClr val="80000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3258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019800" y="4419600"/>
            <a:ext cx="2641600" cy="1295400"/>
            <a:chOff x="2184400" y="1384300"/>
            <a:chExt cx="2641600" cy="1295400"/>
          </a:xfrm>
        </p:grpSpPr>
        <p:grpSp>
          <p:nvGrpSpPr>
            <p:cNvPr id="4" name="Group 3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5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sz="1800" b="0" dirty="0" err="1"/>
                <a:t>Conveyor</a:t>
              </a:r>
              <a:r>
                <a:rPr lang="tr-TR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 bwMode="auto">
            <a:xfrm>
              <a:off x="2483644" y="1841500"/>
              <a:ext cx="2215356" cy="685800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tr-TR" sz="1800" b="0" dirty="0" err="1">
                  <a:solidFill>
                    <a:srgbClr val="FF0000"/>
                  </a:solidFill>
                </a:rPr>
                <a:t>Conveyor</a:t>
              </a:r>
              <a:r>
                <a:rPr lang="tr-TR" sz="1800" b="0" dirty="0">
                  <a:solidFill>
                    <a:srgbClr val="FF0000"/>
                  </a:solidFill>
                </a:rPr>
                <a:t>(</a:t>
              </a:r>
              <a:r>
                <a:rPr lang="tr-TR" sz="1800" b="0" dirty="0" err="1">
                  <a:solidFill>
                    <a:srgbClr val="FF0000"/>
                  </a:solidFill>
                </a:rPr>
                <a:t>Worker</a:t>
              </a:r>
              <a:r>
                <a:rPr lang="tr-TR" sz="1800" b="0" dirty="0">
                  <a:solidFill>
                    <a:srgbClr val="FF0000"/>
                  </a:solidFill>
                </a:rPr>
                <a:t>[*])</a:t>
              </a:r>
              <a:endParaRPr lang="ru-RU" sz="1800" b="0" dirty="0" smtClean="0">
                <a:solidFill>
                  <a:srgbClr val="FF0000"/>
                </a:solidFill>
              </a:endParaRPr>
            </a:p>
            <a:p>
              <a:r>
                <a:rPr lang="cs-CZ" sz="1800" b="0" dirty="0" err="1" smtClean="0"/>
                <a:t>tick</a:t>
              </a:r>
              <a:r>
                <a:rPr lang="cs-CZ" sz="1800" b="0" dirty="0"/>
                <a:t>(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[*]):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 </a:t>
              </a:r>
              <a:endParaRPr lang="en-US" sz="1800" b="0" dirty="0" smtClean="0">
                <a:latin typeface="+mn-lt"/>
              </a:endParaRPr>
            </a:p>
          </p:txBody>
        </p:sp>
      </p:grpSp>
      <p:sp>
        <p:nvSpPr>
          <p:cNvPr id="9" name="Hexagon 8"/>
          <p:cNvSpPr/>
          <p:nvPr/>
        </p:nvSpPr>
        <p:spPr>
          <a:xfrm>
            <a:off x="2227262" y="1394694"/>
            <a:ext cx="914400" cy="685800"/>
          </a:xfrm>
          <a:prstGeom prst="hexagon">
            <a:avLst>
              <a:gd name="adj" fmla="val 29630"/>
              <a:gd name="vf" fmla="val 11547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xplosion 1 9"/>
          <p:cNvSpPr/>
          <p:nvPr/>
        </p:nvSpPr>
        <p:spPr>
          <a:xfrm>
            <a:off x="2913062" y="2533388"/>
            <a:ext cx="2743200" cy="1536700"/>
          </a:xfrm>
          <a:prstGeom prst="irregularSeal1">
            <a:avLst/>
          </a:prstGeom>
          <a:solidFill>
            <a:schemeClr val="accent4">
              <a:alpha val="43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2455862" y="1127994"/>
            <a:ext cx="762000" cy="685800"/>
            <a:chOff x="1905000" y="3581400"/>
            <a:chExt cx="762000" cy="685800"/>
          </a:xfrm>
        </p:grpSpPr>
        <p:sp>
          <p:nvSpPr>
            <p:cNvPr id="12" name="Oval 11"/>
            <p:cNvSpPr/>
            <p:nvPr/>
          </p:nvSpPr>
          <p:spPr>
            <a:xfrm>
              <a:off x="1905000" y="4114800"/>
              <a:ext cx="457200" cy="152400"/>
            </a:xfrm>
            <a:prstGeom prst="ellipse">
              <a:avLst/>
            </a:prstGeom>
            <a:solidFill>
              <a:schemeClr val="accent5">
                <a:alpha val="71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133600" y="3657600"/>
              <a:ext cx="0" cy="533400"/>
            </a:xfrm>
            <a:prstGeom prst="line">
              <a:avLst/>
            </a:prstGeom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Wave 13"/>
            <p:cNvSpPr/>
            <p:nvPr/>
          </p:nvSpPr>
          <p:spPr>
            <a:xfrm>
              <a:off x="2133600" y="3581400"/>
              <a:ext cx="533400" cy="457200"/>
            </a:xfrm>
            <a:prstGeom prst="wave">
              <a:avLst/>
            </a:prstGeom>
            <a:solidFill>
              <a:schemeClr val="accent5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459161" y="3981188"/>
            <a:ext cx="1641476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conveyor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16" name="Lightning Bolt 15"/>
          <p:cNvSpPr/>
          <p:nvPr/>
        </p:nvSpPr>
        <p:spPr>
          <a:xfrm rot="10371387">
            <a:off x="2750869" y="1679351"/>
            <a:ext cx="1145126" cy="1139473"/>
          </a:xfrm>
          <a:prstGeom prst="lightningBolt">
            <a:avLst/>
          </a:prstGeom>
          <a:gradFill>
            <a:gsLst>
              <a:gs pos="0">
                <a:srgbClr val="FFFF0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128962" y="1326888"/>
            <a:ext cx="1641476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worker1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838823" y="1479288"/>
            <a:ext cx="1641476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worker2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19" name="Hexagon 18"/>
          <p:cNvSpPr/>
          <p:nvPr/>
        </p:nvSpPr>
        <p:spPr>
          <a:xfrm>
            <a:off x="5199062" y="1567144"/>
            <a:ext cx="914400" cy="685800"/>
          </a:xfrm>
          <a:prstGeom prst="hexagon">
            <a:avLst>
              <a:gd name="adj" fmla="val 29630"/>
              <a:gd name="vf" fmla="val 11547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ghtning Bolt 19"/>
          <p:cNvSpPr/>
          <p:nvPr/>
        </p:nvSpPr>
        <p:spPr>
          <a:xfrm rot="15647212">
            <a:off x="4737039" y="1809054"/>
            <a:ext cx="770832" cy="1085937"/>
          </a:xfrm>
          <a:prstGeom prst="lightningBolt">
            <a:avLst/>
          </a:prstGeom>
          <a:gradFill>
            <a:gsLst>
              <a:gs pos="0">
                <a:srgbClr val="FF660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ular Callout 20"/>
          <p:cNvSpPr/>
          <p:nvPr/>
        </p:nvSpPr>
        <p:spPr>
          <a:xfrm>
            <a:off x="801638" y="2584188"/>
            <a:ext cx="1789162" cy="610863"/>
          </a:xfrm>
          <a:prstGeom prst="wedgeRoundRectCallout">
            <a:avLst>
              <a:gd name="adj1" fmla="val 51651"/>
              <a:gd name="adj2" fmla="val -13569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AutoNum type="arabicPeriod"/>
            </a:pPr>
            <a:r>
              <a:rPr lang="en-US" dirty="0" err="1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e</a:t>
            </a:r>
            <a:r>
              <a:rPr lang="en-US" dirty="0" err="1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nqueue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()</a:t>
            </a:r>
          </a:p>
          <a:p>
            <a:pPr marL="342900" indent="-342900">
              <a:buAutoNum type="arabicPeriod"/>
            </a:pPr>
            <a:r>
              <a:rPr lang="en-US" dirty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t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ick()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9786" y="4063476"/>
            <a:ext cx="1641476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tick()</a:t>
            </a:r>
            <a:endParaRPr lang="nb-NO" dirty="0" smtClean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23" name="Lightning Bolt 22"/>
          <p:cNvSpPr/>
          <p:nvPr/>
        </p:nvSpPr>
        <p:spPr>
          <a:xfrm rot="15647212">
            <a:off x="2253934" y="3115389"/>
            <a:ext cx="836978" cy="1536272"/>
          </a:xfrm>
          <a:prstGeom prst="lightningBolt">
            <a:avLst/>
          </a:prstGeom>
          <a:gradFill>
            <a:gsLst>
              <a:gs pos="0">
                <a:srgbClr val="FF0000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828800" y="2895600"/>
            <a:ext cx="398462" cy="1295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92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Conveyor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68300" y="1295400"/>
            <a:ext cx="8915400" cy="501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shouldEnqueueInputToFirstWorkerBeforeProcessing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da-DK" sz="1600" dirty="0">
                <a:latin typeface="Menlo"/>
              </a:rPr>
              <a:t>    </a:t>
            </a:r>
            <a:r>
              <a:rPr lang="da-DK" sz="1600" i="1" dirty="0">
                <a:solidFill>
                  <a:srgbClr val="BFBFBF"/>
                </a:solidFill>
                <a:latin typeface="Menlo"/>
              </a:rPr>
              <a:t>// given</a:t>
            </a:r>
            <a:endParaRPr lang="da-DK" sz="1600" dirty="0">
              <a:solidFill>
                <a:srgbClr val="BFBFBF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&lt;Item&gt;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someInput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createItems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Menlo"/>
              </a:rPr>
              <a:t>3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Worker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firstWorker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mock(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Worker.</a:t>
            </a:r>
            <a:r>
              <a:rPr lang="en-US" sz="16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Worker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secondWorker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mock(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Worker.</a:t>
            </a:r>
            <a:r>
              <a:rPr lang="en-US" sz="16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&lt;Worker&gt; workers = </a:t>
            </a:r>
            <a:r>
              <a:rPr lang="en-US" sz="1600" dirty="0" err="1">
                <a:solidFill>
                  <a:srgbClr val="0000B3"/>
                </a:solidFill>
                <a:latin typeface="Menlo"/>
              </a:rPr>
              <a:t>Arrays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.asList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                                    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firstWorker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secondWorker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Conveyor conveyor =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Conveyor(workers);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// when</a:t>
            </a:r>
            <a:endParaRPr lang="en-US" sz="1600" dirty="0">
              <a:solidFill>
                <a:srgbClr val="BFBFBF"/>
              </a:solidFill>
              <a:latin typeface="Menlo"/>
            </a:endParaRP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conveyor.tick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someInput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// then</a:t>
            </a:r>
            <a:endParaRPr lang="en-US" sz="1600" dirty="0">
              <a:solidFill>
                <a:srgbClr val="BFBFBF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InOrder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order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inOrder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firstWorker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order.verify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firstWorker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, times(</a:t>
            </a:r>
            <a:r>
              <a:rPr lang="en-US" sz="1600" dirty="0">
                <a:solidFill>
                  <a:srgbClr val="0000FF"/>
                </a:solidFill>
                <a:latin typeface="Menlo"/>
              </a:rPr>
              <a:t>1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)).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enqueue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someInput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order.verify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firstWorker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, times(</a:t>
            </a:r>
            <a:r>
              <a:rPr lang="en-US" sz="1600" dirty="0">
                <a:solidFill>
                  <a:srgbClr val="0000FF"/>
                </a:solidFill>
                <a:latin typeface="Menlo"/>
              </a:rPr>
              <a:t>1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)).tick();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62000" y="4953000"/>
            <a:ext cx="6934200" cy="1200001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819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Спецификация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312862" y="3067199"/>
            <a:ext cx="6383338" cy="742801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65263" y="1924199"/>
            <a:ext cx="6213475" cy="300960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То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что подается на вход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конвейера,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сражу же оказывается в очереди первого рабочего, т.е. до начала обработки им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деталей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То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что обработал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последний рабочий,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является выходом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конвейера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за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соответствующий цикл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Для всех остальных рабочих их результат работы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попадает в очередь к следующему рабочему, но уже после того, как тот произвел обработку</a:t>
            </a:r>
            <a:endParaRPr lang="nb-NO" dirty="0" smtClean="0">
              <a:solidFill>
                <a:srgbClr val="80000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839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Conveyor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90512" y="1295400"/>
            <a:ext cx="928688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shouldReturnOutputOfLastWorker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da-DK" sz="1600" dirty="0">
                <a:latin typeface="Menlo"/>
              </a:rPr>
              <a:t>    </a:t>
            </a:r>
            <a:r>
              <a:rPr lang="da-DK" sz="1600" i="1" dirty="0">
                <a:solidFill>
                  <a:srgbClr val="BFBFBF"/>
                </a:solidFill>
                <a:latin typeface="Menlo"/>
              </a:rPr>
              <a:t>// given</a:t>
            </a:r>
            <a:endParaRPr lang="da-DK" sz="1600" dirty="0">
              <a:solidFill>
                <a:srgbClr val="BFBFBF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&lt;Item&gt;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someOutput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createItems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Menlo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Worker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firstWorker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mock(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Worker.</a:t>
            </a:r>
            <a:r>
              <a:rPr lang="en-US" sz="16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Worker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secondWorker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mock(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Worker.</a:t>
            </a:r>
            <a:r>
              <a:rPr lang="en-US" sz="16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when(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secondWorker.tick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()).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thenReturn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someOutput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&lt;Worker&gt; workers = </a:t>
            </a:r>
            <a:r>
              <a:rPr lang="en-US" sz="1600" dirty="0" err="1">
                <a:solidFill>
                  <a:srgbClr val="0000B3"/>
                </a:solidFill>
                <a:latin typeface="Menlo"/>
              </a:rPr>
              <a:t>Arrays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.asList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firstWorker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secondWorker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Conveyor conveyor =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Conveyor(workers);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&lt;Item&gt;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someInput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createItems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>
                <a:solidFill>
                  <a:srgbClr val="0000FF"/>
                </a:solidFill>
                <a:latin typeface="Menlo"/>
              </a:rPr>
              <a:t>1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// when</a:t>
            </a:r>
            <a:endParaRPr lang="en-US" sz="1600" dirty="0">
              <a:solidFill>
                <a:srgbClr val="BFBFBF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&lt;Item&gt; output =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conveyor.tick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someInput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i="1" dirty="0">
                <a:solidFill>
                  <a:srgbClr val="BFBFBF"/>
                </a:solidFill>
                <a:latin typeface="Menlo"/>
              </a:rPr>
              <a:t>// then</a:t>
            </a:r>
            <a:endParaRPr lang="en-US" sz="1600" dirty="0">
              <a:solidFill>
                <a:srgbClr val="BFBFBF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assertThat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(output).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isEqualTo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someOutput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838200" y="5486400"/>
            <a:ext cx="5181600" cy="3048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838200" y="3048000"/>
            <a:ext cx="6172200" cy="3048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18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19263" y="2616696"/>
            <a:ext cx="5900737" cy="10706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Это можно было проверить, создав реальных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Worker-ов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«накормив» заранее второго нужными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Item-ами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</a:t>
            </a:r>
            <a:br>
              <a:rPr lang="ru-RU" dirty="0">
                <a:solidFill>
                  <a:srgbClr val="004080"/>
                </a:solidFill>
                <a:cs typeface="Tahoma" charset="0"/>
              </a:rPr>
            </a:br>
            <a:r>
              <a:rPr lang="ru-RU" dirty="0">
                <a:solidFill>
                  <a:srgbClr val="004080"/>
                </a:solidFill>
                <a:cs typeface="Tahoma" charset="0"/>
              </a:rPr>
              <a:t>но такие тесты уже больше похожи на интеграционные </a:t>
            </a:r>
          </a:p>
        </p:txBody>
      </p:sp>
    </p:spTree>
    <p:extLst>
      <p:ext uri="{BB962C8B-B14F-4D97-AF65-F5344CB8AC3E}">
        <p14:creationId xmlns:p14="http://schemas.microsoft.com/office/powerpoint/2010/main" val="1829925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19263" y="2616696"/>
            <a:ext cx="5900737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 err="1">
                <a:solidFill>
                  <a:srgbClr val="004080"/>
                </a:solidFill>
                <a:cs typeface="Tahoma" charset="0"/>
              </a:rPr>
              <a:t>Mock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-и очень удобны, чтобы имитировать любое необходимое состояние стороннего объекта,</a:t>
            </a:r>
            <a:br>
              <a:rPr lang="ru-RU" dirty="0">
                <a:solidFill>
                  <a:srgbClr val="004080"/>
                </a:solidFill>
                <a:cs typeface="Tahoma" charset="0"/>
              </a:rPr>
            </a:br>
            <a:r>
              <a:rPr lang="ru-RU" dirty="0">
                <a:solidFill>
                  <a:srgbClr val="004080"/>
                </a:solidFill>
                <a:cs typeface="Tahoma" charset="0"/>
              </a:rPr>
              <a:t>не связываясь с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длинной цепочкой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вызовов,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необходимой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для приведения реального объекта в это состояние </a:t>
            </a:r>
          </a:p>
        </p:txBody>
      </p:sp>
    </p:spTree>
    <p:extLst>
      <p:ext uri="{BB962C8B-B14F-4D97-AF65-F5344CB8AC3E}">
        <p14:creationId xmlns:p14="http://schemas.microsoft.com/office/powerpoint/2010/main" val="2721678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Mocks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12534" y="1004888"/>
            <a:ext cx="11001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Fake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38600" y="1004888"/>
            <a:ext cx="11001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Mock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6134" y="1004888"/>
            <a:ext cx="1752600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Stub, Dummy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2336" b="5618"/>
          <a:stretch/>
        </p:blipFill>
        <p:spPr>
          <a:xfrm>
            <a:off x="282574" y="1524000"/>
            <a:ext cx="8831171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1103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Спецификация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312862" y="3905399"/>
            <a:ext cx="6383338" cy="1028403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65263" y="1924199"/>
            <a:ext cx="6213475" cy="300960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То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что подается на вход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конвейера,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сражу же оказывается в очереди первого рабочего, т.е. до начала обработки им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деталей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 smtClean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То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что обработал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последний рабочий,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является выходом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конвейера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за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соответствующий цикл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Для всех остальных рабочих их результат работы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попадает в очередь к следующему рабочему, но уже после того, как тот произвел обработку</a:t>
            </a:r>
            <a:endParaRPr lang="nb-NO" dirty="0" smtClean="0">
              <a:solidFill>
                <a:srgbClr val="80000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912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2234247" y="909292"/>
            <a:ext cx="3746500" cy="5043655"/>
            <a:chOff x="825500" y="671345"/>
            <a:chExt cx="3746500" cy="5043655"/>
          </a:xfrm>
        </p:grpSpPr>
        <p:sp>
          <p:nvSpPr>
            <p:cNvPr id="10" name="Rectangle 9"/>
            <p:cNvSpPr/>
            <p:nvPr/>
          </p:nvSpPr>
          <p:spPr>
            <a:xfrm>
              <a:off x="825500" y="1063625"/>
              <a:ext cx="3746500" cy="4651375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/>
                  </a:solidFill>
                </a:ln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10118" y="1349375"/>
              <a:ext cx="3365500" cy="698500"/>
              <a:chOff x="1016000" y="1349375"/>
              <a:chExt cx="3365500" cy="6985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Cube 1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gular Pentagon 15"/>
              <p:cNvSpPr/>
              <p:nvPr/>
            </p:nvSpPr>
            <p:spPr>
              <a:xfrm>
                <a:off x="1131570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gular Pentagon 16"/>
              <p:cNvSpPr/>
              <p:nvPr/>
            </p:nvSpPr>
            <p:spPr>
              <a:xfrm>
                <a:off x="1471295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010118" y="2481424"/>
              <a:ext cx="3365500" cy="698500"/>
              <a:chOff x="1016000" y="1349375"/>
              <a:chExt cx="3365500" cy="6985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Cube 27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010118" y="3613473"/>
              <a:ext cx="3365500" cy="698500"/>
              <a:chOff x="1016000" y="1349375"/>
              <a:chExt cx="3365500" cy="6985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ube 34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010118" y="4745523"/>
              <a:ext cx="3365500" cy="698500"/>
              <a:chOff x="1016000" y="1349375"/>
              <a:chExt cx="3365500" cy="69850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Cube 4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Down Arrow 45"/>
            <p:cNvSpPr/>
            <p:nvPr/>
          </p:nvSpPr>
          <p:spPr>
            <a:xfrm>
              <a:off x="1300127" y="671345"/>
              <a:ext cx="339725" cy="784559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2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Контрольный пример</a:t>
            </a:r>
            <a:endParaRPr lang="en-US" dirty="0"/>
          </a:p>
        </p:txBody>
      </p:sp>
      <p:sp>
        <p:nvSpPr>
          <p:cNvPr id="37" name="Regular Pentagon 36"/>
          <p:cNvSpPr/>
          <p:nvPr/>
        </p:nvSpPr>
        <p:spPr>
          <a:xfrm>
            <a:off x="3219600" y="1722220"/>
            <a:ext cx="290830" cy="290830"/>
          </a:xfrm>
          <a:prstGeom prst="pentagon">
            <a:avLst/>
          </a:prstGeom>
          <a:ln w="31750">
            <a:solidFill>
              <a:srgbClr val="8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ular Callout 37"/>
          <p:cNvSpPr/>
          <p:nvPr/>
        </p:nvSpPr>
        <p:spPr>
          <a:xfrm>
            <a:off x="5175161" y="1817826"/>
            <a:ext cx="3127464" cy="1103173"/>
          </a:xfrm>
          <a:prstGeom prst="wedgeRoundRectCallout">
            <a:avLst>
              <a:gd name="adj1" fmla="val -71361"/>
              <a:gd name="adj2" fmla="val -2968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Рабочий бросает кубик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. 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Выбрасывает 1 и берет одну деталь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957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" name="Rectangle 60"/>
          <p:cNvSpPr/>
          <p:nvPr/>
        </p:nvSpPr>
        <p:spPr>
          <a:xfrm>
            <a:off x="6705600" y="0"/>
            <a:ext cx="2438400" cy="17896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524435" y="1126212"/>
            <a:ext cx="1905000" cy="381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661023" y="1126212"/>
            <a:ext cx="1905000" cy="381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797611" y="1126212"/>
            <a:ext cx="1905000" cy="381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934200" y="1126212"/>
            <a:ext cx="1905000" cy="381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97859" y="609600"/>
            <a:ext cx="14049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conveyor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855259" y="609600"/>
            <a:ext cx="14049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firstWorker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988859" y="609600"/>
            <a:ext cx="1637552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secondWorker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198659" y="609600"/>
            <a:ext cx="14049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thirdWorker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99746" y="1531294"/>
            <a:ext cx="14049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t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ick()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cxnSp>
        <p:nvCxnSpPr>
          <p:cNvPr id="14" name="Straight Connector 13"/>
          <p:cNvCxnSpPr>
            <a:stCxn id="3" idx="2"/>
          </p:cNvCxnSpPr>
          <p:nvPr/>
        </p:nvCxnSpPr>
        <p:spPr>
          <a:xfrm>
            <a:off x="1476935" y="1507212"/>
            <a:ext cx="6724" cy="48768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617259" y="1531294"/>
            <a:ext cx="6724" cy="48768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750859" y="1531294"/>
            <a:ext cx="6724" cy="48768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884459" y="1505718"/>
            <a:ext cx="6724" cy="4876800"/>
          </a:xfrm>
          <a:prstGeom prst="line">
            <a:avLst/>
          </a:prstGeom>
          <a:ln>
            <a:prstDash val="dash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331259" y="1789600"/>
            <a:ext cx="273424" cy="445097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487271" y="2047906"/>
            <a:ext cx="273424" cy="58718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502959" y="2787494"/>
            <a:ext cx="273424" cy="58718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620871" y="3488412"/>
            <a:ext cx="273424" cy="58718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620871" y="4250412"/>
            <a:ext cx="273424" cy="38100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47747" y="4891388"/>
            <a:ext cx="273424" cy="587188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747747" y="5653388"/>
            <a:ext cx="273424" cy="34962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16859" y="2047906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604683" y="2193012"/>
            <a:ext cx="18825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604683" y="3183612"/>
            <a:ext cx="1882588" cy="0"/>
          </a:xfrm>
          <a:prstGeom prst="straightConnector1">
            <a:avLst/>
          </a:prstGeom>
          <a:ln>
            <a:solidFill>
              <a:schemeClr val="accent3"/>
            </a:solidFill>
            <a:prstDash val="sysDash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604683" y="3640812"/>
            <a:ext cx="40161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604683" y="3945612"/>
            <a:ext cx="4016188" cy="0"/>
          </a:xfrm>
          <a:prstGeom prst="straightConnector1">
            <a:avLst/>
          </a:prstGeom>
          <a:ln>
            <a:solidFill>
              <a:schemeClr val="accent3"/>
            </a:solidFill>
            <a:prstDash val="sysDash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1604683" y="4402812"/>
            <a:ext cx="40161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1604683" y="5012412"/>
            <a:ext cx="6143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1604683" y="5317212"/>
            <a:ext cx="6143064" cy="0"/>
          </a:xfrm>
          <a:prstGeom prst="straightConnector1">
            <a:avLst/>
          </a:prstGeom>
          <a:ln>
            <a:solidFill>
              <a:schemeClr val="accent3"/>
            </a:solidFill>
            <a:prstDash val="sysDash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604683" y="5774412"/>
            <a:ext cx="614306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16859" y="6003012"/>
            <a:ext cx="914400" cy="0"/>
          </a:xfrm>
          <a:prstGeom prst="straightConnector1">
            <a:avLst/>
          </a:prstGeom>
          <a:ln>
            <a:solidFill>
              <a:schemeClr val="accent3"/>
            </a:solidFill>
            <a:prstDash val="sysDash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1604683" y="2878812"/>
            <a:ext cx="18825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1" name="Rectangle 50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907522" y="1683694"/>
            <a:ext cx="14049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e</a:t>
            </a:r>
            <a:r>
              <a:rPr lang="de-DE" dirty="0" err="1" smtClean="0">
                <a:solidFill>
                  <a:srgbClr val="004080"/>
                </a:solidFill>
                <a:cs typeface="Tahoma" charset="0"/>
              </a:rPr>
              <a:t>nqueue</a:t>
            </a:r>
            <a:r>
              <a:rPr lang="de-DE" dirty="0" smtClean="0">
                <a:solidFill>
                  <a:srgbClr val="004080"/>
                </a:solidFill>
                <a:cs typeface="Tahoma" charset="0"/>
              </a:rPr>
              <a:t>()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52" name="Rectangle 51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07522" y="2376788"/>
            <a:ext cx="14049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t</a:t>
            </a:r>
            <a:r>
              <a:rPr lang="de-DE" dirty="0" err="1" smtClean="0">
                <a:solidFill>
                  <a:srgbClr val="004080"/>
                </a:solidFill>
                <a:cs typeface="Tahoma" charset="0"/>
              </a:rPr>
              <a:t>ick</a:t>
            </a:r>
            <a:r>
              <a:rPr lang="de-DE" dirty="0" smtClean="0">
                <a:solidFill>
                  <a:srgbClr val="004080"/>
                </a:solidFill>
                <a:cs typeface="Tahoma" charset="0"/>
              </a:rPr>
              <a:t>()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53" name="Rectangle 5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907522" y="3183612"/>
            <a:ext cx="14049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t</a:t>
            </a:r>
            <a:r>
              <a:rPr lang="de-DE" dirty="0" err="1" smtClean="0">
                <a:solidFill>
                  <a:srgbClr val="004080"/>
                </a:solidFill>
                <a:cs typeface="Tahoma" charset="0"/>
              </a:rPr>
              <a:t>ick</a:t>
            </a:r>
            <a:r>
              <a:rPr lang="de-DE" dirty="0" smtClean="0">
                <a:solidFill>
                  <a:srgbClr val="004080"/>
                </a:solidFill>
                <a:cs typeface="Tahoma" charset="0"/>
              </a:rPr>
              <a:t>()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54" name="Rectangle 53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907522" y="4513483"/>
            <a:ext cx="14049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t</a:t>
            </a:r>
            <a:r>
              <a:rPr lang="de-DE" dirty="0" err="1" smtClean="0">
                <a:solidFill>
                  <a:srgbClr val="004080"/>
                </a:solidFill>
                <a:cs typeface="Tahoma" charset="0"/>
              </a:rPr>
              <a:t>ick</a:t>
            </a:r>
            <a:r>
              <a:rPr lang="de-DE" dirty="0" smtClean="0">
                <a:solidFill>
                  <a:srgbClr val="004080"/>
                </a:solidFill>
                <a:cs typeface="Tahoma" charset="0"/>
              </a:rPr>
              <a:t>()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55" name="Rectangle 5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907522" y="5257800"/>
            <a:ext cx="14049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de-DE" dirty="0" err="1">
                <a:solidFill>
                  <a:srgbClr val="004080"/>
                </a:solidFill>
                <a:cs typeface="Tahoma" charset="0"/>
              </a:rPr>
              <a:t>enqueue</a:t>
            </a:r>
            <a:r>
              <a:rPr lang="de-DE" dirty="0" smtClean="0">
                <a:solidFill>
                  <a:srgbClr val="004080"/>
                </a:solidFill>
                <a:cs typeface="Tahoma" charset="0"/>
              </a:rPr>
              <a:t>()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  <p:sp>
        <p:nvSpPr>
          <p:cNvPr id="56" name="Rectangle 5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907522" y="3945612"/>
            <a:ext cx="14049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>
                <a:solidFill>
                  <a:srgbClr val="004080"/>
                </a:solidFill>
                <a:cs typeface="Tahoma" charset="0"/>
              </a:rPr>
              <a:t>e</a:t>
            </a:r>
            <a:r>
              <a:rPr lang="de-DE" dirty="0" err="1" smtClean="0">
                <a:solidFill>
                  <a:srgbClr val="004080"/>
                </a:solidFill>
                <a:cs typeface="Tahoma" charset="0"/>
              </a:rPr>
              <a:t>nqueue</a:t>
            </a:r>
            <a:r>
              <a:rPr lang="de-DE" dirty="0" smtClean="0">
                <a:solidFill>
                  <a:srgbClr val="004080"/>
                </a:solidFill>
                <a:cs typeface="Tahoma" charset="0"/>
              </a:rPr>
              <a:t>()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293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/>
          <p:cNvSpPr/>
          <p:nvPr/>
        </p:nvSpPr>
        <p:spPr>
          <a:xfrm>
            <a:off x="6172200" y="-990600"/>
            <a:ext cx="4038600" cy="266700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1000" y="0"/>
            <a:ext cx="9448800" cy="6986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sz="14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shouldEnqueueOutputOfPreviousWorkerToTheNextAfterProcessing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da-DK" sz="1400" dirty="0">
                <a:latin typeface="Menlo"/>
              </a:rPr>
              <a:t>    </a:t>
            </a:r>
            <a:r>
              <a:rPr lang="da-DK" sz="1400" i="1" dirty="0">
                <a:solidFill>
                  <a:srgbClr val="BFBFBF"/>
                </a:solidFill>
                <a:latin typeface="Menlo"/>
              </a:rPr>
              <a:t>// given</a:t>
            </a:r>
            <a:endParaRPr lang="da-DK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&lt;Item&gt;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outputOfFirstWorker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createItems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2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&lt;Item&gt;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outputOfSecondWorker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createItems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3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Worker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firstWorker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mock(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Worker.</a:t>
            </a:r>
            <a:r>
              <a:rPr lang="en-US" sz="14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when(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firstWorker.tick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thenReturn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outputOfFirstWorker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Worker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secondWorker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mock(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Worker.</a:t>
            </a:r>
            <a:r>
              <a:rPr lang="en-US" sz="14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when(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secondWorker.tick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thenReturn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outputOfSecondWorker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Worker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thirdWorker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mock(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Worker.</a:t>
            </a:r>
            <a:r>
              <a:rPr lang="en-US" sz="1400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&lt;Worker&gt; workers = </a:t>
            </a:r>
            <a:r>
              <a:rPr lang="en-US" sz="1400" dirty="0" err="1">
                <a:solidFill>
                  <a:srgbClr val="0000B3"/>
                </a:solidFill>
                <a:latin typeface="Menlo"/>
              </a:rPr>
              <a:t>Arrays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.asList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                             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firstWorker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secondWorker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,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thirdWorker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Conveyor conveyor =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Conveyor(workers);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&lt;Item&gt;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someInput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dirty="0" err="1">
                <a:solidFill>
                  <a:srgbClr val="0000B3"/>
                </a:solidFill>
                <a:latin typeface="Menlo"/>
              </a:rPr>
              <a:t>Arrays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.asList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new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Item());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when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conveyor.tick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someInput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latin typeface="Menlo"/>
            </a:endParaRP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i="1" dirty="0">
                <a:solidFill>
                  <a:srgbClr val="BFBFBF"/>
                </a:solidFill>
                <a:latin typeface="Menlo"/>
              </a:rPr>
              <a:t>// then</a:t>
            </a:r>
            <a:endParaRPr lang="en-US" sz="1400" dirty="0">
              <a:solidFill>
                <a:srgbClr val="BFBFBF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InOrder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secondWorkerOrder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inOrder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secondWorker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secondWorkerOrder.verify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secondWorker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).tick();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secondWorkerOrder.verify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secondWorker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enqueue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outputOfFirstWorker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endParaRPr lang="en-US" sz="1400" dirty="0">
              <a:solidFill>
                <a:srgbClr val="000000"/>
              </a:solidFill>
              <a:latin typeface="Menlo"/>
            </a:endParaRP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InOrder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thirdWorkerOrder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inOrder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thirdWorker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thirdWorkerOrder.verify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thirdWorker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).tick();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thirdWorkerOrder.verify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thirdWorker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).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enqueue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outputOfSecondWorker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70357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19263" y="2616696"/>
            <a:ext cx="5900737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Тест на поведение – это проверка, что код соответствует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задуманно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й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диаграмме последовательности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3867282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Реализация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1295400"/>
            <a:ext cx="8610600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&lt;Item&gt; tick(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&lt;Item&gt; input) {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if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workers.isEmpty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())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return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input;</a:t>
            </a:r>
          </a:p>
          <a:p>
            <a:endParaRPr lang="en-US" dirty="0"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Worker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firstWorker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workers.get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0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firstWorker.enqueue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(input);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&lt;Item&gt; output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firstWorker.tick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endParaRPr lang="en-US" dirty="0"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for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en-US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dirty="0">
                <a:solidFill>
                  <a:srgbClr val="0000FF"/>
                </a:solidFill>
                <a:latin typeface="Menlo"/>
              </a:rPr>
              <a:t>1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;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&lt;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workers.size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++) {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Worker worker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workers.get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i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dirty="0">
                <a:latin typeface="Menlo"/>
              </a:rPr>
              <a:t>    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final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List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&lt;Item&gt;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tmp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worker.tick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worker.enqueue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(output);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        output =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tmp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dirty="0"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b="1" dirty="0">
                <a:solidFill>
                  <a:srgbClr val="000080"/>
                </a:solidFill>
                <a:latin typeface="Menlo"/>
              </a:rPr>
              <a:t>return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output;</a:t>
            </a:r>
          </a:p>
          <a:p>
            <a:r>
              <a:rPr lang="en-US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39239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Полный </a:t>
            </a:r>
            <a:r>
              <a:rPr lang="ru-RU" dirty="0"/>
              <a:t>код 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21631" y="3170694"/>
            <a:ext cx="5900737" cy="5166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rgbClr val="004080"/>
                </a:solidFill>
                <a:cs typeface="Tahoma" charset="0"/>
              </a:rPr>
              <a:t>git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clone </a:t>
            </a:r>
            <a:r>
              <a:rPr lang="de-DE" dirty="0">
                <a:solidFill>
                  <a:srgbClr val="004080"/>
                </a:solidFill>
                <a:cs typeface="Tahoma" charset="0"/>
                <a:hlinkClick r:id="rId3"/>
              </a:rPr>
              <a:t>https://</a:t>
            </a:r>
            <a:r>
              <a:rPr lang="de-DE" dirty="0" err="1">
                <a:solidFill>
                  <a:srgbClr val="004080"/>
                </a:solidFill>
                <a:cs typeface="Tahoma" charset="0"/>
                <a:hlinkClick r:id="rId3"/>
              </a:rPr>
              <a:t>github.com</a:t>
            </a:r>
            <a:r>
              <a:rPr lang="de-DE" dirty="0">
                <a:solidFill>
                  <a:srgbClr val="004080"/>
                </a:solidFill>
                <a:cs typeface="Tahoma" charset="0"/>
                <a:hlinkClick r:id="rId3"/>
              </a:rPr>
              <a:t>/</a:t>
            </a:r>
            <a:r>
              <a:rPr lang="de-DE" dirty="0" err="1">
                <a:solidFill>
                  <a:srgbClr val="004080"/>
                </a:solidFill>
                <a:cs typeface="Tahoma" charset="0"/>
                <a:hlinkClick r:id="rId3"/>
              </a:rPr>
              <a:t>ivan-dyachenko</a:t>
            </a:r>
            <a:r>
              <a:rPr lang="de-DE" dirty="0">
                <a:solidFill>
                  <a:srgbClr val="004080"/>
                </a:solidFill>
                <a:cs typeface="Tahoma" charset="0"/>
                <a:hlinkClick r:id="rId3"/>
              </a:rPr>
              <a:t>/</a:t>
            </a:r>
            <a:r>
              <a:rPr lang="de-DE" dirty="0" err="1">
                <a:solidFill>
                  <a:srgbClr val="004080"/>
                </a:solidFill>
                <a:cs typeface="Tahoma" charset="0"/>
                <a:hlinkClick r:id="rId3"/>
              </a:rPr>
              <a:t>Trainings.git</a:t>
            </a:r>
            <a:endParaRPr lang="ru-RU" dirty="0">
              <a:solidFill>
                <a:srgbClr val="00408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35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WARNING </a:t>
            </a:r>
          </a:p>
        </p:txBody>
      </p:sp>
      <p:sp>
        <p:nvSpPr>
          <p:cNvPr id="3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719263" y="1942891"/>
            <a:ext cx="5900737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В коде не выделены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интерфейсы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для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Item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Dice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и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Worker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только в целях «упрощения» примера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.</a:t>
            </a:r>
            <a:endParaRPr lang="en-US" dirty="0" smtClean="0">
              <a:solidFill>
                <a:srgbClr val="004080"/>
              </a:solidFill>
              <a:cs typeface="Tahoma" charset="0"/>
            </a:endParaRPr>
          </a:p>
          <a:p>
            <a:pPr algn="ctr" defTabSz="803275">
              <a:buClr>
                <a:srgbClr val="FF6600"/>
              </a:buClr>
              <a:buSzPct val="125000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Выделение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интерфейсов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предпочтительнее перекрытия самих классов с функциональностью.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502944" y="4648224"/>
            <a:ext cx="2641600" cy="1295400"/>
            <a:chOff x="2184400" y="1384300"/>
            <a:chExt cx="2641600" cy="1295400"/>
          </a:xfrm>
        </p:grpSpPr>
        <p:grpSp>
          <p:nvGrpSpPr>
            <p:cNvPr id="5" name="Group 4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6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smtClean="0"/>
                <a:t>Dice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7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/>
                <a:t>r</a:t>
              </a:r>
              <a:r>
                <a:rPr lang="en-US" sz="1800" b="0" dirty="0" smtClean="0"/>
                <a:t>oll():</a:t>
              </a:r>
              <a:r>
                <a:rPr lang="en-US" sz="1800" b="0" dirty="0" err="1" smtClean="0"/>
                <a:t>int</a:t>
              </a:r>
              <a:endParaRPr lang="en-US" sz="1800" b="0" dirty="0"/>
            </a:p>
          </p:txBody>
        </p:sp>
      </p:grpSp>
      <p:cxnSp>
        <p:nvCxnSpPr>
          <p:cNvPr id="10" name="Straight Arrow Connector 9"/>
          <p:cNvCxnSpPr>
            <a:stCxn id="15" idx="1"/>
            <a:endCxn id="8" idx="3"/>
          </p:cNvCxnSpPr>
          <p:nvPr/>
        </p:nvCxnSpPr>
        <p:spPr>
          <a:xfrm flipH="1">
            <a:off x="4144544" y="5295900"/>
            <a:ext cx="845386" cy="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4989930" y="4648200"/>
            <a:ext cx="2641600" cy="1295400"/>
            <a:chOff x="2184400" y="1384300"/>
            <a:chExt cx="2641600" cy="1295400"/>
          </a:xfrm>
        </p:grpSpPr>
        <p:grpSp>
          <p:nvGrpSpPr>
            <p:cNvPr id="12" name="Group 11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3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err="1" smtClean="0"/>
                <a:t>RandomDice</a:t>
              </a:r>
              <a:endParaRPr lang="en-US" sz="1800" b="0" dirty="0" smtClean="0"/>
            </a:p>
          </p:txBody>
        </p: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/>
                <a:t>r</a:t>
              </a:r>
              <a:r>
                <a:rPr lang="en-US" sz="1800" b="0" dirty="0" smtClean="0"/>
                <a:t>oll():</a:t>
              </a:r>
              <a:r>
                <a:rPr lang="en-US" sz="1800" b="0" dirty="0" err="1" smtClean="0"/>
                <a:t>int</a:t>
              </a:r>
              <a:endParaRPr lang="en-US" sz="1800" b="0" dirty="0"/>
            </a:p>
          </p:txBody>
        </p:sp>
      </p:grpSp>
      <p:sp>
        <p:nvSpPr>
          <p:cNvPr id="19" name="Title 1"/>
          <p:cNvSpPr txBox="1">
            <a:spLocks/>
          </p:cNvSpPr>
          <p:nvPr/>
        </p:nvSpPr>
        <p:spPr bwMode="auto">
          <a:xfrm>
            <a:off x="1847475" y="4292600"/>
            <a:ext cx="1999455" cy="312737"/>
          </a:xfrm>
          <a:prstGeom prst="rect">
            <a:avLst/>
          </a:prstGeom>
          <a:ln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latin typeface="+mj-lt"/>
                <a:ea typeface="ＭＳ Ｐゴシック" charset="0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pPr algn="ctr"/>
            <a:r>
              <a:rPr lang="nb-NO" sz="1800" b="0" dirty="0"/>
              <a:t>«</a:t>
            </a:r>
            <a:r>
              <a:rPr lang="nb-NO" sz="1800" b="0" dirty="0" err="1"/>
              <a:t>interface</a:t>
            </a:r>
            <a:r>
              <a:rPr lang="nb-NO" sz="1800" b="0" dirty="0"/>
              <a:t>»</a:t>
            </a:r>
            <a:endParaRPr lang="en-US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6781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Плюсы тестов на поведение 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54568" y="1175205"/>
            <a:ext cx="6213475" cy="522559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Просто писать (когда привыкнешь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)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/>
            </a:r>
            <a:br>
              <a:rPr lang="en-US" dirty="0" smtClean="0">
                <a:solidFill>
                  <a:srgbClr val="004080"/>
                </a:solidFill>
                <a:cs typeface="Tahoma" charset="0"/>
              </a:rPr>
            </a:b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-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не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нужно долго и мучительно приводить окружение в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нужное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состояние</a:t>
            </a:r>
            <a:endParaRPr lang="en-US" dirty="0" smtClean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Являются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истинными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unit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-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тестами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/>
            </a:r>
            <a:br>
              <a:rPr lang="en-US" dirty="0" smtClean="0">
                <a:solidFill>
                  <a:srgbClr val="004080"/>
                </a:solidFill>
                <a:cs typeface="Tahoma" charset="0"/>
              </a:rPr>
            </a:b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-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проверяют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функционал класса в изоляции от всех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остальных</a:t>
            </a:r>
            <a:endParaRPr lang="en-US" dirty="0" smtClean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Хорошо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отражают спецификации и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дают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уверенность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 хорошем покрытии кода </a:t>
            </a:r>
            <a:r>
              <a:rPr lang="en-US" dirty="0">
                <a:solidFill>
                  <a:srgbClr val="004080"/>
                </a:solidFill>
                <a:cs typeface="Tahoma" charset="0"/>
              </a:rPr>
              <a:t/>
            </a:r>
            <a:br>
              <a:rPr lang="en-US" dirty="0">
                <a:solidFill>
                  <a:srgbClr val="004080"/>
                </a:solidFill>
                <a:cs typeface="Tahoma" charset="0"/>
              </a:rPr>
            </a:b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- 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executable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specification</a:t>
            </a:r>
            <a:endParaRPr lang="en-US" dirty="0" smtClean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Принуждают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к модульному </a:t>
            </a:r>
            <a:r>
              <a:rPr lang="ru-RU" dirty="0" err="1" smtClean="0">
                <a:solidFill>
                  <a:srgbClr val="004080"/>
                </a:solidFill>
                <a:cs typeface="Tahoma" charset="0"/>
              </a:rPr>
              <a:t>дизайну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/>
            </a:r>
            <a:br>
              <a:rPr lang="en-US" dirty="0" smtClean="0">
                <a:solidFill>
                  <a:srgbClr val="004080"/>
                </a:solidFill>
                <a:cs typeface="Tahoma" charset="0"/>
              </a:rPr>
            </a:b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-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SRP,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LSP,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DIP,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ISP</a:t>
            </a:r>
            <a:endParaRPr lang="en-US" dirty="0" smtClean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Позволяют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разрабатывать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функционал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сверху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-вниз от сценариев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использования</a:t>
            </a: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 </a:t>
            </a:r>
            <a:br>
              <a:rPr lang="en-US" dirty="0" smtClean="0">
                <a:solidFill>
                  <a:srgbClr val="004080"/>
                </a:solidFill>
                <a:cs typeface="Tahoma" charset="0"/>
              </a:rPr>
            </a:br>
            <a:r>
              <a:rPr lang="en-US" dirty="0" smtClean="0">
                <a:solidFill>
                  <a:srgbClr val="004080"/>
                </a:solidFill>
                <a:cs typeface="Tahoma" charset="0"/>
              </a:rPr>
              <a:t>-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а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не снизу вверх от данных</a:t>
            </a:r>
            <a:endParaRPr lang="nb-NO" dirty="0" smtClean="0">
              <a:solidFill>
                <a:srgbClr val="80000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577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176894" y="492147"/>
            <a:ext cx="2641600" cy="1295400"/>
            <a:chOff x="2184400" y="1384300"/>
            <a:chExt cx="2641600" cy="1295400"/>
          </a:xfrm>
        </p:grpSpPr>
        <p:grpSp>
          <p:nvGrpSpPr>
            <p:cNvPr id="13" name="Group 12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4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sz="1800" b="0" dirty="0" err="1"/>
                <a:t>Conveyor</a:t>
              </a:r>
              <a:r>
                <a:rPr lang="tr-TR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5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cs-CZ" sz="1800" b="0" dirty="0" err="1"/>
                <a:t>tick</a:t>
              </a:r>
              <a:r>
                <a:rPr lang="cs-CZ" sz="1800" b="0" dirty="0"/>
                <a:t>(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[*]):</a:t>
              </a:r>
              <a:r>
                <a:rPr lang="cs-CZ" sz="1800" b="0" dirty="0" err="1"/>
                <a:t>Item</a:t>
              </a:r>
              <a:r>
                <a:rPr lang="cs-CZ" sz="1800" b="0" dirty="0"/>
                <a:t>[*] </a:t>
              </a:r>
              <a:endParaRPr lang="en-US" sz="1800" b="0" dirty="0" smtClean="0">
                <a:latin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176894" y="2771797"/>
            <a:ext cx="2641600" cy="1295400"/>
            <a:chOff x="2184400" y="1384300"/>
            <a:chExt cx="2641600" cy="1295400"/>
          </a:xfrm>
        </p:grpSpPr>
        <p:grpSp>
          <p:nvGrpSpPr>
            <p:cNvPr id="11" name="Group 1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Connector 18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1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da-DK" sz="1800" b="0" dirty="0" err="1"/>
                <a:t>Worker</a:t>
              </a:r>
              <a:r>
                <a:rPr lang="da-DK" sz="1800" b="0" dirty="0"/>
                <a:t>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17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de-DE" sz="1800" b="0" dirty="0" err="1"/>
                <a:t>enqueue</a:t>
              </a:r>
              <a:r>
                <a:rPr lang="de-DE" sz="1800" b="0" dirty="0"/>
                <a:t>(Item[*]) tick():Item[*]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202794" y="2759098"/>
            <a:ext cx="2641600" cy="1295400"/>
            <a:chOff x="2184400" y="1384300"/>
            <a:chExt cx="2641600" cy="1295400"/>
          </a:xfrm>
        </p:grpSpPr>
        <p:grpSp>
          <p:nvGrpSpPr>
            <p:cNvPr id="21" name="Group 2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2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/>
                <a:t>Item 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23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 err="1"/>
                <a:t>lifeTime</a:t>
              </a:r>
              <a:r>
                <a:rPr lang="en-US" sz="1800" b="0" dirty="0"/>
                <a:t>():</a:t>
              </a:r>
              <a:r>
                <a:rPr lang="en-US" sz="1800" b="0" dirty="0" err="1"/>
                <a:t>int</a:t>
              </a:r>
              <a:r>
                <a:rPr lang="en-US" sz="1800" b="0" dirty="0"/>
                <a:t> </a:t>
              </a:r>
              <a:endParaRPr lang="ru-RU" sz="1800" b="0" dirty="0" smtClean="0"/>
            </a:p>
            <a:p>
              <a:r>
                <a:rPr lang="en-US" sz="1800" b="0" dirty="0" smtClean="0"/>
                <a:t>tick</a:t>
              </a:r>
              <a:r>
                <a:rPr lang="en-US" sz="1800" b="0" dirty="0"/>
                <a:t>() </a:t>
              </a:r>
            </a:p>
          </p:txBody>
        </p:sp>
      </p:grpSp>
      <p:cxnSp>
        <p:nvCxnSpPr>
          <p:cNvPr id="5" name="Straight Arrow Connector 4"/>
          <p:cNvCxnSpPr>
            <a:stCxn id="3" idx="2"/>
            <a:endCxn id="18" idx="0"/>
          </p:cNvCxnSpPr>
          <p:nvPr/>
        </p:nvCxnSpPr>
        <p:spPr>
          <a:xfrm>
            <a:off x="2497694" y="1787547"/>
            <a:ext cx="0" cy="984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stCxn id="18" idx="3"/>
            <a:endCxn id="24" idx="1"/>
          </p:cNvCxnSpPr>
          <p:nvPr/>
        </p:nvCxnSpPr>
        <p:spPr>
          <a:xfrm flipV="1">
            <a:off x="3818494" y="3406798"/>
            <a:ext cx="1384300" cy="126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567512" y="2057541"/>
            <a:ext cx="94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+mj-lt"/>
              </a:rPr>
              <a:t>workers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110312" y="2389766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116912" y="2983492"/>
            <a:ext cx="800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queue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917208" y="3477216"/>
            <a:ext cx="2804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*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176894" y="4867298"/>
            <a:ext cx="2641600" cy="1295400"/>
            <a:chOff x="2184400" y="1384300"/>
            <a:chExt cx="2641600" cy="1295400"/>
          </a:xfrm>
        </p:grpSpPr>
        <p:grpSp>
          <p:nvGrpSpPr>
            <p:cNvPr id="31" name="Group 30"/>
            <p:cNvGrpSpPr/>
            <p:nvPr/>
          </p:nvGrpSpPr>
          <p:grpSpPr>
            <a:xfrm>
              <a:off x="2184400" y="1384300"/>
              <a:ext cx="2641600" cy="1295400"/>
              <a:chOff x="2184400" y="1384300"/>
              <a:chExt cx="2641600" cy="129540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2184400" y="1384300"/>
                <a:ext cx="2641600" cy="1295400"/>
              </a:xfrm>
              <a:prstGeom prst="rect">
                <a:avLst/>
              </a:prstGeom>
              <a:ln w="6350" cmpd="sng"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2184400" y="1790700"/>
                <a:ext cx="2641600" cy="0"/>
              </a:xfrm>
              <a:prstGeom prst="line">
                <a:avLst/>
              </a:prstGeom>
              <a:ln w="6350" cmpd="sng"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sp>
          <p:nvSpPr>
            <p:cNvPr id="32" name="Title 1"/>
            <p:cNvSpPr txBox="1">
              <a:spLocks/>
            </p:cNvSpPr>
            <p:nvPr/>
          </p:nvSpPr>
          <p:spPr bwMode="auto">
            <a:xfrm>
              <a:off x="2483644" y="1419226"/>
              <a:ext cx="19994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smtClean="0"/>
                <a:t>Dice</a:t>
              </a:r>
              <a:endParaRPr lang="en-US" sz="1800" b="0" dirty="0">
                <a:latin typeface="+mn-lt"/>
              </a:endParaRPr>
            </a:p>
          </p:txBody>
        </p:sp>
        <p:sp>
          <p:nvSpPr>
            <p:cNvPr id="33" name="Title 1"/>
            <p:cNvSpPr txBox="1">
              <a:spLocks/>
            </p:cNvSpPr>
            <p:nvPr/>
          </p:nvSpPr>
          <p:spPr bwMode="auto">
            <a:xfrm>
              <a:off x="2483644" y="2016126"/>
              <a:ext cx="2113755" cy="312737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r>
                <a:rPr lang="en-US" sz="1800" b="0" dirty="0"/>
                <a:t>r</a:t>
              </a:r>
              <a:r>
                <a:rPr lang="en-US" sz="1800" b="0" dirty="0" smtClean="0"/>
                <a:t>oll():</a:t>
              </a:r>
              <a:r>
                <a:rPr lang="en-US" sz="1800" b="0" dirty="0" err="1" smtClean="0"/>
                <a:t>int</a:t>
              </a:r>
              <a:endParaRPr lang="en-US" sz="1800" b="0" dirty="0"/>
            </a:p>
          </p:txBody>
        </p:sp>
      </p:grpSp>
      <p:cxnSp>
        <p:nvCxnSpPr>
          <p:cNvPr id="36" name="Straight Arrow Connector 35"/>
          <p:cNvCxnSpPr>
            <a:stCxn id="18" idx="2"/>
            <a:endCxn id="34" idx="0"/>
          </p:cNvCxnSpPr>
          <p:nvPr/>
        </p:nvCxnSpPr>
        <p:spPr>
          <a:xfrm>
            <a:off x="2497694" y="4067197"/>
            <a:ext cx="0" cy="8001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2643712" y="4074032"/>
            <a:ext cx="586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4"/>
                </a:solidFill>
                <a:latin typeface="+mj-lt"/>
              </a:rPr>
              <a:t>dice</a:t>
            </a:r>
            <a:endParaRPr lang="en-US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164285" y="4521589"/>
            <a:ext cx="3030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+mj-lt"/>
              </a:rPr>
              <a:t>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938639" y="304800"/>
            <a:ext cx="609600" cy="593747"/>
            <a:chOff x="4038600" y="304800"/>
            <a:chExt cx="609600" cy="593747"/>
          </a:xfrm>
        </p:grpSpPr>
        <p:sp>
          <p:nvSpPr>
            <p:cNvPr id="2" name="Rounded Rectangle 1"/>
            <p:cNvSpPr/>
            <p:nvPr/>
          </p:nvSpPr>
          <p:spPr>
            <a:xfrm>
              <a:off x="4038600" y="304800"/>
              <a:ext cx="609600" cy="593747"/>
            </a:xfrm>
            <a:prstGeom prst="round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itle 1"/>
            <p:cNvSpPr txBox="1">
              <a:spLocks/>
            </p:cNvSpPr>
            <p:nvPr/>
          </p:nvSpPr>
          <p:spPr bwMode="auto">
            <a:xfrm>
              <a:off x="4038600" y="449263"/>
              <a:ext cx="609600" cy="312737"/>
            </a:xfrm>
            <a:prstGeom prst="rect">
              <a:avLst/>
            </a:prstGeom>
            <a:noFill/>
            <a:ln>
              <a:noFill/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b="0" dirty="0" smtClean="0"/>
                <a:t>1</a:t>
              </a:r>
              <a:endParaRPr lang="en-US" b="0" dirty="0">
                <a:latin typeface="+mn-lt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938639" y="2200277"/>
            <a:ext cx="609600" cy="593747"/>
            <a:chOff x="4038600" y="304800"/>
            <a:chExt cx="609600" cy="593747"/>
          </a:xfrm>
        </p:grpSpPr>
        <p:sp>
          <p:nvSpPr>
            <p:cNvPr id="42" name="Rounded Rectangle 41"/>
            <p:cNvSpPr/>
            <p:nvPr/>
          </p:nvSpPr>
          <p:spPr>
            <a:xfrm>
              <a:off x="4038600" y="304800"/>
              <a:ext cx="609600" cy="593747"/>
            </a:xfrm>
            <a:prstGeom prst="round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itle 1"/>
            <p:cNvSpPr txBox="1">
              <a:spLocks/>
            </p:cNvSpPr>
            <p:nvPr/>
          </p:nvSpPr>
          <p:spPr bwMode="auto">
            <a:xfrm>
              <a:off x="4038600" y="449263"/>
              <a:ext cx="609600" cy="312737"/>
            </a:xfrm>
            <a:prstGeom prst="rect">
              <a:avLst/>
            </a:prstGeom>
            <a:noFill/>
            <a:ln>
              <a:noFill/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b="0" dirty="0"/>
                <a:t>2</a:t>
              </a:r>
              <a:endParaRPr lang="en-US" b="0" dirty="0">
                <a:latin typeface="+mn-lt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920593" y="2200277"/>
            <a:ext cx="609600" cy="593747"/>
            <a:chOff x="4038600" y="304800"/>
            <a:chExt cx="609600" cy="593747"/>
          </a:xfrm>
        </p:grpSpPr>
        <p:sp>
          <p:nvSpPr>
            <p:cNvPr id="45" name="Rounded Rectangle 44"/>
            <p:cNvSpPr/>
            <p:nvPr/>
          </p:nvSpPr>
          <p:spPr>
            <a:xfrm>
              <a:off x="4038600" y="304800"/>
              <a:ext cx="609600" cy="593747"/>
            </a:xfrm>
            <a:prstGeom prst="round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itle 1"/>
            <p:cNvSpPr txBox="1">
              <a:spLocks/>
            </p:cNvSpPr>
            <p:nvPr/>
          </p:nvSpPr>
          <p:spPr bwMode="auto">
            <a:xfrm>
              <a:off x="4038600" y="449263"/>
              <a:ext cx="609600" cy="312737"/>
            </a:xfrm>
            <a:prstGeom prst="rect">
              <a:avLst/>
            </a:prstGeom>
            <a:noFill/>
            <a:ln>
              <a:noFill/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b="0" dirty="0"/>
                <a:t>3</a:t>
              </a:r>
              <a:endParaRPr lang="en-US" b="0" dirty="0">
                <a:latin typeface="+mn-lt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3938639" y="4369178"/>
            <a:ext cx="609600" cy="593747"/>
            <a:chOff x="4038600" y="304800"/>
            <a:chExt cx="609600" cy="593747"/>
          </a:xfrm>
        </p:grpSpPr>
        <p:sp>
          <p:nvSpPr>
            <p:cNvPr id="48" name="Rounded Rectangle 47"/>
            <p:cNvSpPr/>
            <p:nvPr/>
          </p:nvSpPr>
          <p:spPr>
            <a:xfrm>
              <a:off x="4038600" y="304800"/>
              <a:ext cx="609600" cy="593747"/>
            </a:xfrm>
            <a:prstGeom prst="roundRect">
              <a:avLst/>
            </a:prstGeom>
            <a:solidFill>
              <a:schemeClr val="accent4">
                <a:alpha val="18000"/>
              </a:schemeClr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itle 1"/>
            <p:cNvSpPr txBox="1">
              <a:spLocks/>
            </p:cNvSpPr>
            <p:nvPr/>
          </p:nvSpPr>
          <p:spPr bwMode="auto">
            <a:xfrm>
              <a:off x="4038600" y="449263"/>
              <a:ext cx="609600" cy="312737"/>
            </a:xfrm>
            <a:prstGeom prst="rect">
              <a:avLst/>
            </a:prstGeom>
            <a:noFill/>
            <a:ln>
              <a:noFill/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tr-TR" b="0" dirty="0"/>
                <a:t>4</a:t>
              </a:r>
              <a:endParaRPr lang="en-US" b="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68967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Минусы тестов на поведение 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65263" y="1576803"/>
            <a:ext cx="6213475" cy="467159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Чтобы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ими овладеть, требуется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ментальны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й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 сдвиг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Проверяют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, что код работает так, как вы ожидаете, но это не значит, что он работает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правильно</a:t>
            </a:r>
            <a:br>
              <a:rPr lang="ru-RU" dirty="0" smtClean="0">
                <a:solidFill>
                  <a:srgbClr val="004080"/>
                </a:solidFill>
                <a:cs typeface="Tahoma" charset="0"/>
              </a:rPr>
            </a:b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- этот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недостаток легко снимается небольшим количеством интеграционных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тестов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Не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весь функционал можно так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протестировать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Тесты хрупкие </a:t>
            </a:r>
            <a:br>
              <a:rPr lang="ru-RU" dirty="0" smtClean="0">
                <a:solidFill>
                  <a:srgbClr val="004080"/>
                </a:solidFill>
                <a:cs typeface="Tahoma" charset="0"/>
              </a:rPr>
            </a:b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- изменение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 реализации ломает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тесты</a:t>
            </a: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endParaRPr lang="ru-RU" dirty="0">
              <a:solidFill>
                <a:srgbClr val="004080"/>
              </a:solidFill>
              <a:cs typeface="Tahoma" charset="0"/>
            </a:endParaRPr>
          </a:p>
          <a:p>
            <a:pPr marL="342900" indent="-342900" defTabSz="803275">
              <a:buClr>
                <a:srgbClr val="FF6600"/>
              </a:buClr>
              <a:buSzPct val="125000"/>
              <a:buAutoNum type="arabicPeriod"/>
            </a:pP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Требуют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выделения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интерфейсов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или виртуальности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методов </a:t>
            </a:r>
            <a:br>
              <a:rPr lang="ru-RU" dirty="0" smtClean="0">
                <a:solidFill>
                  <a:srgbClr val="004080"/>
                </a:solidFill>
                <a:cs typeface="Tahoma" charset="0"/>
              </a:rPr>
            </a:b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- Обычно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не проблема. А если проблема, то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используйте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 «быстрые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mock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-и» на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C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++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templates</a:t>
            </a:r>
            <a:endParaRPr lang="nb-NO" dirty="0" smtClean="0">
              <a:solidFill>
                <a:srgbClr val="80000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068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Mock</a:t>
            </a:r>
            <a:r>
              <a:rPr lang="da-DK" dirty="0"/>
              <a:t> Hell 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65263" y="2893695"/>
            <a:ext cx="6213475" cy="10706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4080"/>
                </a:solidFill>
                <a:cs typeface="Tahoma" charset="0"/>
              </a:rPr>
              <a:t>Чтобы его избежать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, очень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важно соблюдать </a:t>
            </a: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ISP </a:t>
            </a:r>
            <a:br>
              <a:rPr lang="ru-RU" dirty="0" smtClean="0">
                <a:solidFill>
                  <a:srgbClr val="004080"/>
                </a:solidFill>
                <a:cs typeface="Tahoma" charset="0"/>
              </a:rPr>
            </a:br>
            <a:r>
              <a:rPr lang="ru-RU" dirty="0" smtClean="0">
                <a:solidFill>
                  <a:srgbClr val="004080"/>
                </a:solidFill>
                <a:cs typeface="Tahoma" charset="0"/>
              </a:rPr>
              <a:t>Широко </a:t>
            </a:r>
            <a:r>
              <a:rPr lang="ru-RU" dirty="0">
                <a:solidFill>
                  <a:srgbClr val="004080"/>
                </a:solidFill>
                <a:cs typeface="Tahoma" charset="0"/>
              </a:rPr>
              <a:t>используемыми могут быть только стабильные </a:t>
            </a:r>
            <a:r>
              <a:rPr lang="ru-RU" dirty="0" err="1">
                <a:solidFill>
                  <a:srgbClr val="004080"/>
                </a:solidFill>
                <a:cs typeface="Tahoma" charset="0"/>
              </a:rPr>
              <a:t>интерфейсы</a:t>
            </a:r>
            <a:endParaRPr lang="nb-NO" dirty="0" smtClean="0">
              <a:solidFill>
                <a:srgbClr val="800000"/>
              </a:solidFill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52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2234247" y="909292"/>
            <a:ext cx="3746500" cy="5043655"/>
            <a:chOff x="825500" y="671345"/>
            <a:chExt cx="3746500" cy="5043655"/>
          </a:xfrm>
        </p:grpSpPr>
        <p:sp>
          <p:nvSpPr>
            <p:cNvPr id="10" name="Rectangle 9"/>
            <p:cNvSpPr/>
            <p:nvPr/>
          </p:nvSpPr>
          <p:spPr>
            <a:xfrm>
              <a:off x="825500" y="1063625"/>
              <a:ext cx="3746500" cy="4651375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/>
                  </a:solidFill>
                </a:ln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10118" y="1349375"/>
              <a:ext cx="3365500" cy="698500"/>
              <a:chOff x="1016000" y="1349375"/>
              <a:chExt cx="3365500" cy="6985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1950720" y="1743822"/>
                <a:ext cx="173736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2" name="Cube 1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gular Pentagon 15"/>
              <p:cNvSpPr/>
              <p:nvPr/>
            </p:nvSpPr>
            <p:spPr>
              <a:xfrm>
                <a:off x="1131570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gular Pentagon 16"/>
              <p:cNvSpPr/>
              <p:nvPr/>
            </p:nvSpPr>
            <p:spPr>
              <a:xfrm>
                <a:off x="1471295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gular Pentagon 22"/>
              <p:cNvSpPr/>
              <p:nvPr/>
            </p:nvSpPr>
            <p:spPr>
              <a:xfrm>
                <a:off x="3919855" y="167894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010118" y="2481424"/>
              <a:ext cx="3365500" cy="698500"/>
              <a:chOff x="1016000" y="1349375"/>
              <a:chExt cx="3365500" cy="6985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Cube 27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010118" y="3613473"/>
              <a:ext cx="3365500" cy="698500"/>
              <a:chOff x="1016000" y="1349375"/>
              <a:chExt cx="3365500" cy="6985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ube 34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010118" y="4745523"/>
              <a:ext cx="3365500" cy="698500"/>
              <a:chOff x="1016000" y="1349375"/>
              <a:chExt cx="3365500" cy="69850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Cube 4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Down Arrow 45"/>
            <p:cNvSpPr/>
            <p:nvPr/>
          </p:nvSpPr>
          <p:spPr>
            <a:xfrm>
              <a:off x="1300127" y="671345"/>
              <a:ext cx="339725" cy="784559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2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 smtClean="0"/>
              <a:t>Контрольный пример</a:t>
            </a:r>
            <a:endParaRPr lang="en-US" dirty="0"/>
          </a:p>
        </p:txBody>
      </p:sp>
      <p:sp>
        <p:nvSpPr>
          <p:cNvPr id="37" name="Rounded Rectangular Callout 36"/>
          <p:cNvSpPr/>
          <p:nvPr/>
        </p:nvSpPr>
        <p:spPr>
          <a:xfrm>
            <a:off x="5305336" y="2721243"/>
            <a:ext cx="3127464" cy="1103173"/>
          </a:xfrm>
          <a:prstGeom prst="wedgeRoundRectCallout">
            <a:avLst>
              <a:gd name="adj1" fmla="val -37859"/>
              <a:gd name="adj2" fmla="val -9156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Первый такт </a:t>
            </a:r>
            <a:r>
              <a:rPr lang="en-US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–</a:t>
            </a:r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 рабочий обрабатывает деталь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078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6306" y="3776663"/>
            <a:ext cx="4110789" cy="881063"/>
          </a:xfrm>
        </p:spPr>
        <p:txBody>
          <a:bodyPr/>
          <a:lstStyle/>
          <a:p>
            <a:r>
              <a:rPr lang="pl-PL" dirty="0"/>
              <a:t>￼￼￼￼</a:t>
            </a:r>
            <a:r>
              <a:rPr lang="pl-PL" dirty="0" err="1"/>
              <a:t>Mockist</a:t>
            </a:r>
            <a:r>
              <a:rPr lang="pl-PL" dirty="0"/>
              <a:t> + </a:t>
            </a:r>
            <a:r>
              <a:rPr lang="pl-PL" dirty="0" err="1"/>
              <a:t>Classicist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2656306" y="2133600"/>
            <a:ext cx="4110789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+mj-lt"/>
                <a:ea typeface="ＭＳ Ｐゴシック" charset="0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Myriad Pro"/>
                <a:ea typeface="ＭＳ Ｐゴシック" charset="0"/>
                <a:cs typeface="Arial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Myriad Pro"/>
                <a:ea typeface="ＭＳ Ｐゴシック" charset="0"/>
                <a:cs typeface="Arial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Myriad Pro"/>
                <a:ea typeface="ＭＳ Ｐゴシック" charset="0"/>
                <a:cs typeface="Arial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Myriad Pro"/>
                <a:ea typeface="ＭＳ Ｐゴシック" charset="0"/>
                <a:cs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Myriad Pro"/>
                <a:cs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Myriad Pro"/>
                <a:cs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Myriad Pro"/>
                <a:cs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Myriad Pro"/>
                <a:cs typeface="Arial" pitchFamily="34" charset="0"/>
              </a:defRPr>
            </a:lvl9pPr>
          </a:lstStyle>
          <a:p>
            <a:r>
              <a:rPr lang="pl-PL" dirty="0" smtClean="0"/>
              <a:t>￼￼￼￼</a:t>
            </a:r>
            <a:r>
              <a:rPr lang="pl-PL" dirty="0" err="1" smtClean="0"/>
              <a:t>Mockist</a:t>
            </a:r>
            <a:r>
              <a:rPr lang="pl-PL" dirty="0" smtClean="0"/>
              <a:t> </a:t>
            </a:r>
            <a:r>
              <a:rPr lang="ru-RU" dirty="0"/>
              <a:t> </a:t>
            </a:r>
            <a:r>
              <a:rPr lang="en-US" dirty="0" err="1" smtClean="0"/>
              <a:t>vs</a:t>
            </a:r>
            <a:r>
              <a:rPr lang="pl-PL" dirty="0" smtClean="0"/>
              <a:t> </a:t>
            </a:r>
            <a:r>
              <a:rPr lang="pl-PL" dirty="0" err="1" smtClean="0"/>
              <a:t>Classicist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2823411" y="2138947"/>
            <a:ext cx="3958389" cy="881063"/>
          </a:xfrm>
          <a:prstGeom prst="line">
            <a:avLst/>
          </a:prstGeom>
          <a:ln>
            <a:tailEnd type="non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5006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576293"/>
          </a:xfrm>
        </p:spPr>
        <p:txBody>
          <a:bodyPr/>
          <a:lstStyle/>
          <a:p>
            <a:r>
              <a:rPr lang="ru-RU" dirty="0" smtClean="0"/>
              <a:t>Вопросы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07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git</a:t>
            </a:r>
            <a:r>
              <a:rPr lang="en-US" dirty="0"/>
              <a:t> clone </a:t>
            </a:r>
            <a:r>
              <a:rPr lang="en-US" dirty="0" err="1"/>
              <a:t>git</a:t>
            </a:r>
            <a:r>
              <a:rPr lang="en-US" dirty="0"/>
              <a:t>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err="1"/>
              <a:t>Trainings.git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IDyachenko@luxoft.com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smtClean="0"/>
              <a:t>Trainings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64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2234247" y="909292"/>
            <a:ext cx="3746500" cy="5043655"/>
            <a:chOff x="825500" y="671345"/>
            <a:chExt cx="3746500" cy="5043655"/>
          </a:xfrm>
        </p:grpSpPr>
        <p:sp>
          <p:nvSpPr>
            <p:cNvPr id="10" name="Rectangle 9"/>
            <p:cNvSpPr/>
            <p:nvPr/>
          </p:nvSpPr>
          <p:spPr>
            <a:xfrm>
              <a:off x="825500" y="1063625"/>
              <a:ext cx="3746500" cy="4651375"/>
            </a:xfrm>
            <a:prstGeom prst="rect">
              <a:avLst/>
            </a:prstGeom>
            <a:ln>
              <a:solidFill>
                <a:schemeClr val="accent4"/>
              </a:solidFill>
            </a:ln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chemeClr val="tx2"/>
                  </a:solidFill>
                </a:ln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1010118" y="1349375"/>
              <a:ext cx="3365500" cy="698500"/>
              <a:chOff x="1016000" y="1349375"/>
              <a:chExt cx="3365500" cy="6985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Cube 1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gular Pentagon 15"/>
              <p:cNvSpPr/>
              <p:nvPr/>
            </p:nvSpPr>
            <p:spPr>
              <a:xfrm>
                <a:off x="1131570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gular Pentagon 16"/>
              <p:cNvSpPr/>
              <p:nvPr/>
            </p:nvSpPr>
            <p:spPr>
              <a:xfrm>
                <a:off x="1471295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gular Pentagon 22"/>
              <p:cNvSpPr/>
              <p:nvPr/>
            </p:nvSpPr>
            <p:spPr>
              <a:xfrm>
                <a:off x="3919855" y="1678940"/>
                <a:ext cx="290830" cy="290830"/>
              </a:xfrm>
              <a:prstGeom prst="pentagon">
                <a:avLst/>
              </a:prstGeom>
              <a:solidFill>
                <a:schemeClr val="accent3">
                  <a:alpha val="43000"/>
                </a:schemeClr>
              </a:solidFill>
              <a:ln w="31750">
                <a:solidFill>
                  <a:srgbClr val="800000">
                    <a:alpha val="40000"/>
                  </a:srgbClr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010118" y="2481424"/>
              <a:ext cx="3365500" cy="698500"/>
              <a:chOff x="1016000" y="1349375"/>
              <a:chExt cx="3365500" cy="698500"/>
            </a:xfrm>
          </p:grpSpPr>
          <p:sp>
            <p:nvSpPr>
              <p:cNvPr id="26" name="Rounded Rectangle 25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Cube 27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gular Pentagon 28"/>
              <p:cNvSpPr/>
              <p:nvPr/>
            </p:nvSpPr>
            <p:spPr>
              <a:xfrm>
                <a:off x="1131570" y="1651000"/>
                <a:ext cx="290830" cy="290830"/>
              </a:xfrm>
              <a:prstGeom prst="pentagon">
                <a:avLst/>
              </a:prstGeom>
              <a:ln w="31750">
                <a:solidFill>
                  <a:srgbClr val="800000"/>
                </a:solidFill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010118" y="3613473"/>
              <a:ext cx="3365500" cy="698500"/>
              <a:chOff x="1016000" y="1349375"/>
              <a:chExt cx="3365500" cy="698500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ube 34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010118" y="4745523"/>
              <a:ext cx="3365500" cy="698500"/>
              <a:chOff x="1016000" y="1349375"/>
              <a:chExt cx="3365500" cy="698500"/>
            </a:xfrm>
          </p:grpSpPr>
          <p:sp>
            <p:nvSpPr>
              <p:cNvPr id="40" name="Rounded Rectangle 39"/>
              <p:cNvSpPr/>
              <p:nvPr/>
            </p:nvSpPr>
            <p:spPr>
              <a:xfrm>
                <a:off x="1016000" y="1349375"/>
                <a:ext cx="3365500" cy="698500"/>
              </a:xfrm>
              <a:prstGeom prst="round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Cube 41"/>
              <p:cNvSpPr/>
              <p:nvPr/>
            </p:nvSpPr>
            <p:spPr>
              <a:xfrm>
                <a:off x="2444750" y="1412875"/>
                <a:ext cx="571500" cy="555625"/>
              </a:xfrm>
              <a:prstGeom prst="cube">
                <a:avLst/>
              </a:prstGeom>
              <a:gradFill>
                <a:gsLst>
                  <a:gs pos="0">
                    <a:schemeClr val="tx2">
                      <a:lumMod val="50000"/>
                      <a:lumOff val="50000"/>
                    </a:schemeClr>
                  </a:gs>
                  <a:gs pos="99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</a:gra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Down Arrow 45"/>
            <p:cNvSpPr/>
            <p:nvPr/>
          </p:nvSpPr>
          <p:spPr>
            <a:xfrm>
              <a:off x="1300127" y="671345"/>
              <a:ext cx="339725" cy="784559"/>
            </a:xfrm>
            <a:prstGeom prst="down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Notched Right Arrow 47"/>
            <p:cNvSpPr/>
            <p:nvPr/>
          </p:nvSpPr>
          <p:spPr>
            <a:xfrm rot="9494067">
              <a:off x="1325676" y="2192144"/>
              <a:ext cx="2696301" cy="315611"/>
            </a:xfrm>
            <a:prstGeom prst="notchedRightArrow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itle 2"/>
          <p:cNvSpPr>
            <a:spLocks noGrp="1"/>
          </p:cNvSpPr>
          <p:nvPr>
            <p:ph type="title"/>
          </p:nvPr>
        </p:nvSpPr>
        <p:spPr>
          <a:xfrm>
            <a:off x="282575" y="123825"/>
            <a:ext cx="8229600" cy="881063"/>
          </a:xfrm>
        </p:spPr>
        <p:txBody>
          <a:bodyPr/>
          <a:lstStyle/>
          <a:p>
            <a:r>
              <a:rPr lang="ru-RU" dirty="0"/>
              <a:t>Контрольный пример</a:t>
            </a:r>
            <a:endParaRPr lang="en-US" dirty="0"/>
          </a:p>
        </p:txBody>
      </p:sp>
      <p:sp>
        <p:nvSpPr>
          <p:cNvPr id="37" name="Rounded Rectangular Callout 36"/>
          <p:cNvSpPr/>
          <p:nvPr/>
        </p:nvSpPr>
        <p:spPr>
          <a:xfrm>
            <a:off x="542836" y="3943797"/>
            <a:ext cx="3127464" cy="1103173"/>
          </a:xfrm>
          <a:prstGeom prst="wedgeRoundRectCallout">
            <a:avLst>
              <a:gd name="adj1" fmla="val 18992"/>
              <a:gd name="adj2" fmla="val -9444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charset="0"/>
                <a:ea typeface="ＭＳ Ｐゴシック" charset="0"/>
                <a:cs typeface="Arial" charset="0"/>
              </a:rPr>
              <a:t>Передает деталь следующему рабочему</a:t>
            </a:r>
            <a:endParaRPr lang="ru-RU" dirty="0">
              <a:solidFill>
                <a:srgbClr val="004080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218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ux_new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ux_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_LuxTraining2012_v4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Luxoft Fonts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alpha val="18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6502</TotalTime>
  <Words>2838</Words>
  <Application>Microsoft Macintosh PowerPoint</Application>
  <PresentationFormat>On-screen Show (4:3)</PresentationFormat>
  <Paragraphs>613</Paragraphs>
  <Slides>82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82</vt:i4>
      </vt:variant>
    </vt:vector>
  </HeadingPairs>
  <TitlesOfParts>
    <vt:vector size="85" baseType="lpstr">
      <vt:lpstr>Office Theme</vt:lpstr>
      <vt:lpstr>Lux_new</vt:lpstr>
      <vt:lpstr>_LuxTraining2012_v4</vt:lpstr>
      <vt:lpstr>Разработка через тестирование Тесты на поведение</vt:lpstr>
      <vt:lpstr>Содержание</vt:lpstr>
      <vt:lpstr>Тесты на поведение  супротив  тестов на состояние </vt:lpstr>
      <vt:lpstr>Пример</vt:lpstr>
      <vt:lpstr>Конвейер</vt:lpstr>
      <vt:lpstr>Контрольный пример</vt:lpstr>
      <vt:lpstr>Контрольный пример</vt:lpstr>
      <vt:lpstr>Контрольный пример</vt:lpstr>
      <vt:lpstr>Контрольный пример</vt:lpstr>
      <vt:lpstr>Конвейер</vt:lpstr>
      <vt:lpstr>Конвейер</vt:lpstr>
      <vt:lpstr>Конвейер</vt:lpstr>
      <vt:lpstr>Конвейер</vt:lpstr>
      <vt:lpstr>Надо написать</vt:lpstr>
      <vt:lpstr>A quick design session</vt:lpstr>
      <vt:lpstr>A quick design session</vt:lpstr>
      <vt:lpstr>A quick design session</vt:lpstr>
      <vt:lpstr>A quick design session</vt:lpstr>
      <vt:lpstr>Item</vt:lpstr>
      <vt:lpstr>Пишем тест</vt:lpstr>
      <vt:lpstr>Fixtures for Easy Software Testing</vt:lpstr>
      <vt:lpstr>PowerPoint Presentation</vt:lpstr>
      <vt:lpstr>Пишем минимум кода</vt:lpstr>
      <vt:lpstr>PowerPoint Presentation</vt:lpstr>
      <vt:lpstr>Шаблон теста</vt:lpstr>
      <vt:lpstr>Критерий хорошо оформленного теста  </vt:lpstr>
      <vt:lpstr>Следующий тест</vt:lpstr>
      <vt:lpstr>Пишем тест</vt:lpstr>
      <vt:lpstr>PowerPoint Presentation</vt:lpstr>
      <vt:lpstr> Пишем код</vt:lpstr>
      <vt:lpstr>Переходим к Worker</vt:lpstr>
      <vt:lpstr>Worker</vt:lpstr>
      <vt:lpstr>Worker</vt:lpstr>
      <vt:lpstr>Пишем тест</vt:lpstr>
      <vt:lpstr>Worker</vt:lpstr>
      <vt:lpstr>PowerPoint Presentation</vt:lpstr>
      <vt:lpstr>Worker</vt:lpstr>
      <vt:lpstr>Dependency Injection (DI)</vt:lpstr>
      <vt:lpstr>Пишем тест</vt:lpstr>
      <vt:lpstr>Stub</vt:lpstr>
      <vt:lpstr>Mock</vt:lpstr>
      <vt:lpstr>PowerPoint Presentation</vt:lpstr>
      <vt:lpstr>PowerPoint Presentation</vt:lpstr>
      <vt:lpstr>Worker</vt:lpstr>
      <vt:lpstr>Worker</vt:lpstr>
      <vt:lpstr>Еще аналогичные тесты: </vt:lpstr>
      <vt:lpstr>Тупой, но важный тест: </vt:lpstr>
      <vt:lpstr>Кубик бросается один раз</vt:lpstr>
      <vt:lpstr>Тест на поведение</vt:lpstr>
      <vt:lpstr>Тесты</vt:lpstr>
      <vt:lpstr>Закрепим материал: </vt:lpstr>
      <vt:lpstr>Закрепим материал: </vt:lpstr>
      <vt:lpstr>Совет «по случаю» </vt:lpstr>
      <vt:lpstr>PowerPoint Presentation</vt:lpstr>
      <vt:lpstr>PowerPoint Presentation</vt:lpstr>
      <vt:lpstr>PowerPoint Presentation</vt:lpstr>
      <vt:lpstr>Тесты на состояние </vt:lpstr>
      <vt:lpstr>Напомним спецификацию</vt:lpstr>
      <vt:lpstr>Конвейер</vt:lpstr>
      <vt:lpstr>PowerPoint Presentation</vt:lpstr>
      <vt:lpstr>Спецификация</vt:lpstr>
      <vt:lpstr>PowerPoint Presentation</vt:lpstr>
      <vt:lpstr>Conveyor</vt:lpstr>
      <vt:lpstr>Спецификация</vt:lpstr>
      <vt:lpstr>Conveyor</vt:lpstr>
      <vt:lpstr>PowerPoint Presentation</vt:lpstr>
      <vt:lpstr>PowerPoint Presentation</vt:lpstr>
      <vt:lpstr>Mocks</vt:lpstr>
      <vt:lpstr>Спецификация</vt:lpstr>
      <vt:lpstr>PowerPoint Presentation</vt:lpstr>
      <vt:lpstr>PowerPoint Presentation</vt:lpstr>
      <vt:lpstr>PowerPoint Presentation</vt:lpstr>
      <vt:lpstr>Реализация </vt:lpstr>
      <vt:lpstr>Полный код </vt:lpstr>
      <vt:lpstr>WARNING </vt:lpstr>
      <vt:lpstr>Плюсы тестов на поведение </vt:lpstr>
      <vt:lpstr>PowerPoint Presentation</vt:lpstr>
      <vt:lpstr>Минусы тестов на поведение </vt:lpstr>
      <vt:lpstr>Mock Hell </vt:lpstr>
      <vt:lpstr>￼￼￼￼Mockist + Classicist</vt:lpstr>
      <vt:lpstr>PowerPoint Presentation</vt:lpstr>
      <vt:lpstr>PowerPoint Presentation</vt:lpstr>
    </vt:vector>
  </TitlesOfParts>
  <Manager/>
  <Company>Luxoft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через тестирование Test Driven Development</dc:title>
  <dc:subject/>
  <dc:creator>Ivan D.</dc:creator>
  <cp:keywords>TDD</cp:keywords>
  <dc:description/>
  <cp:lastModifiedBy>Ivan D.</cp:lastModifiedBy>
  <cp:revision>152</cp:revision>
  <dcterms:created xsi:type="dcterms:W3CDTF">2012-04-24T17:52:52Z</dcterms:created>
  <dcterms:modified xsi:type="dcterms:W3CDTF">2012-12-16T19:23:34Z</dcterms:modified>
  <cp:category/>
</cp:coreProperties>
</file>