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4.xml" ContentType="application/vnd.openxmlformats-officedocument.presentationml.tags+xml"/>
  <Override PartName="/ppt/notesSlides/notesSlide16.xml" ContentType="application/vnd.openxmlformats-officedocument.presentationml.notesSlide+xml"/>
  <Override PartName="/ppt/tags/tag15.xml" ContentType="application/vnd.openxmlformats-officedocument.presentationml.tags+xml"/>
  <Override PartName="/ppt/notesSlides/notesSlide17.xml" ContentType="application/vnd.openxmlformats-officedocument.presentationml.notesSlide+xml"/>
  <Override PartName="/ppt/tags/tag16.xml" ContentType="application/vnd.openxmlformats-officedocument.presentationml.tags+xml"/>
  <Override PartName="/ppt/notesSlides/notesSlide18.xml" ContentType="application/vnd.openxmlformats-officedocument.presentationml.notesSlide+xml"/>
  <Override PartName="/ppt/tags/tag17.xml" ContentType="application/vnd.openxmlformats-officedocument.presentationml.tags+xml"/>
  <Override PartName="/ppt/notesSlides/notesSlide19.xml" ContentType="application/vnd.openxmlformats-officedocument.presentationml.notesSlide+xml"/>
  <Override PartName="/ppt/tags/tag18.xml" ContentType="application/vnd.openxmlformats-officedocument.presentationml.tags+xml"/>
  <Override PartName="/ppt/notesSlides/notesSlide20.xml" ContentType="application/vnd.openxmlformats-officedocument.presentationml.notesSlide+xml"/>
  <Override PartName="/ppt/tags/tag19.xml" ContentType="application/vnd.openxmlformats-officedocument.presentationml.tags+xml"/>
  <Override PartName="/ppt/notesSlides/notesSlide21.xml" ContentType="application/vnd.openxmlformats-officedocument.presentationml.notesSlide+xml"/>
  <Override PartName="/ppt/tags/tag20.xml" ContentType="application/vnd.openxmlformats-officedocument.presentationml.tags+xml"/>
  <Override PartName="/ppt/notesSlides/notesSlide22.xml" ContentType="application/vnd.openxmlformats-officedocument.presentationml.notesSlide+xml"/>
  <Override PartName="/ppt/tags/tag21.xml" ContentType="application/vnd.openxmlformats-officedocument.presentationml.tags+xml"/>
  <Override PartName="/ppt/notesSlides/notesSlide23.xml" ContentType="application/vnd.openxmlformats-officedocument.presentationml.notesSlide+xml"/>
  <Override PartName="/ppt/tags/tag22.xml" ContentType="application/vnd.openxmlformats-officedocument.presentationml.tags+xml"/>
  <Override PartName="/ppt/notesSlides/notesSlide24.xml" ContentType="application/vnd.openxmlformats-officedocument.presentationml.notesSlide+xml"/>
  <Override PartName="/ppt/tags/tag23.xml" ContentType="application/vnd.openxmlformats-officedocument.presentationml.tags+xml"/>
  <Override PartName="/ppt/notesSlides/notesSlide25.xml" ContentType="application/vnd.openxmlformats-officedocument.presentationml.notesSlide+xml"/>
  <Override PartName="/ppt/tags/tag24.xml" ContentType="application/vnd.openxmlformats-officedocument.presentationml.tags+xml"/>
  <Override PartName="/ppt/notesSlides/notesSlide26.xml" ContentType="application/vnd.openxmlformats-officedocument.presentationml.notesSlide+xml"/>
  <Override PartName="/ppt/tags/tag25.xml" ContentType="application/vnd.openxmlformats-officedocument.presentationml.tags+xml"/>
  <Override PartName="/ppt/notesSlides/notesSlide27.xml" ContentType="application/vnd.openxmlformats-officedocument.presentationml.notesSlide+xml"/>
  <Override PartName="/ppt/tags/tag26.xml" ContentType="application/vnd.openxmlformats-officedocument.presentationml.tags+xml"/>
  <Override PartName="/ppt/notesSlides/notesSlide28.xml" ContentType="application/vnd.openxmlformats-officedocument.presentationml.notesSlide+xml"/>
  <Override PartName="/ppt/tags/tag27.xml" ContentType="application/vnd.openxmlformats-officedocument.presentationml.tags+xml"/>
  <Override PartName="/ppt/notesSlides/notesSlide29.xml" ContentType="application/vnd.openxmlformats-officedocument.presentationml.notesSlide+xml"/>
  <Override PartName="/ppt/tags/tag28.xml" ContentType="application/vnd.openxmlformats-officedocument.presentationml.tags+xml"/>
  <Override PartName="/ppt/notesSlides/notesSlide30.xml" ContentType="application/vnd.openxmlformats-officedocument.presentationml.notesSlide+xml"/>
  <Override PartName="/ppt/tags/tag29.xml" ContentType="application/vnd.openxmlformats-officedocument.presentationml.tags+xml"/>
  <Override PartName="/ppt/notesSlides/notesSlide31.xml" ContentType="application/vnd.openxmlformats-officedocument.presentationml.notesSlide+xml"/>
  <Override PartName="/ppt/tags/tag30.xml" ContentType="application/vnd.openxmlformats-officedocument.presentationml.tags+xml"/>
  <Override PartName="/ppt/notesSlides/notesSlide32.xml" ContentType="application/vnd.openxmlformats-officedocument.presentationml.notesSlide+xml"/>
  <Override PartName="/ppt/tags/tag31.xml" ContentType="application/vnd.openxmlformats-officedocument.presentationml.tags+xml"/>
  <Override PartName="/ppt/notesSlides/notesSlide33.xml" ContentType="application/vnd.openxmlformats-officedocument.presentationml.notesSlide+xml"/>
  <Override PartName="/ppt/tags/tag32.xml" ContentType="application/vnd.openxmlformats-officedocument.presentationml.tags+xml"/>
  <Override PartName="/ppt/notesSlides/notesSlide34.xml" ContentType="application/vnd.openxmlformats-officedocument.presentationml.notesSlide+xml"/>
  <Override PartName="/ppt/tags/tag33.xml" ContentType="application/vnd.openxmlformats-officedocument.presentationml.tags+xml"/>
  <Override PartName="/ppt/notesSlides/notesSlide35.xml" ContentType="application/vnd.openxmlformats-officedocument.presentationml.notesSlide+xml"/>
  <Override PartName="/ppt/tags/tag34.xml" ContentType="application/vnd.openxmlformats-officedocument.presentationml.tags+xml"/>
  <Override PartName="/ppt/notesSlides/notesSlide36.xml" ContentType="application/vnd.openxmlformats-officedocument.presentationml.notesSlide+xml"/>
  <Override PartName="/ppt/tags/tag35.xml" ContentType="application/vnd.openxmlformats-officedocument.presentationml.tags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94" r:id="rId3"/>
  </p:sldMasterIdLst>
  <p:notesMasterIdLst>
    <p:notesMasterId r:id="rId44"/>
  </p:notesMasterIdLst>
  <p:sldIdLst>
    <p:sldId id="355" r:id="rId4"/>
    <p:sldId id="375" r:id="rId5"/>
    <p:sldId id="376" r:id="rId6"/>
    <p:sldId id="377" r:id="rId7"/>
    <p:sldId id="378" r:id="rId8"/>
    <p:sldId id="379" r:id="rId9"/>
    <p:sldId id="380" r:id="rId10"/>
    <p:sldId id="381" r:id="rId11"/>
    <p:sldId id="382" r:id="rId12"/>
    <p:sldId id="383" r:id="rId13"/>
    <p:sldId id="384" r:id="rId14"/>
    <p:sldId id="385" r:id="rId15"/>
    <p:sldId id="386" r:id="rId16"/>
    <p:sldId id="387" r:id="rId17"/>
    <p:sldId id="388" r:id="rId18"/>
    <p:sldId id="389" r:id="rId19"/>
    <p:sldId id="390" r:id="rId20"/>
    <p:sldId id="391" r:id="rId21"/>
    <p:sldId id="392" r:id="rId22"/>
    <p:sldId id="393" r:id="rId23"/>
    <p:sldId id="394" r:id="rId24"/>
    <p:sldId id="395" r:id="rId25"/>
    <p:sldId id="396" r:id="rId26"/>
    <p:sldId id="397" r:id="rId27"/>
    <p:sldId id="398" r:id="rId28"/>
    <p:sldId id="399" r:id="rId29"/>
    <p:sldId id="400" r:id="rId30"/>
    <p:sldId id="401" r:id="rId31"/>
    <p:sldId id="402" r:id="rId32"/>
    <p:sldId id="403" r:id="rId33"/>
    <p:sldId id="404" r:id="rId34"/>
    <p:sldId id="405" r:id="rId35"/>
    <p:sldId id="406" r:id="rId36"/>
    <p:sldId id="407" r:id="rId37"/>
    <p:sldId id="408" r:id="rId38"/>
    <p:sldId id="409" r:id="rId39"/>
    <p:sldId id="410" r:id="rId40"/>
    <p:sldId id="411" r:id="rId41"/>
    <p:sldId id="357" r:id="rId42"/>
    <p:sldId id="356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C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294" autoAdjust="0"/>
  </p:normalViewPr>
  <p:slideViewPr>
    <p:cSldViewPr snapToObjects="1">
      <p:cViewPr>
        <p:scale>
          <a:sx n="95" d="100"/>
          <a:sy n="95" d="100"/>
        </p:scale>
        <p:origin x="-1360" y="-992"/>
      </p:cViewPr>
      <p:guideLst>
        <p:guide orient="horz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notesMaster" Target="notesMasters/notesMaster1.xml"/><Relationship Id="rId45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6ECE3-FD69-FE4C-B5B3-E9526994F809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568CC-110C-4346-A0AE-B1FBECAA9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4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57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Relationship Id="rId3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188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0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830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Untitled-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038225"/>
            <a:ext cx="21971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532063"/>
            <a:ext cx="7772400" cy="1190625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03263" y="4554538"/>
            <a:ext cx="7764462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>
                <a:solidFill>
                  <a:schemeClr val="accent4"/>
                </a:solidFill>
              </a:defRPr>
            </a:lvl1pPr>
          </a:lstStyle>
          <a:p>
            <a:r>
              <a:rPr lang="ru-RU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5159401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244183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361950" y="3952875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592638" y="3952875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42596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6063"/>
            <a:ext cx="4040188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4155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16063"/>
            <a:ext cx="4041775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4155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40482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68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10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68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510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8957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4799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645025" y="38957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3"/>
          </p:nvPr>
        </p:nvSpPr>
        <p:spPr>
          <a:xfrm>
            <a:off x="4645025" y="44799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4737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1405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008314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765676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5841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6464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4025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19625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7224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434975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half" idx="10"/>
          </p:nvPr>
        </p:nvSpPr>
        <p:spPr>
          <a:xfrm>
            <a:off x="4619625" y="30035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4756150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9391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67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254317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308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254317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3120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13366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3052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39655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53877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495425"/>
            <a:ext cx="5486400" cy="32321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6258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37329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50" y="385763"/>
            <a:ext cx="6297613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61950" y="1600200"/>
            <a:ext cx="8308975" cy="4916488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27417144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7D37F41-EDC7-484B-BB3F-2BF3F48B2064}" type="datetimeFigureOut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12/16/12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161645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3E402D1-871A-4F49-988F-991EA69C6ED8}" type="slidenum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0952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88334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9081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67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1869399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381200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316374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Picture 2" descr="F:\prezentacjav3\szblonu\kwadra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85750"/>
            <a:ext cx="10001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6" descr="prezentacja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89296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ostokąt 24"/>
          <p:cNvSpPr/>
          <p:nvPr/>
        </p:nvSpPr>
        <p:spPr>
          <a:xfrm flipH="1">
            <a:off x="8724900" y="2427288"/>
            <a:ext cx="246063" cy="19208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3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1917101"/>
          </a:xfrm>
        </p:spPr>
        <p:txBody>
          <a:bodyPr/>
          <a:lstStyle>
            <a:lvl1pPr marL="0" indent="0" algn="r">
              <a:spcAft>
                <a:spcPts val="0"/>
              </a:spcAft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598011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1625" y="1158876"/>
            <a:ext cx="8651875" cy="254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9197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"/>
          <p:cNvSpPr/>
          <p:nvPr/>
        </p:nvSpPr>
        <p:spPr>
          <a:xfrm>
            <a:off x="257175" y="374650"/>
            <a:ext cx="8858250" cy="542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4" name="Prostokąt 32"/>
          <p:cNvSpPr/>
          <p:nvPr/>
        </p:nvSpPr>
        <p:spPr>
          <a:xfrm flipH="1">
            <a:off x="508000" y="1392238"/>
            <a:ext cx="177800" cy="7921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5" name="Prostokąt 33"/>
          <p:cNvSpPr/>
          <p:nvPr/>
        </p:nvSpPr>
        <p:spPr>
          <a:xfrm flipH="1">
            <a:off x="504825" y="2257425"/>
            <a:ext cx="184150" cy="798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6" name="Prostokąt 34"/>
          <p:cNvSpPr/>
          <p:nvPr/>
        </p:nvSpPr>
        <p:spPr>
          <a:xfrm flipH="1">
            <a:off x="501650" y="3121025"/>
            <a:ext cx="184150" cy="7905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Prostokąt 46"/>
          <p:cNvSpPr/>
          <p:nvPr/>
        </p:nvSpPr>
        <p:spPr>
          <a:xfrm flipH="1">
            <a:off x="501650" y="3986213"/>
            <a:ext cx="184150" cy="7858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8" name="Prostokąt 47"/>
          <p:cNvSpPr/>
          <p:nvPr/>
        </p:nvSpPr>
        <p:spPr>
          <a:xfrm flipH="1">
            <a:off x="508000" y="4841875"/>
            <a:ext cx="177800" cy="80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9" name="Symbol zastępczy tekstu 41"/>
          <p:cNvSpPr>
            <a:spLocks noGrp="1"/>
          </p:cNvSpPr>
          <p:nvPr>
            <p:ph type="body" sz="quarter" idx="27"/>
          </p:nvPr>
        </p:nvSpPr>
        <p:spPr>
          <a:xfrm>
            <a:off x="736526" y="1392585"/>
            <a:ext cx="3388936" cy="792162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0" name="Symbol zastępczy tekstu 43"/>
          <p:cNvSpPr>
            <a:spLocks noGrp="1"/>
          </p:cNvSpPr>
          <p:nvPr>
            <p:ph type="body" sz="quarter" idx="28"/>
          </p:nvPr>
        </p:nvSpPr>
        <p:spPr>
          <a:xfrm>
            <a:off x="4268338" y="1623630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Symbol zastępczy tekstu 41"/>
          <p:cNvSpPr>
            <a:spLocks noGrp="1"/>
          </p:cNvSpPr>
          <p:nvPr>
            <p:ph type="body" sz="quarter" idx="29"/>
          </p:nvPr>
        </p:nvSpPr>
        <p:spPr>
          <a:xfrm>
            <a:off x="736526" y="2257028"/>
            <a:ext cx="3388936" cy="799480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Symbol zastępczy tekstu 41"/>
          <p:cNvSpPr>
            <a:spLocks noGrp="1"/>
          </p:cNvSpPr>
          <p:nvPr>
            <p:ph type="body" sz="quarter" idx="30"/>
          </p:nvPr>
        </p:nvSpPr>
        <p:spPr>
          <a:xfrm>
            <a:off x="736526" y="3120455"/>
            <a:ext cx="3388936" cy="78402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3" name="Symbol zastępczy tekstu 41"/>
          <p:cNvSpPr>
            <a:spLocks noGrp="1"/>
          </p:cNvSpPr>
          <p:nvPr>
            <p:ph type="body" sz="quarter" idx="31"/>
          </p:nvPr>
        </p:nvSpPr>
        <p:spPr>
          <a:xfrm>
            <a:off x="736526" y="3982907"/>
            <a:ext cx="3388936" cy="779063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Symbol zastępczy tekstu 41"/>
          <p:cNvSpPr>
            <a:spLocks noGrp="1"/>
          </p:cNvSpPr>
          <p:nvPr>
            <p:ph type="body" sz="quarter" idx="35"/>
          </p:nvPr>
        </p:nvSpPr>
        <p:spPr>
          <a:xfrm>
            <a:off x="736526" y="4841508"/>
            <a:ext cx="3388936" cy="79989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4268338" y="24917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4268338" y="33474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4268338" y="420740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Symbol zastępczy tekstu 43"/>
          <p:cNvSpPr>
            <a:spLocks noGrp="1"/>
          </p:cNvSpPr>
          <p:nvPr>
            <p:ph type="body" sz="quarter" idx="44"/>
          </p:nvPr>
        </p:nvSpPr>
        <p:spPr>
          <a:xfrm>
            <a:off x="4268338" y="5076419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6168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in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10"/>
          <p:cNvSpPr/>
          <p:nvPr/>
        </p:nvSpPr>
        <p:spPr>
          <a:xfrm>
            <a:off x="0" y="142875"/>
            <a:ext cx="214313" cy="6000750"/>
          </a:xfrm>
          <a:prstGeom prst="rect">
            <a:avLst/>
          </a:prstGeom>
          <a:solidFill>
            <a:srgbClr val="0042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" name="Prostokąt 13"/>
          <p:cNvSpPr/>
          <p:nvPr/>
        </p:nvSpPr>
        <p:spPr>
          <a:xfrm>
            <a:off x="501650" y="1268413"/>
            <a:ext cx="2728913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1" name="Prostokąt 14"/>
          <p:cNvSpPr/>
          <p:nvPr/>
        </p:nvSpPr>
        <p:spPr>
          <a:xfrm>
            <a:off x="6191250" y="1268413"/>
            <a:ext cx="2662238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2" name="Prostokąt 15"/>
          <p:cNvSpPr/>
          <p:nvPr/>
        </p:nvSpPr>
        <p:spPr>
          <a:xfrm>
            <a:off x="3354388" y="1268413"/>
            <a:ext cx="2728912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7" name="Symbol zastępczy tekstu 29"/>
          <p:cNvSpPr>
            <a:spLocks noGrp="1"/>
          </p:cNvSpPr>
          <p:nvPr>
            <p:ph type="body" sz="quarter" idx="23"/>
          </p:nvPr>
        </p:nvSpPr>
        <p:spPr>
          <a:xfrm>
            <a:off x="501650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29"/>
          <p:cNvSpPr>
            <a:spLocks noGrp="1"/>
          </p:cNvSpPr>
          <p:nvPr>
            <p:ph type="body" sz="quarter" idx="24"/>
          </p:nvPr>
        </p:nvSpPr>
        <p:spPr>
          <a:xfrm>
            <a:off x="6191816" y="1296312"/>
            <a:ext cx="2662315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Symbol zastępczy tekstu 29"/>
          <p:cNvSpPr>
            <a:spLocks noGrp="1"/>
          </p:cNvSpPr>
          <p:nvPr>
            <p:ph type="body" sz="quarter" idx="25"/>
          </p:nvPr>
        </p:nvSpPr>
        <p:spPr>
          <a:xfrm>
            <a:off x="3355075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501650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3355075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6191816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95565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obrazu 4"/>
          <p:cNvSpPr>
            <a:spLocks noGrp="1"/>
          </p:cNvSpPr>
          <p:nvPr>
            <p:ph type="pic" sz="quarter" idx="22"/>
          </p:nvPr>
        </p:nvSpPr>
        <p:spPr>
          <a:xfrm>
            <a:off x="285720" y="1047750"/>
            <a:ext cx="4718050" cy="5505450"/>
          </a:xfrm>
        </p:spPr>
        <p:txBody>
          <a:bodyPr rtlCol="0"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pl-PL" noProof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42"/>
          </p:nvPr>
        </p:nvSpPr>
        <p:spPr>
          <a:xfrm>
            <a:off x="5172075" y="1047749"/>
            <a:ext cx="3810000" cy="5495926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92028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10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4757738" y="1047750"/>
            <a:ext cx="4249737" cy="5514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95275" y="1047750"/>
            <a:ext cx="4343400" cy="5524500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99650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285720" y="1085849"/>
            <a:ext cx="8705850" cy="2847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19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85719" y="4048075"/>
            <a:ext cx="8715405" cy="2486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52662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1506537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pic>
        <p:nvPicPr>
          <p:cNvPr id="9" name="Picture 19" descr="3 Quadran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qr-cod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63" y="2486025"/>
            <a:ext cx="1409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3455719" y="2427158"/>
            <a:ext cx="5294398" cy="1505898"/>
          </a:xfrm>
        </p:spPr>
        <p:txBody>
          <a:bodyPr anchor="ctr">
            <a:noAutofit/>
          </a:bodyPr>
          <a:lstStyle>
            <a:lvl1pPr marL="0" indent="0" algn="r">
              <a:buNone/>
              <a:defRPr sz="24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 smtClean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622009" y="535348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583285" y="4279379"/>
            <a:ext cx="4152991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rgbClr val="F36E2B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ymbol zastępczy tekstu 5"/>
          <p:cNvSpPr>
            <a:spLocks noGrp="1"/>
          </p:cNvSpPr>
          <p:nvPr>
            <p:ph type="body" sz="quarter" idx="13"/>
          </p:nvPr>
        </p:nvSpPr>
        <p:spPr>
          <a:xfrm>
            <a:off x="4622009" y="570431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ymbol zastępczy tekstu 5"/>
          <p:cNvSpPr>
            <a:spLocks noGrp="1"/>
          </p:cNvSpPr>
          <p:nvPr>
            <p:ph type="body" sz="quarter" idx="14"/>
          </p:nvPr>
        </p:nvSpPr>
        <p:spPr>
          <a:xfrm>
            <a:off x="4622009" y="606435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5641564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67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1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741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14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831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93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20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32.xml"/><Relationship Id="rId22" Type="http://schemas.openxmlformats.org/officeDocument/2006/relationships/theme" Target="../theme/theme2.xml"/><Relationship Id="rId23" Type="http://schemas.openxmlformats.org/officeDocument/2006/relationships/image" Target="../media/image1.png"/><Relationship Id="rId24" Type="http://schemas.openxmlformats.org/officeDocument/2006/relationships/image" Target="../media/image2.png"/><Relationship Id="rId2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theme" Target="../theme/theme3.xml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3EDCB-5B64-3143-AFED-AA1357A092FA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9D18C-B5C4-7C41-A1A9-CCFCB5CD2D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61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pot_footer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4463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61950" y="385763"/>
            <a:ext cx="62976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title style</a:t>
            </a:r>
          </a:p>
        </p:txBody>
      </p:sp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pic>
        <p:nvPicPr>
          <p:cNvPr id="4101" name="Picture 10" descr="pot_footer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4103" name="Picture 5"/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57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  <p:sldLayoutId id="2147483680" r:id="rId19"/>
    <p:sldLayoutId id="2147483681" r:id="rId20"/>
    <p:sldLayoutId id="2147483693" r:id="rId21"/>
  </p:sldLayoutIdLst>
  <p:transition xmlns:p14="http://schemas.microsoft.com/office/powerpoint/2010/main" spd="slow"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287338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  <a:cs typeface="+mn-cs"/>
        </a:defRPr>
      </a:lvl1pPr>
      <a:lvl2pPr marL="574675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2pPr>
      <a:lvl3pPr marL="863600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</a:defRPr>
      </a:lvl3pPr>
      <a:lvl4pPr marL="1150938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4pPr>
      <a:lvl5pPr marL="1439863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•"/>
        <a:defRPr>
          <a:solidFill>
            <a:srgbClr val="004080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27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284163" y="1038225"/>
            <a:ext cx="8697912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9" name="Rectangle 280"/>
          <p:cNvSpPr txBox="1">
            <a:spLocks noChangeArrowheads="1"/>
          </p:cNvSpPr>
          <p:nvPr/>
        </p:nvSpPr>
        <p:spPr bwMode="auto">
          <a:xfrm>
            <a:off x="8316913" y="6627813"/>
            <a:ext cx="731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86CD268A-08D2-5840-87BA-3620CE9B4724}" type="slidenum">
              <a:rPr lang="en-US" sz="1100" smtClean="0">
                <a:latin typeface="Myriad Pro" charset="0"/>
                <a:cs typeface="+mn-cs"/>
              </a:rPr>
              <a:pPr algn="r" eaLnBrk="1" hangingPunct="1">
                <a:defRPr/>
              </a:pPr>
              <a:t>‹#›</a:t>
            </a:fld>
            <a:r>
              <a:rPr lang="en-US" sz="1200" smtClean="0">
                <a:latin typeface="Myriad Pro" charset="0"/>
                <a:cs typeface="+mn-cs"/>
              </a:rPr>
              <a:t> 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 rot="-5400000">
            <a:off x="-647700" y="5994400"/>
            <a:ext cx="14779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>
                <a:solidFill>
                  <a:schemeClr val="bg1"/>
                </a:solidFill>
              </a:rPr>
              <a:t>© Luxoft Training 2012</a:t>
            </a:r>
          </a:p>
        </p:txBody>
      </p:sp>
      <p:sp>
        <p:nvSpPr>
          <p:cNvPr id="1030" name="Title Placeholder 2"/>
          <p:cNvSpPr>
            <a:spLocks noGrp="1"/>
          </p:cNvSpPr>
          <p:nvPr>
            <p:ph type="title"/>
          </p:nvPr>
        </p:nvSpPr>
        <p:spPr bwMode="auto">
          <a:xfrm>
            <a:off x="282575" y="123825"/>
            <a:ext cx="8229600" cy="88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ＭＳ Ｐゴシック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9pPr>
    </p:titleStyle>
    <p:bodyStyle>
      <a:lvl1pPr marL="2873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Wingdings" charset="0"/>
        <a:buChar char="§"/>
        <a:defRPr>
          <a:solidFill>
            <a:schemeClr val="tx1"/>
          </a:solidFill>
          <a:latin typeface="+mj-lt"/>
          <a:ea typeface="ＭＳ Ｐゴシック" charset="0"/>
          <a:cs typeface="Arial" pitchFamily="34" charset="0"/>
        </a:defRPr>
      </a:lvl1pPr>
      <a:lvl2pPr marL="574675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2pPr>
      <a:lvl3pPr marL="863600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3pPr>
      <a:lvl4pPr marL="11509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12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13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tags" Target="../tags/tag14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tags" Target="../tags/tag15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ags" Target="../tags/tag16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tags" Target="../tags/tag17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tags" Target="../tags/tag18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tags" Target="../tags/tag19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tags" Target="../tags/tag20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tags" Target="../tags/tag21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tags" Target="../tags/tag22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tags" Target="../tags/tag23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tags" Target="../tags/tag24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tags" Target="../tags/tag25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tags" Target="../tags/tag26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tags" Target="../tags/tag27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tags" Target="../tags/tag28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tags" Target="../tags/tag29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tags" Target="../tags/tag30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tags" Target="../tags/tag31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tags" Target="../tags/tag32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3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tags" Target="../tags/tag33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3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tags" Target="../tags/tag34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tags" Target="../tags/tag35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3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4" Type="http://schemas.openxmlformats.org/officeDocument/2006/relationships/notesSlide" Target="../notesSlides/notesSlide7.xml"/><Relationship Id="rId1" Type="http://schemas.openxmlformats.org/officeDocument/2006/relationships/tags" Target="../tags/tag6.xml"/><Relationship Id="rId2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8.xml"/><Relationship Id="rId2" Type="http://schemas.openxmlformats.org/officeDocument/2006/relationships/slideLayout" Target="../slideLayouts/slideLayout44.xml"/><Relationship Id="rId3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Test Driven Development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br>
              <a:rPr lang="en-US" dirty="0" smtClean="0">
                <a:latin typeface="Arial" charset="0"/>
              </a:rPr>
            </a:br>
            <a:r>
              <a:rPr lang="en-US" dirty="0" smtClean="0">
                <a:latin typeface="Arial" charset="0"/>
              </a:rPr>
              <a:t>Code Coverage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en-US" dirty="0"/>
              <a:t>3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Ivan Dyachenko &lt;IDyachenko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@</a:t>
            </a:r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luxoft.com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&gt;</a:t>
            </a:r>
            <a:endParaRPr lang="ru-RU" dirty="0">
              <a:solidFill>
                <a:srgbClr val="FF66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349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операторов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0999" y="1371600"/>
            <a:ext cx="85344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80"/>
                </a:solidFill>
                <a:latin typeface="Menlo"/>
              </a:rPr>
              <a:t>if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i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== 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0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||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i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== 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101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 {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if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showMessage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 {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MessageBox.Show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ru-RU" sz="1400" b="1" dirty="0">
                <a:solidFill>
                  <a:srgbClr val="009900"/>
                </a:solidFill>
                <a:latin typeface="Menlo"/>
              </a:rPr>
              <a:t>Входной параметр имеет недопустимое значение</a:t>
            </a:r>
            <a:r>
              <a:rPr lang="en-US" sz="14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en-US" sz="1400" dirty="0" smtClean="0">
                <a:solidFill>
                  <a:srgbClr val="00990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+ </a:t>
            </a:r>
            <a:r>
              <a:rPr lang="en-US" sz="1400" dirty="0" smtClean="0">
                <a:solidFill>
                  <a:srgbClr val="000000"/>
                </a:solidFill>
                <a:latin typeface="Menlo"/>
              </a:rPr>
              <a:t>					   </a:t>
            </a:r>
            <a:r>
              <a:rPr lang="en-US" sz="1400" dirty="0" err="1" smtClean="0">
                <a:solidFill>
                  <a:srgbClr val="000000"/>
                </a:solidFill>
                <a:latin typeface="Menlo"/>
              </a:rPr>
              <a:t>i.ToString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());</a:t>
            </a:r>
          </a:p>
          <a:p>
            <a:r>
              <a:rPr lang="da-DK" sz="1400" dirty="0">
                <a:latin typeface="Menlo"/>
              </a:rPr>
              <a:t>    </a:t>
            </a:r>
            <a:r>
              <a:rPr lang="da-DK" sz="1400" dirty="0">
                <a:solidFill>
                  <a:srgbClr val="000000"/>
                </a:solidFill>
                <a:latin typeface="Menlo"/>
              </a:rPr>
              <a:t>} </a:t>
            </a:r>
            <a:r>
              <a:rPr lang="da-DK" sz="1400" b="1" dirty="0" err="1">
                <a:solidFill>
                  <a:srgbClr val="000080"/>
                </a:solidFill>
                <a:latin typeface="Menlo"/>
              </a:rPr>
              <a:t>else</a:t>
            </a:r>
            <a:r>
              <a:rPr lang="da-DK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da-DK" sz="1400" dirty="0">
                <a:solidFill>
                  <a:srgbClr val="000000"/>
                </a:solidFill>
                <a:latin typeface="Menlo"/>
              </a:rPr>
              <a:t>{</a:t>
            </a:r>
          </a:p>
          <a:p>
            <a:r>
              <a:rPr lang="sv-SE" sz="1400" dirty="0">
                <a:latin typeface="Menlo"/>
              </a:rPr>
              <a:t>        </a:t>
            </a:r>
            <a:r>
              <a:rPr lang="sv-SE" sz="1400" dirty="0" err="1">
                <a:solidFill>
                  <a:srgbClr val="0000B3"/>
                </a:solidFill>
                <a:latin typeface="Menlo"/>
              </a:rPr>
              <a:t>System</a:t>
            </a:r>
            <a:r>
              <a:rPr lang="sv-SE" sz="1400" dirty="0" err="1">
                <a:solidFill>
                  <a:srgbClr val="000000"/>
                </a:solidFill>
                <a:latin typeface="Menlo"/>
              </a:rPr>
              <a:t>.Out.Writeln</a:t>
            </a:r>
            <a:r>
              <a:rPr lang="sv-SE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sv-SE" sz="14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ru-RU" sz="1400" b="1" dirty="0">
                <a:solidFill>
                  <a:srgbClr val="009900"/>
                </a:solidFill>
                <a:latin typeface="Menlo"/>
              </a:rPr>
              <a:t>Входной параметр имеет недопустимое значение</a:t>
            </a:r>
            <a:r>
              <a:rPr lang="sv-SE" sz="14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sv-SE" sz="1400" dirty="0" smtClean="0">
                <a:solidFill>
                  <a:srgbClr val="009900"/>
                </a:solidFill>
                <a:latin typeface="Menlo"/>
              </a:rPr>
              <a:t> </a:t>
            </a:r>
            <a:r>
              <a:rPr lang="sv-SE" sz="1400" dirty="0">
                <a:solidFill>
                  <a:srgbClr val="000000"/>
                </a:solidFill>
                <a:latin typeface="Menlo"/>
              </a:rPr>
              <a:t>+ </a:t>
            </a:r>
            <a:r>
              <a:rPr lang="sv-SE" sz="1400" dirty="0" smtClean="0">
                <a:solidFill>
                  <a:srgbClr val="000000"/>
                </a:solidFill>
                <a:latin typeface="Menlo"/>
              </a:rPr>
              <a:t>						  </a:t>
            </a:r>
            <a:r>
              <a:rPr lang="sv-SE" sz="1400" dirty="0" err="1" smtClean="0">
                <a:solidFill>
                  <a:srgbClr val="000000"/>
                </a:solidFill>
                <a:latin typeface="Menlo"/>
              </a:rPr>
              <a:t>i.ToString</a:t>
            </a:r>
            <a:r>
              <a:rPr lang="sv-SE" sz="1400" dirty="0">
                <a:solidFill>
                  <a:srgbClr val="000000"/>
                </a:solidFill>
                <a:latin typeface="Menlo"/>
              </a:rPr>
              <a:t>());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is-IS" sz="1400" dirty="0">
                <a:latin typeface="Menlo"/>
              </a:rPr>
              <a:t>    </a:t>
            </a:r>
            <a:r>
              <a:rPr lang="is-IS" sz="1400" b="1" dirty="0">
                <a:solidFill>
                  <a:srgbClr val="000080"/>
                </a:solidFill>
                <a:latin typeface="Menlo"/>
              </a:rPr>
              <a:t>return</a:t>
            </a:r>
            <a:r>
              <a:rPr lang="is-I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is-IS" sz="1400" dirty="0">
                <a:solidFill>
                  <a:srgbClr val="000000"/>
                </a:solidFill>
                <a:latin typeface="Menlo"/>
              </a:rPr>
              <a:t>-</a:t>
            </a:r>
            <a:r>
              <a:rPr lang="is-IS" sz="1400" dirty="0">
                <a:solidFill>
                  <a:srgbClr val="0000FF"/>
                </a:solidFill>
                <a:latin typeface="Menlo"/>
              </a:rPr>
              <a:t>1</a:t>
            </a:r>
            <a:r>
              <a:rPr lang="is-IS" sz="1400" dirty="0">
                <a:solidFill>
                  <a:srgbClr val="000000"/>
                </a:solidFill>
                <a:latin typeface="Menlo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210919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операторов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3049" y="1250394"/>
            <a:ext cx="8077200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Для полного покрытия по операторам, достаточно двух тестов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: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i = 0, showMessage = true</a:t>
            </a: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i = 0, showMessage =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false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Легко заметить, что при этом, тесты не покрывают всей функциональности (не протестировано поведение системы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при</a:t>
            </a:r>
            <a:r>
              <a:rPr lang="en-US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i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= 101)</a:t>
            </a:r>
          </a:p>
        </p:txBody>
      </p:sp>
    </p:spTree>
    <p:extLst>
      <p:ext uri="{BB962C8B-B14F-4D97-AF65-F5344CB8AC3E}">
        <p14:creationId xmlns:p14="http://schemas.microsoft.com/office/powerpoint/2010/main" val="3058412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операторов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3000" y="2339697"/>
            <a:ext cx="6858000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Также проблемы этого метода покрытия можно увидеть и на примерах других управляющих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структур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Например, при проверке циклов do … while – при данном уровне покрытия достаточно выполнение цикла только один раз, при этом метод совершенно нечувствителен к логическим операторам || и &amp;&amp;</a:t>
            </a:r>
          </a:p>
        </p:txBody>
      </p:sp>
    </p:spTree>
    <p:extLst>
      <p:ext uri="{BB962C8B-B14F-4D97-AF65-F5344CB8AC3E}">
        <p14:creationId xmlns:p14="http://schemas.microsoft.com/office/powerpoint/2010/main" val="1172848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операторов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57200" y="1447800"/>
            <a:ext cx="8229600" cy="13476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Другой особенностью данного метода является зависимость уровня покрытия от структуры программного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кода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Рассмотрим простейший пример:</a:t>
            </a:r>
          </a:p>
        </p:txBody>
      </p:sp>
      <p:sp>
        <p:nvSpPr>
          <p:cNvPr id="3" name="Rectangle 2"/>
          <p:cNvSpPr/>
          <p:nvPr/>
        </p:nvSpPr>
        <p:spPr>
          <a:xfrm>
            <a:off x="685800" y="34290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0080"/>
                </a:solidFill>
                <a:latin typeface="Menlo"/>
              </a:rPr>
              <a:t>if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(condition)</a:t>
            </a:r>
          </a:p>
          <a:p>
            <a:r>
              <a:rPr lang="en-US" dirty="0">
                <a:latin typeface="Menlo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MethodA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r>
              <a:rPr lang="da-DK" b="1" dirty="0" err="1">
                <a:solidFill>
                  <a:srgbClr val="000080"/>
                </a:solidFill>
                <a:latin typeface="Menlo"/>
              </a:rPr>
              <a:t>else</a:t>
            </a:r>
            <a:endParaRPr lang="da-DK" dirty="0">
              <a:solidFill>
                <a:srgbClr val="000080"/>
              </a:solidFill>
              <a:latin typeface="Menlo"/>
            </a:endParaRPr>
          </a:p>
          <a:p>
            <a:r>
              <a:rPr lang="en-US" dirty="0">
                <a:latin typeface="Menlo"/>
              </a:rPr>
              <a:t>   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MethodB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();</a:t>
            </a:r>
          </a:p>
          <a:p>
            <a:endParaRPr lang="en-US" dirty="0">
              <a:latin typeface="Menlo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33400" y="3429000"/>
            <a:ext cx="2514600" cy="1295400"/>
          </a:xfrm>
          <a:prstGeom prst="roundRect">
            <a:avLst>
              <a:gd name="adj" fmla="val 6347"/>
            </a:avLst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626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операторов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87413" y="2201198"/>
            <a:ext cx="7369175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Если MethodA() содержит 99 операторов, а MethodB() — один оператор, то единственного теста, устанавливающего condition в true, будет достаточно для достижения 99%-го уровня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покрытия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При этом аналогичный тестовый пример, устанавливающий значение condition в false, даст слишком низкий уровень покрытия (1%)</a:t>
            </a:r>
          </a:p>
        </p:txBody>
      </p:sp>
    </p:spTree>
    <p:extLst>
      <p:ext uri="{BB962C8B-B14F-4D97-AF65-F5344CB8AC3E}">
        <p14:creationId xmlns:p14="http://schemas.microsoft.com/office/powerpoint/2010/main" val="1415031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условий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1370201"/>
            <a:ext cx="8229600" cy="300960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Для обеспечения полного покрытия условий необходимо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: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каждая точка входа и выхода в программе и во всех ее функциях должна быть выполнена по крайней мере один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раз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все логические выражения в программе должны принять каждое из возможных значений хотя бы один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раз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Таким образом, для покрытия по веткам требуется как минимум два теста</a:t>
            </a:r>
          </a:p>
        </p:txBody>
      </p:sp>
    </p:spTree>
    <p:extLst>
      <p:ext uri="{BB962C8B-B14F-4D97-AF65-F5344CB8AC3E}">
        <p14:creationId xmlns:p14="http://schemas.microsoft.com/office/powerpoint/2010/main" val="3203756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условий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0999" y="1371600"/>
            <a:ext cx="853440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80"/>
                </a:solidFill>
                <a:latin typeface="Menlo"/>
              </a:rPr>
              <a:t>if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i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== 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0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||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i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 == </a:t>
            </a:r>
            <a:r>
              <a:rPr lang="en-US" sz="1400" dirty="0">
                <a:solidFill>
                  <a:srgbClr val="0000FF"/>
                </a:solidFill>
                <a:latin typeface="Menlo"/>
              </a:rPr>
              <a:t>101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 {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b="1" dirty="0">
                <a:solidFill>
                  <a:srgbClr val="000080"/>
                </a:solidFill>
                <a:latin typeface="Menlo"/>
              </a:rPr>
              <a:t>if</a:t>
            </a:r>
            <a:r>
              <a:rPr lang="en-U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showMessage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) {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        </a:t>
            </a:r>
            <a:r>
              <a:rPr lang="en-US" sz="1400" dirty="0" err="1">
                <a:solidFill>
                  <a:srgbClr val="000000"/>
                </a:solidFill>
                <a:latin typeface="Menlo"/>
              </a:rPr>
              <a:t>MessageBox.Show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sz="14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ru-RU" sz="1400" b="1" dirty="0">
                <a:solidFill>
                  <a:srgbClr val="009900"/>
                </a:solidFill>
                <a:latin typeface="Menlo"/>
              </a:rPr>
              <a:t>Входной параметр имеет недопустимое значение</a:t>
            </a:r>
            <a:r>
              <a:rPr lang="en-US" sz="14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en-US" sz="1400" dirty="0" smtClean="0">
                <a:solidFill>
                  <a:srgbClr val="009900"/>
                </a:solidFill>
                <a:latin typeface="Menlo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+ </a:t>
            </a:r>
            <a:r>
              <a:rPr lang="en-US" sz="1400" dirty="0" smtClean="0">
                <a:solidFill>
                  <a:srgbClr val="000000"/>
                </a:solidFill>
                <a:latin typeface="Menlo"/>
              </a:rPr>
              <a:t>					   </a:t>
            </a:r>
            <a:r>
              <a:rPr lang="en-US" sz="1400" dirty="0" err="1" smtClean="0">
                <a:solidFill>
                  <a:srgbClr val="000000"/>
                </a:solidFill>
                <a:latin typeface="Menlo"/>
              </a:rPr>
              <a:t>i.ToString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());</a:t>
            </a:r>
          </a:p>
          <a:p>
            <a:r>
              <a:rPr lang="da-DK" sz="1400" dirty="0">
                <a:latin typeface="Menlo"/>
              </a:rPr>
              <a:t>    </a:t>
            </a:r>
            <a:r>
              <a:rPr lang="da-DK" sz="1400" dirty="0">
                <a:solidFill>
                  <a:srgbClr val="000000"/>
                </a:solidFill>
                <a:latin typeface="Menlo"/>
              </a:rPr>
              <a:t>} </a:t>
            </a:r>
            <a:r>
              <a:rPr lang="da-DK" sz="1400" b="1" dirty="0" err="1">
                <a:solidFill>
                  <a:srgbClr val="000080"/>
                </a:solidFill>
                <a:latin typeface="Menlo"/>
              </a:rPr>
              <a:t>else</a:t>
            </a:r>
            <a:r>
              <a:rPr lang="da-DK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da-DK" sz="1400" dirty="0">
                <a:solidFill>
                  <a:srgbClr val="000000"/>
                </a:solidFill>
                <a:latin typeface="Menlo"/>
              </a:rPr>
              <a:t>{</a:t>
            </a:r>
          </a:p>
          <a:p>
            <a:r>
              <a:rPr lang="sv-SE" sz="1400" dirty="0">
                <a:latin typeface="Menlo"/>
              </a:rPr>
              <a:t>        </a:t>
            </a:r>
            <a:r>
              <a:rPr lang="sv-SE" sz="1400" dirty="0" err="1">
                <a:solidFill>
                  <a:srgbClr val="0000B3"/>
                </a:solidFill>
                <a:latin typeface="Menlo"/>
              </a:rPr>
              <a:t>System</a:t>
            </a:r>
            <a:r>
              <a:rPr lang="sv-SE" sz="1400" dirty="0" err="1">
                <a:solidFill>
                  <a:srgbClr val="000000"/>
                </a:solidFill>
                <a:latin typeface="Menlo"/>
              </a:rPr>
              <a:t>.Out.Writeln</a:t>
            </a:r>
            <a:r>
              <a:rPr lang="sv-SE" sz="1400" dirty="0">
                <a:solidFill>
                  <a:srgbClr val="000000"/>
                </a:solidFill>
                <a:latin typeface="Menlo"/>
              </a:rPr>
              <a:t>(</a:t>
            </a:r>
            <a:r>
              <a:rPr lang="sv-SE" sz="14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ru-RU" sz="1400" b="1" dirty="0">
                <a:solidFill>
                  <a:srgbClr val="009900"/>
                </a:solidFill>
                <a:latin typeface="Menlo"/>
              </a:rPr>
              <a:t>Входной параметр имеет недопустимое значение</a:t>
            </a:r>
            <a:r>
              <a:rPr lang="sv-SE" sz="14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sv-SE" sz="1400" dirty="0" smtClean="0">
                <a:solidFill>
                  <a:srgbClr val="009900"/>
                </a:solidFill>
                <a:latin typeface="Menlo"/>
              </a:rPr>
              <a:t> </a:t>
            </a:r>
            <a:r>
              <a:rPr lang="sv-SE" sz="1400" dirty="0">
                <a:solidFill>
                  <a:srgbClr val="000000"/>
                </a:solidFill>
                <a:latin typeface="Menlo"/>
              </a:rPr>
              <a:t>+ </a:t>
            </a:r>
            <a:r>
              <a:rPr lang="sv-SE" sz="1400" dirty="0" smtClean="0">
                <a:solidFill>
                  <a:srgbClr val="000000"/>
                </a:solidFill>
                <a:latin typeface="Menlo"/>
              </a:rPr>
              <a:t>						  </a:t>
            </a:r>
            <a:r>
              <a:rPr lang="sv-SE" sz="1400" dirty="0" err="1" smtClean="0">
                <a:solidFill>
                  <a:srgbClr val="000000"/>
                </a:solidFill>
                <a:latin typeface="Menlo"/>
              </a:rPr>
              <a:t>i.ToString</a:t>
            </a:r>
            <a:r>
              <a:rPr lang="sv-SE" sz="1400" dirty="0">
                <a:solidFill>
                  <a:srgbClr val="000000"/>
                </a:solidFill>
                <a:latin typeface="Menlo"/>
              </a:rPr>
              <a:t>());</a:t>
            </a:r>
          </a:p>
          <a:p>
            <a:r>
              <a:rPr lang="en-US" sz="1400" dirty="0">
                <a:latin typeface="Menlo"/>
              </a:rPr>
              <a:t>    </a:t>
            </a:r>
            <a:r>
              <a:rPr lang="en-US" sz="14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is-IS" sz="1400" dirty="0">
                <a:latin typeface="Menlo"/>
              </a:rPr>
              <a:t>    </a:t>
            </a:r>
            <a:r>
              <a:rPr lang="is-IS" sz="1400" b="1" dirty="0">
                <a:solidFill>
                  <a:srgbClr val="000080"/>
                </a:solidFill>
                <a:latin typeface="Menlo"/>
              </a:rPr>
              <a:t>return</a:t>
            </a:r>
            <a:r>
              <a:rPr lang="is-IS" sz="1400" dirty="0">
                <a:solidFill>
                  <a:srgbClr val="000080"/>
                </a:solidFill>
                <a:latin typeface="Menlo"/>
              </a:rPr>
              <a:t> </a:t>
            </a:r>
            <a:r>
              <a:rPr lang="is-IS" sz="1400" dirty="0">
                <a:solidFill>
                  <a:srgbClr val="000000"/>
                </a:solidFill>
                <a:latin typeface="Menlo"/>
              </a:rPr>
              <a:t>-</a:t>
            </a:r>
            <a:r>
              <a:rPr lang="is-IS" sz="1400" dirty="0">
                <a:solidFill>
                  <a:srgbClr val="0000FF"/>
                </a:solidFill>
                <a:latin typeface="Menlo"/>
              </a:rPr>
              <a:t>1</a:t>
            </a:r>
            <a:r>
              <a:rPr lang="is-IS" sz="1400" dirty="0">
                <a:solidFill>
                  <a:srgbClr val="000000"/>
                </a:solidFill>
                <a:latin typeface="Menlo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718967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условий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19539" y="2201198"/>
            <a:ext cx="6304922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Для покрытия предыдущего примера кода по ветвям потребуется уже три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теста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Это связано с тем, что первый условный оператор if имеет неявную ветвь – пустую ветвь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else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Для обеспечения покрытия по ветвям необходимо покрывать и пустые ветви</a:t>
            </a:r>
          </a:p>
        </p:txBody>
      </p:sp>
    </p:spTree>
    <p:extLst>
      <p:ext uri="{BB962C8B-B14F-4D97-AF65-F5344CB8AC3E}">
        <p14:creationId xmlns:p14="http://schemas.microsoft.com/office/powerpoint/2010/main" val="2663878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условий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1250394"/>
            <a:ext cx="8057522" cy="162460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Особенность данного уровня покрытия заключается в том, что на нем могут не учитываться логические выражения, значения которых получаются вызовом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методов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Рассмотрим пример кода:</a:t>
            </a:r>
          </a:p>
        </p:txBody>
      </p:sp>
      <p:sp>
        <p:nvSpPr>
          <p:cNvPr id="3" name="Rectangle 2"/>
          <p:cNvSpPr/>
          <p:nvPr/>
        </p:nvSpPr>
        <p:spPr>
          <a:xfrm>
            <a:off x="533400" y="3200400"/>
            <a:ext cx="6553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80"/>
                </a:solidFill>
                <a:latin typeface="Menlo"/>
              </a:rPr>
              <a:t>if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(condition1 &amp;&amp; (condition2 || </a:t>
            </a:r>
            <a:r>
              <a:rPr lang="en-US" dirty="0">
                <a:solidFill>
                  <a:srgbClr val="0000B3"/>
                </a:solidFill>
                <a:latin typeface="Menlo"/>
              </a:rPr>
              <a:t>Method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()))</a:t>
            </a:r>
          </a:p>
          <a:p>
            <a:r>
              <a:rPr lang="fr-FR" dirty="0">
                <a:solidFill>
                  <a:srgbClr val="000000"/>
                </a:solidFill>
                <a:latin typeface="Menlo"/>
              </a:rPr>
              <a:t>    statement1;</a:t>
            </a:r>
          </a:p>
          <a:p>
            <a:r>
              <a:rPr lang="da-DK" b="1" dirty="0" err="1">
                <a:solidFill>
                  <a:srgbClr val="000080"/>
                </a:solidFill>
                <a:latin typeface="Menlo"/>
              </a:rPr>
              <a:t>else</a:t>
            </a:r>
            <a:endParaRPr lang="da-DK" dirty="0">
              <a:solidFill>
                <a:srgbClr val="000080"/>
              </a:solidFill>
              <a:latin typeface="Menlo"/>
            </a:endParaRPr>
          </a:p>
          <a:p>
            <a:r>
              <a:rPr lang="fr-FR" dirty="0">
                <a:solidFill>
                  <a:srgbClr val="000000"/>
                </a:solidFill>
                <a:latin typeface="Menlo"/>
              </a:rPr>
              <a:t>    statement2;</a:t>
            </a:r>
          </a:p>
          <a:p>
            <a:endParaRPr lang="en-US" dirty="0">
              <a:latin typeface="Menlo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457200" y="3124200"/>
            <a:ext cx="6248400" cy="1295400"/>
          </a:xfrm>
          <a:prstGeom prst="roundRect">
            <a:avLst>
              <a:gd name="adj" fmla="val 8411"/>
            </a:avLst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82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условий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1370201"/>
            <a:ext cx="8131175" cy="356360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Полное покрытие условий может быть достигнуто при помощи двух тестов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: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>
                <a:solidFill>
                  <a:schemeClr val="accent4"/>
                </a:solidFill>
                <a:latin typeface="Arial"/>
                <a:cs typeface="Arial"/>
              </a:rPr>
              <a:t>condition1 = true, condition2 = true</a:t>
            </a: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>
                <a:solidFill>
                  <a:schemeClr val="accent4"/>
                </a:solidFill>
                <a:latin typeface="Arial"/>
                <a:cs typeface="Arial"/>
              </a:rPr>
              <a:t>condition1 = false, condition2 = </a:t>
            </a:r>
            <a:r>
              <a:rPr lang="en-US" dirty="0" smtClean="0">
                <a:solidFill>
                  <a:schemeClr val="accent4"/>
                </a:solidFill>
                <a:latin typeface="Arial"/>
                <a:cs typeface="Arial"/>
              </a:rPr>
              <a:t>true/false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обоих случаях не происходит вызова метода </a:t>
            </a:r>
            <a:r>
              <a:rPr lang="en-US" dirty="0">
                <a:solidFill>
                  <a:schemeClr val="accent4"/>
                </a:solidFill>
                <a:latin typeface="Arial"/>
                <a:cs typeface="Arial"/>
              </a:rPr>
              <a:t>Method() (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хотя покрытие будет полным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)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Для его проверки необходимо добавить еще один тест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: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>
                <a:solidFill>
                  <a:schemeClr val="accent4"/>
                </a:solidFill>
                <a:latin typeface="Arial"/>
                <a:cs typeface="Arial"/>
              </a:rPr>
              <a:t>condition1 = true, condition2 = false</a:t>
            </a:r>
          </a:p>
        </p:txBody>
      </p:sp>
    </p:spTree>
    <p:extLst>
      <p:ext uri="{BB962C8B-B14F-4D97-AF65-F5344CB8AC3E}">
        <p14:creationId xmlns:p14="http://schemas.microsoft.com/office/powerpoint/2010/main" val="22800348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Arial" charset="0"/>
              </a:rPr>
              <a:t>Содержание</a:t>
            </a:r>
            <a:endParaRPr lang="ru-RU" dirty="0">
              <a:solidFill>
                <a:schemeClr val="tx2"/>
              </a:solidFill>
              <a:latin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79526" y="1469617"/>
            <a:ext cx="6419849" cy="542925"/>
            <a:chOff x="1352551" y="3432175"/>
            <a:chExt cx="6419849" cy="542925"/>
          </a:xfrm>
        </p:grpSpPr>
        <p:sp>
          <p:nvSpPr>
            <p:cNvPr id="25" name="Rectangle 2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/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rgbClr val="004080"/>
                  </a:solidFill>
                </a:rPr>
                <a:t>Понятие покрытия программного </a:t>
              </a:r>
              <a:r>
                <a:rPr lang="ru-RU" dirty="0" smtClean="0">
                  <a:solidFill>
                    <a:srgbClr val="004080"/>
                  </a:solidFill>
                </a:rPr>
                <a:t>кода</a:t>
              </a:r>
              <a:endParaRPr lang="ru-RU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279526" y="2103778"/>
            <a:ext cx="6419849" cy="542925"/>
            <a:chOff x="1352551" y="3432175"/>
            <a:chExt cx="6419849" cy="542925"/>
          </a:xfrm>
        </p:grpSpPr>
        <p:sp>
          <p:nvSpPr>
            <p:cNvPr id="29" name="Rectangle 2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2</a:t>
              </a:r>
              <a:endParaRPr lang="ru-RU" sz="32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rgbClr val="004080"/>
                  </a:solidFill>
                </a:rPr>
                <a:t>Уровни </a:t>
              </a:r>
              <a:r>
                <a:rPr lang="ru-RU" dirty="0" smtClean="0">
                  <a:solidFill>
                    <a:srgbClr val="004080"/>
                  </a:solidFill>
                </a:rPr>
                <a:t>покрытия</a:t>
              </a:r>
              <a:endParaRPr lang="ru-RU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279526" y="2737939"/>
            <a:ext cx="6419849" cy="542925"/>
            <a:chOff x="1352551" y="3432175"/>
            <a:chExt cx="6419849" cy="542925"/>
          </a:xfrm>
        </p:grpSpPr>
        <p:sp>
          <p:nvSpPr>
            <p:cNvPr id="33" name="Rectangle 32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3</a:t>
              </a:r>
              <a:endParaRPr lang="ru-RU" sz="32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rgbClr val="004080"/>
                  </a:solidFill>
                </a:rPr>
                <a:t>П</a:t>
              </a:r>
              <a:r>
                <a:rPr lang="ru-RU" dirty="0" smtClean="0">
                  <a:solidFill>
                    <a:srgbClr val="004080"/>
                  </a:solidFill>
                </a:rPr>
                <a:t>окрытие операторов</a:t>
              </a:r>
              <a:endParaRPr lang="ru-RU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79526" y="3372100"/>
            <a:ext cx="6419849" cy="542925"/>
            <a:chOff x="1352551" y="3432175"/>
            <a:chExt cx="6419849" cy="542925"/>
          </a:xfrm>
        </p:grpSpPr>
        <p:sp>
          <p:nvSpPr>
            <p:cNvPr id="37" name="Rectangle 36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4</a:t>
              </a:r>
              <a:endParaRPr lang="ru-RU" sz="32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rgbClr val="004080"/>
                  </a:solidFill>
                </a:rPr>
                <a:t>П</a:t>
              </a:r>
              <a:r>
                <a:rPr lang="ru-RU" dirty="0" smtClean="0">
                  <a:solidFill>
                    <a:srgbClr val="004080"/>
                  </a:solidFill>
                </a:rPr>
                <a:t>окрытие условий</a:t>
              </a:r>
              <a:endParaRPr lang="ru-RU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279526" y="4640422"/>
            <a:ext cx="6419849" cy="542925"/>
            <a:chOff x="1352551" y="3432175"/>
            <a:chExt cx="6419849" cy="542925"/>
          </a:xfrm>
        </p:grpSpPr>
        <p:sp>
          <p:nvSpPr>
            <p:cNvPr id="41" name="Rectangle 40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6</a:t>
              </a:r>
              <a:endParaRPr lang="ru-RU" sz="32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Покрытие функций</a:t>
              </a:r>
              <a:endParaRPr lang="ru-RU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279526" y="4006261"/>
            <a:ext cx="6419849" cy="542925"/>
            <a:chOff x="1352551" y="3432175"/>
            <a:chExt cx="6419849" cy="542925"/>
          </a:xfrm>
        </p:grpSpPr>
        <p:sp>
          <p:nvSpPr>
            <p:cNvPr id="45" name="Rectangle 4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5</a:t>
              </a:r>
              <a:endParaRPr lang="ru-RU" sz="3200" b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Покрытие путей</a:t>
              </a:r>
              <a:endParaRPr lang="ru-RU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79526" y="5274582"/>
            <a:ext cx="6419849" cy="542925"/>
            <a:chOff x="1352551" y="3432175"/>
            <a:chExt cx="6419849" cy="542925"/>
          </a:xfrm>
        </p:grpSpPr>
        <p:sp>
          <p:nvSpPr>
            <p:cNvPr id="49" name="Rectangle 4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7</a:t>
              </a:r>
              <a:endParaRPr lang="ru-RU" sz="3200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rgbClr val="004080"/>
                  </a:solidFill>
                </a:rPr>
                <a:t>Анализ </a:t>
              </a:r>
              <a:r>
                <a:rPr lang="ru-RU" dirty="0" smtClean="0">
                  <a:solidFill>
                    <a:srgbClr val="004080"/>
                  </a:solidFill>
                </a:rPr>
                <a:t>покрытия</a:t>
              </a:r>
              <a:endParaRPr lang="ru-RU" dirty="0">
                <a:solidFill>
                  <a:srgbClr val="0040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7427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путей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3000" y="1924199"/>
            <a:ext cx="6858000" cy="300960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данном случае считаются все пути, которые выполняются в процессе работы тестируемого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метода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Путь - уникальная последовательность выполнения операторов, с учетом условных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операторов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Метод, содержащий в себе N условий, имеет 2^N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путей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Метод, содержащий цикл, может иметь бесконечное число путей</a:t>
            </a:r>
          </a:p>
        </p:txBody>
      </p:sp>
    </p:spTree>
    <p:extLst>
      <p:ext uri="{BB962C8B-B14F-4D97-AF65-F5344CB8AC3E}">
        <p14:creationId xmlns:p14="http://schemas.microsoft.com/office/powerpoint/2010/main" val="3753877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путей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00100" y="2201198"/>
            <a:ext cx="7543800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Т.о. в большинстве случаев 100%-е покрытие путей обеспечить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невозможно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Для решения этой проблемы, может быть применен метод покрытия основных (базисных, линейно-независимых)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путей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Основные пути – минимальный набор путей, комбинация которых может обеспечить все возможные пути выполнения метода</a:t>
            </a:r>
          </a:p>
        </p:txBody>
      </p:sp>
    </p:spTree>
    <p:extLst>
      <p:ext uri="{BB962C8B-B14F-4D97-AF65-F5344CB8AC3E}">
        <p14:creationId xmlns:p14="http://schemas.microsoft.com/office/powerpoint/2010/main" val="1183543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87947" y="2895600"/>
            <a:ext cx="2636253" cy="1981200"/>
          </a:xfrm>
          <a:prstGeom prst="roundRect">
            <a:avLst>
              <a:gd name="adj" fmla="val 5871"/>
            </a:avLst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путей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1747" y="1250394"/>
            <a:ext cx="8131175" cy="13476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</a:rPr>
              <a:t>Число таких путей равно числу уникальных условных операторов, увеличенное на </a:t>
            </a:r>
            <a:r>
              <a:rPr lang="ru-RU" dirty="0" smtClean="0">
                <a:solidFill>
                  <a:schemeClr val="accent4"/>
                </a:solidFill>
              </a:rPr>
              <a:t>1</a:t>
            </a:r>
            <a:endParaRPr lang="en-US" dirty="0" smtClean="0">
              <a:solidFill>
                <a:schemeClr val="accent4"/>
              </a:solidFill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</a:rPr>
              <a:t>Рассмотрим следующий пример: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2971800"/>
            <a:ext cx="226925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80"/>
                </a:solidFill>
                <a:latin typeface="Menlo"/>
              </a:rPr>
              <a:t>if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(condition1)</a:t>
            </a:r>
          </a:p>
          <a:p>
            <a:r>
              <a:rPr lang="fr-FR" dirty="0">
                <a:solidFill>
                  <a:srgbClr val="000000"/>
                </a:solidFill>
                <a:latin typeface="Menlo"/>
              </a:rPr>
              <a:t>    statement1;</a:t>
            </a: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if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(condition2)</a:t>
            </a:r>
          </a:p>
          <a:p>
            <a:r>
              <a:rPr lang="fr-FR" dirty="0">
                <a:solidFill>
                  <a:srgbClr val="000000"/>
                </a:solidFill>
                <a:latin typeface="Menlo"/>
              </a:rPr>
              <a:t>    statement2;</a:t>
            </a: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if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(condition3)</a:t>
            </a:r>
          </a:p>
          <a:p>
            <a:r>
              <a:rPr lang="fr-FR" dirty="0">
                <a:solidFill>
                  <a:srgbClr val="000000"/>
                </a:solidFill>
                <a:latin typeface="Menlo"/>
              </a:rPr>
              <a:t>    statement3;</a:t>
            </a:r>
          </a:p>
          <a:p>
            <a:endParaRPr lang="en-US" dirty="0">
              <a:latin typeface="Menlo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849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путей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35013" y="2201198"/>
            <a:ext cx="7673975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Для достижения 100% покрытия основных путей, нам потребуется 4 линейно-независимых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пути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Первый путь выбирается случайно (пусть это будет путь, когда все условные выражения принимают значение true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)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Оставшиеся пути получаются поочередным инвертированием одного из условных выражений первого пути</a:t>
            </a:r>
          </a:p>
        </p:txBody>
      </p:sp>
    </p:spTree>
    <p:extLst>
      <p:ext uri="{BB962C8B-B14F-4D97-AF65-F5344CB8AC3E}">
        <p14:creationId xmlns:p14="http://schemas.microsoft.com/office/powerpoint/2010/main" val="2356078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путей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1371600"/>
            <a:ext cx="6643719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</a:rPr>
              <a:t>Таким образом, получаем четыре основных пути, которые необходимо покрыть: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512488"/>
              </p:ext>
            </p:extLst>
          </p:nvPr>
        </p:nvGraphicFramePr>
        <p:xfrm>
          <a:off x="1524000" y="2971800"/>
          <a:ext cx="6096000" cy="18186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condition1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condition2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condition3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Courier" pitchFamily="49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Path 1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true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true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true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Path 2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false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true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true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Path 3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true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false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true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Path 4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true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true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8000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false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408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4879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путей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16013" y="1924199"/>
            <a:ext cx="6911975" cy="328660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случае наличия циклов, может использоваться следующий подход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: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Выделяем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классы путей (к одному классу можно отнести пути, отличающиеся количеством итераций в конкретном цикле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)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Класс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считается покрытым, если покрыт хотя бы один путь из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него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100% покрытие достигнуто, если покрыты все классы путей</a:t>
            </a:r>
          </a:p>
        </p:txBody>
      </p:sp>
    </p:spTree>
    <p:extLst>
      <p:ext uri="{BB962C8B-B14F-4D97-AF65-F5344CB8AC3E}">
        <p14:creationId xmlns:p14="http://schemas.microsoft.com/office/powerpoint/2010/main" val="2954205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функций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990600" y="2062698"/>
            <a:ext cx="7162800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Покрытие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функций – каждая ли функция тестируемого модуля является выполненной хотя бы один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раз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Является одним из самых простых методов расчета покрытия, и дает довольно общее представление о качестве тестируемого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модуля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 одной стороны, данное покрытие говорит нам о том, что тестами покрыт весь реализованный функционал модуля</a:t>
            </a:r>
          </a:p>
        </p:txBody>
      </p:sp>
    </p:spTree>
    <p:extLst>
      <p:ext uri="{BB962C8B-B14F-4D97-AF65-F5344CB8AC3E}">
        <p14:creationId xmlns:p14="http://schemas.microsoft.com/office/powerpoint/2010/main" val="1541681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функций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66800" y="2201198"/>
            <a:ext cx="7445375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 другой стороны, оно не гарантирует нам адекватное поведение модуля, поскольку: </a:t>
            </a:r>
            <a:endParaRPr lang="ru-RU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Не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проверяется реакция функций на все возможные входные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параметры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Не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проверяется реакция системы на все возможные возвращаемые функцией значения</a:t>
            </a:r>
          </a:p>
        </p:txBody>
      </p:sp>
    </p:spTree>
    <p:extLst>
      <p:ext uri="{BB962C8B-B14F-4D97-AF65-F5344CB8AC3E}">
        <p14:creationId xmlns:p14="http://schemas.microsoft.com/office/powerpoint/2010/main" val="2981576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вход/выход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66800" y="2339697"/>
            <a:ext cx="7010400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Покрытие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вход/выход – все ли возможные варианты вызова функций и возврата из них были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выполнены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На данном уровне обеспечивается тестирование как самих функций (все возможные варианты вызова), так и их взаимодействие в составе модуля (все возможные варианты возврата)</a:t>
            </a:r>
          </a:p>
        </p:txBody>
      </p:sp>
    </p:spTree>
    <p:extLst>
      <p:ext uri="{BB962C8B-B14F-4D97-AF65-F5344CB8AC3E}">
        <p14:creationId xmlns:p14="http://schemas.microsoft.com/office/powerpoint/2010/main" val="697402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 и задачи анализа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8200" y="2201198"/>
            <a:ext cx="7543800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К анализу покрытия программного кода можно приступать только после полного покрытия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требований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Полное покрытие программного кода не гарантирует того, что тесты проверяют все требования к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системе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Целью анализа полноты покрытия кода является выявление участков кода, которые не выполняются при выполнении тестов</a:t>
            </a:r>
          </a:p>
        </p:txBody>
      </p:sp>
    </p:spTree>
    <p:extLst>
      <p:ext uri="{BB962C8B-B14F-4D97-AF65-F5344CB8AC3E}">
        <p14:creationId xmlns:p14="http://schemas.microsoft.com/office/powerpoint/2010/main" val="3600618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Coverage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71600" y="2339697"/>
            <a:ext cx="6400800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Одной из оценок качества системы тестов является полнота – величина той части функциональности системы, которая проверяется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тестами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Полная система позволяет утверждать, что система реализует всю функциональность, указанную в требованиях</a:t>
            </a:r>
          </a:p>
        </p:txBody>
      </p:sp>
    </p:spTree>
    <p:extLst>
      <p:ext uri="{BB962C8B-B14F-4D97-AF65-F5344CB8AC3E}">
        <p14:creationId xmlns:p14="http://schemas.microsoft.com/office/powerpoint/2010/main" val="929437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Цели и задачи анализа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3000" y="2339697"/>
            <a:ext cx="6934200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идеальном случае при полном покрытии функциональных требований должно получаться 100% покрытие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кода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Однако на практике такое происходит только в случае очень простого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кода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Причины «недопокрытия» кода могут быть различными</a:t>
            </a:r>
          </a:p>
        </p:txBody>
      </p:sp>
    </p:spTree>
    <p:extLst>
      <p:ext uri="{BB962C8B-B14F-4D97-AF65-F5344CB8AC3E}">
        <p14:creationId xmlns:p14="http://schemas.microsoft.com/office/powerpoint/2010/main" val="3929768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Причины плохого покрытия кода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11175" y="1524000"/>
            <a:ext cx="8001000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</a:rPr>
              <a:t>Недостатки в формировании тестов, основанных на </a:t>
            </a:r>
            <a:r>
              <a:rPr lang="ru-RU" dirty="0" smtClean="0">
                <a:solidFill>
                  <a:schemeClr val="accent4"/>
                </a:solidFill>
              </a:rPr>
              <a:t>требованиях</a:t>
            </a:r>
            <a:r>
              <a:rPr lang="en-US" dirty="0" smtClean="0">
                <a:solidFill>
                  <a:schemeClr val="accent4"/>
                </a:solidFill>
              </a:rPr>
              <a:t>. </a:t>
            </a:r>
            <a:endParaRPr lang="ru-RU" dirty="0" smtClean="0">
              <a:solidFill>
                <a:schemeClr val="accent4"/>
              </a:solidFill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 smtClean="0">
              <a:solidFill>
                <a:schemeClr val="accent4"/>
              </a:solidFill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</a:rPr>
              <a:t>Тестовый </a:t>
            </a:r>
            <a:r>
              <a:rPr lang="ru-RU" dirty="0">
                <a:solidFill>
                  <a:schemeClr val="accent4"/>
                </a:solidFill>
              </a:rPr>
              <a:t>набор должен быть дополнен недостающими </a:t>
            </a:r>
            <a:r>
              <a:rPr lang="ru-RU" dirty="0" smtClean="0">
                <a:solidFill>
                  <a:schemeClr val="accent4"/>
                </a:solidFill>
              </a:rPr>
              <a:t>тестами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</a:rPr>
              <a:t>Неадекватности в </a:t>
            </a:r>
            <a:r>
              <a:rPr lang="ru-RU" dirty="0" smtClean="0">
                <a:solidFill>
                  <a:schemeClr val="accent4"/>
                </a:solidFill>
              </a:rPr>
              <a:t>требованиях</a:t>
            </a:r>
            <a:r>
              <a:rPr lang="en-US" dirty="0" smtClean="0">
                <a:solidFill>
                  <a:schemeClr val="accent4"/>
                </a:solidFill>
              </a:rPr>
              <a:t>.</a:t>
            </a:r>
            <a:r>
              <a:rPr lang="ru-RU" dirty="0" smtClean="0">
                <a:solidFill>
                  <a:schemeClr val="accent4"/>
                </a:solidFill>
              </a:rPr>
              <a:t> 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 smtClean="0">
              <a:solidFill>
                <a:schemeClr val="accent4"/>
              </a:solidFill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</a:rPr>
              <a:t>Требования должны быть модифицированы, после чего разработаны и выполнены дополнительные тесты, покрывающие новые требования</a:t>
            </a:r>
            <a:endParaRPr lang="ru-RU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134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Причины плохого покрытия кода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1371600"/>
            <a:ext cx="7010400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«Мертвый код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»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этот код должен быть удален, и проведен анализ для оценки эффекта удаления и необходимости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перепроверки</a:t>
            </a: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Дезактивируемый код – код, работающий только в определенных конфигурациях окружения</a:t>
            </a:r>
          </a:p>
        </p:txBody>
      </p:sp>
    </p:spTree>
    <p:extLst>
      <p:ext uri="{BB962C8B-B14F-4D97-AF65-F5344CB8AC3E}">
        <p14:creationId xmlns:p14="http://schemas.microsoft.com/office/powerpoint/2010/main" val="4125560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Причины плохого покрытия кода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1524000"/>
            <a:ext cx="7696200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Дезактивируемый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код</a:t>
            </a: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ля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такого кода должна быть установлена нормальная эксплуатационная среда, в которой он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выполняется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Написаны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тесты, покрывающие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его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Написаны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тесты, проверяющие, что данный код не может быть преднамеренно выполнен в других конфигурациях</a:t>
            </a:r>
          </a:p>
        </p:txBody>
      </p:sp>
    </p:spTree>
    <p:extLst>
      <p:ext uri="{BB962C8B-B14F-4D97-AF65-F5344CB8AC3E}">
        <p14:creationId xmlns:p14="http://schemas.microsoft.com/office/powerpoint/2010/main" val="3545706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Причины плохого покрытия кода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19539" y="2339697"/>
            <a:ext cx="6304922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Избыточные условия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пример такого условия –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выражение !b </a:t>
            </a: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|| (a &amp;&amp; </a:t>
            </a:r>
            <a:r>
              <a:rPr lang="ru-RU" dirty="0" err="1">
                <a:solidFill>
                  <a:schemeClr val="accent4"/>
                </a:solidFill>
                <a:latin typeface="Arial"/>
                <a:cs typeface="Arial"/>
              </a:rPr>
              <a:t>b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)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при b = false, значение переменной a не имеет значения, т.е. условие избыточно и вторая его часть не будет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проверяться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744538" lvl="1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Защитный код</a:t>
            </a:r>
          </a:p>
        </p:txBody>
      </p:sp>
    </p:spTree>
    <p:extLst>
      <p:ext uri="{BB962C8B-B14F-4D97-AF65-F5344CB8AC3E}">
        <p14:creationId xmlns:p14="http://schemas.microsoft.com/office/powerpoint/2010/main" val="701384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Защитное </a:t>
            </a:r>
            <a:r>
              <a:rPr lang="ru-RU" dirty="0" smtClean="0"/>
              <a:t>программирование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23900" y="2755196"/>
            <a:ext cx="7696200" cy="13476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Защитное программирование - это метод организации программного кода таким образом, чтобы при работе системы последствия проявления дефектов в ней не приводили к сбоям, отказам и авариям (проверка входных данных, обработка исключений и т.д.)</a:t>
            </a:r>
          </a:p>
        </p:txBody>
      </p:sp>
    </p:spTree>
    <p:extLst>
      <p:ext uri="{BB962C8B-B14F-4D97-AF65-F5344CB8AC3E}">
        <p14:creationId xmlns:p14="http://schemas.microsoft.com/office/powerpoint/2010/main" val="245262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Защитное </a:t>
            </a:r>
            <a:r>
              <a:rPr lang="ru-RU" dirty="0" smtClean="0"/>
              <a:t>программирование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533839" y="2339697"/>
            <a:ext cx="6076322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Например, это может быть ветка default в операторе выбора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switch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Входное условие оператора switch может принимать определенные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значения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Как следствие, ветка default, возможно никогда не будет выполнена</a:t>
            </a:r>
          </a:p>
        </p:txBody>
      </p:sp>
    </p:spTree>
    <p:extLst>
      <p:ext uri="{BB962C8B-B14F-4D97-AF65-F5344CB8AC3E}">
        <p14:creationId xmlns:p14="http://schemas.microsoft.com/office/powerpoint/2010/main" val="2875416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Причины плохого покрытия кода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57300" y="2201198"/>
            <a:ext cx="6629400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Также существуют случаи, когда модульное тестирование кода сильно затруднено, либо вообще невозможно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:</a:t>
            </a: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генерация случайных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чисел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сложные математические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алгоритмы</a:t>
            </a: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параллельные алгоритмы</a:t>
            </a:r>
          </a:p>
        </p:txBody>
      </p:sp>
    </p:spTree>
    <p:extLst>
      <p:ext uri="{BB962C8B-B14F-4D97-AF65-F5344CB8AC3E}">
        <p14:creationId xmlns:p14="http://schemas.microsoft.com/office/powerpoint/2010/main" val="3089291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Результаты анализа</a:t>
            </a:r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3000" y="2893695"/>
            <a:ext cx="6858000" cy="107061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Помните, что тесты пишутся для повышения качества кода и лучшего его понимания, а не для повышения показателей метрик!</a:t>
            </a:r>
          </a:p>
        </p:txBody>
      </p:sp>
    </p:spTree>
    <p:extLst>
      <p:ext uri="{BB962C8B-B14F-4D97-AF65-F5344CB8AC3E}">
        <p14:creationId xmlns:p14="http://schemas.microsoft.com/office/powerpoint/2010/main" val="597756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576293"/>
          </a:xfrm>
        </p:spPr>
        <p:txBody>
          <a:bodyPr/>
          <a:lstStyle/>
          <a:p>
            <a:r>
              <a:rPr lang="ru-RU" dirty="0" smtClean="0"/>
              <a:t>Вопросы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007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Coverage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40641" y="2339697"/>
            <a:ext cx="6262719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Кроме того, это позволяет утверждать, что система не реализует никакой другой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функциональности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Степень покрытия программного кода тестами – важный количественный показатель, позволяющий оценить качество как системы тестов, так и тестируемой системы</a:t>
            </a:r>
          </a:p>
        </p:txBody>
      </p:sp>
    </p:spTree>
    <p:extLst>
      <p:ext uri="{BB962C8B-B14F-4D97-AF65-F5344CB8AC3E}">
        <p14:creationId xmlns:p14="http://schemas.microsoft.com/office/powerpoint/2010/main" val="41173922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git</a:t>
            </a:r>
            <a:r>
              <a:rPr lang="en-US" dirty="0"/>
              <a:t> clone </a:t>
            </a:r>
            <a:r>
              <a:rPr lang="en-US" dirty="0" err="1"/>
              <a:t>git</a:t>
            </a:r>
            <a:r>
              <a:rPr lang="en-US" dirty="0"/>
              <a:t>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err="1"/>
              <a:t>Trainings.git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 smtClean="0"/>
              <a:t>IDyachenko@luxoft.com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smtClean="0"/>
              <a:t>Trainings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64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Coverage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47700" y="2478197"/>
            <a:ext cx="7848600" cy="190160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Одним из наиболее часто используемых методов определения полноты системы тестов является определение отношения количества тест-требований, для которых существуют тесты, к общему количеству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тест-требований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данном случае речь идет о покрытии тестовами тест-требований</a:t>
            </a:r>
          </a:p>
        </p:txBody>
      </p:sp>
    </p:spTree>
    <p:extLst>
      <p:ext uri="{BB962C8B-B14F-4D97-AF65-F5344CB8AC3E}">
        <p14:creationId xmlns:p14="http://schemas.microsoft.com/office/powerpoint/2010/main" val="3209034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Coverage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29039" y="2201198"/>
            <a:ext cx="6685922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В качестве единицы измерения степени покрытия здесь выступает процент тест-требований, для которых существуют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тесты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Покрытие требований позволяет оценить степень полноты системы тестов по отношению к функциональности системы, но не позволяет оценить полноту по отношению к ее программной реализации</a:t>
            </a:r>
          </a:p>
        </p:txBody>
      </p:sp>
    </p:spTree>
    <p:extLst>
      <p:ext uri="{BB962C8B-B14F-4D97-AF65-F5344CB8AC3E}">
        <p14:creationId xmlns:p14="http://schemas.microsoft.com/office/powerpoint/2010/main" val="428542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Coverage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3000" y="2339697"/>
            <a:ext cx="6858000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Одна и та же функция может быть реализована при помощи совершенно различных алгоритмов, требующих разного подхода к организации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тестирования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Для более детальной оценки полноты системы тестов анализируется покрытие программного кода, называемое также структурным покрытием</a:t>
            </a:r>
          </a:p>
        </p:txBody>
      </p:sp>
    </p:spTree>
    <p:extLst>
      <p:ext uri="{BB962C8B-B14F-4D97-AF65-F5344CB8AC3E}">
        <p14:creationId xmlns:p14="http://schemas.microsoft.com/office/powerpoint/2010/main" val="132942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Уровни покрытия кода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1279594"/>
            <a:ext cx="7543800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Существует несколько различных способов измерения покрытия, основные из них:</a:t>
            </a:r>
          </a:p>
        </p:txBody>
      </p:sp>
      <p:sp>
        <p:nvSpPr>
          <p:cNvPr id="4" name="Rectangle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22515" y="2353597"/>
            <a:ext cx="7543800" cy="2732604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покрытие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операторов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покрытие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условий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покрытие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путей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покрытие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функций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покрытие вход/выход</a:t>
            </a:r>
          </a:p>
        </p:txBody>
      </p:sp>
    </p:spTree>
    <p:extLst>
      <p:ext uri="{BB962C8B-B14F-4D97-AF65-F5344CB8AC3E}">
        <p14:creationId xmlns:p14="http://schemas.microsoft.com/office/powerpoint/2010/main" val="550834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Покрытие операторов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69888" y="2339697"/>
            <a:ext cx="8404224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Для обеспечения полного покрытия программного кода на уровне операторов необходимо, чтобы в результате выполнения тестов каждый оператор был выполнен хотя бы один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раз</a:t>
            </a:r>
            <a:endParaRPr lang="en-US" dirty="0" smtClean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/>
              <a:cs typeface="Arial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/>
                <a:cs typeface="Arial"/>
              </a:rPr>
              <a:t>Перед началом тестирования необходимо выделить переменные, от которых зависит выполнение различных ветвей условий и циклов в коде – управляющие входные переменные</a:t>
            </a:r>
          </a:p>
        </p:txBody>
      </p:sp>
    </p:spTree>
    <p:extLst>
      <p:ext uri="{BB962C8B-B14F-4D97-AF65-F5344CB8AC3E}">
        <p14:creationId xmlns:p14="http://schemas.microsoft.com/office/powerpoint/2010/main" val="4186064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ux_new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ux_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_LuxTraining2012_v4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Luxoft Fonts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alpha val="18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6555</TotalTime>
  <Words>1615</Words>
  <Application>Microsoft Macintosh PowerPoint</Application>
  <PresentationFormat>On-screen Show (4:3)</PresentationFormat>
  <Paragraphs>305</Paragraphs>
  <Slides>40</Slides>
  <Notes>37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40</vt:i4>
      </vt:variant>
    </vt:vector>
  </HeadingPairs>
  <TitlesOfParts>
    <vt:vector size="43" baseType="lpstr">
      <vt:lpstr>Office Theme</vt:lpstr>
      <vt:lpstr>Lux_new</vt:lpstr>
      <vt:lpstr>_LuxTraining2012_v4</vt:lpstr>
      <vt:lpstr>Разработка через тестирование Code Coverage</vt:lpstr>
      <vt:lpstr>Содержание</vt:lpstr>
      <vt:lpstr>Code Coverage</vt:lpstr>
      <vt:lpstr>Code Coverage</vt:lpstr>
      <vt:lpstr>Code Coverage</vt:lpstr>
      <vt:lpstr>Code Coverage</vt:lpstr>
      <vt:lpstr>Code Coverage</vt:lpstr>
      <vt:lpstr>Уровни покрытия кода</vt:lpstr>
      <vt:lpstr>Покрытие операторов</vt:lpstr>
      <vt:lpstr>Покрытие операторов</vt:lpstr>
      <vt:lpstr>Покрытие операторов</vt:lpstr>
      <vt:lpstr>Покрытие операторов</vt:lpstr>
      <vt:lpstr>Покрытие операторов</vt:lpstr>
      <vt:lpstr>Покрытие операторов</vt:lpstr>
      <vt:lpstr>Покрытие условий</vt:lpstr>
      <vt:lpstr>Покрытие условий</vt:lpstr>
      <vt:lpstr>Покрытие условий</vt:lpstr>
      <vt:lpstr>Покрытие условий</vt:lpstr>
      <vt:lpstr>Покрытие условий</vt:lpstr>
      <vt:lpstr>Покрытие путей</vt:lpstr>
      <vt:lpstr>Покрытие путей</vt:lpstr>
      <vt:lpstr>Покрытие путей</vt:lpstr>
      <vt:lpstr>Покрытие путей</vt:lpstr>
      <vt:lpstr>Покрытие путей</vt:lpstr>
      <vt:lpstr>Покрытие путей</vt:lpstr>
      <vt:lpstr>Покрытие функций</vt:lpstr>
      <vt:lpstr>Покрытие функций</vt:lpstr>
      <vt:lpstr>Покрытие вход/выход</vt:lpstr>
      <vt:lpstr>Цели и задачи анализа</vt:lpstr>
      <vt:lpstr>Цели и задачи анализа</vt:lpstr>
      <vt:lpstr>Причины плохого покрытия кода</vt:lpstr>
      <vt:lpstr>Причины плохого покрытия кода</vt:lpstr>
      <vt:lpstr>Причины плохого покрытия кода</vt:lpstr>
      <vt:lpstr>Причины плохого покрытия кода</vt:lpstr>
      <vt:lpstr>Защитное программирование</vt:lpstr>
      <vt:lpstr>Защитное программирование</vt:lpstr>
      <vt:lpstr>Причины плохого покрытия кода</vt:lpstr>
      <vt:lpstr>Результаты анализа</vt:lpstr>
      <vt:lpstr>PowerPoint Presentation</vt:lpstr>
      <vt:lpstr>PowerPoint Presentation</vt:lpstr>
    </vt:vector>
  </TitlesOfParts>
  <Manager/>
  <Company>Luxoft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через тестирование Test Driven Development</dc:title>
  <dc:subject/>
  <dc:creator>Ivan D.</dc:creator>
  <cp:keywords>TDD</cp:keywords>
  <dc:description/>
  <cp:lastModifiedBy>Ivan D.</cp:lastModifiedBy>
  <cp:revision>160</cp:revision>
  <dcterms:created xsi:type="dcterms:W3CDTF">2012-04-24T17:52:52Z</dcterms:created>
  <dcterms:modified xsi:type="dcterms:W3CDTF">2012-12-16T19:23:52Z</dcterms:modified>
  <cp:category/>
</cp:coreProperties>
</file>