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94" r:id="rId3"/>
  </p:sldMasterIdLst>
  <p:notesMasterIdLst>
    <p:notesMasterId r:id="rId24"/>
  </p:notesMasterIdLst>
  <p:sldIdLst>
    <p:sldId id="355" r:id="rId4"/>
    <p:sldId id="375" r:id="rId5"/>
    <p:sldId id="376" r:id="rId6"/>
    <p:sldId id="377" r:id="rId7"/>
    <p:sldId id="378" r:id="rId8"/>
    <p:sldId id="379" r:id="rId9"/>
    <p:sldId id="380" r:id="rId10"/>
    <p:sldId id="381" r:id="rId11"/>
    <p:sldId id="382" r:id="rId12"/>
    <p:sldId id="383" r:id="rId13"/>
    <p:sldId id="384" r:id="rId14"/>
    <p:sldId id="385" r:id="rId15"/>
    <p:sldId id="386" r:id="rId16"/>
    <p:sldId id="387" r:id="rId17"/>
    <p:sldId id="388" r:id="rId18"/>
    <p:sldId id="389" r:id="rId19"/>
    <p:sldId id="390" r:id="rId20"/>
    <p:sldId id="391" r:id="rId21"/>
    <p:sldId id="357" r:id="rId22"/>
    <p:sldId id="35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C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294" autoAdjust="0"/>
  </p:normalViewPr>
  <p:slideViewPr>
    <p:cSldViewPr snapToObjects="1">
      <p:cViewPr>
        <p:scale>
          <a:sx n="95" d="100"/>
          <a:sy n="95" d="100"/>
        </p:scale>
        <p:origin x="-1384" y="-1192"/>
      </p:cViewPr>
      <p:guideLst>
        <p:guide orient="horz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6ECE3-FD69-FE4C-B5B3-E9526994F809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568CC-110C-4346-A0AE-B1FBECAA9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4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57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Relationship Id="rId3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88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0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83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Untitled-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038225"/>
            <a:ext cx="21971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532063"/>
            <a:ext cx="7772400" cy="1190625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03263" y="4554538"/>
            <a:ext cx="7764462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>
                <a:solidFill>
                  <a:schemeClr val="accent4"/>
                </a:solidFill>
              </a:defRPr>
            </a:lvl1pPr>
          </a:lstStyle>
          <a:p>
            <a:r>
              <a:rPr lang="ru-RU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5159401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244183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361950" y="3952875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592638" y="3952875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42596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6063"/>
            <a:ext cx="4040188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4155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16063"/>
            <a:ext cx="4041775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4155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40482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68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10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68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510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8957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4799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645025" y="38957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3"/>
          </p:nvPr>
        </p:nvSpPr>
        <p:spPr>
          <a:xfrm>
            <a:off x="4645025" y="44799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4737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1405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008314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765676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5841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6464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4025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19625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7224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434975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half" idx="10"/>
          </p:nvPr>
        </p:nvSpPr>
        <p:spPr>
          <a:xfrm>
            <a:off x="4619625" y="30035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4756150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9391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67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254317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308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254317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3120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13366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3052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39655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53877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495425"/>
            <a:ext cx="5486400" cy="32321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6258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37329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50" y="385763"/>
            <a:ext cx="6297613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61950" y="1600200"/>
            <a:ext cx="8308975" cy="4916488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27417144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7D37F41-EDC7-484B-BB3F-2BF3F48B2064}" type="datetimeFigureOut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12/16/12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161645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3E402D1-871A-4F49-988F-991EA69C6ED8}" type="slidenum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0952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88334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9081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67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1869399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381200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316374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Picture 2" descr="F:\prezentacjav3\szblonu\kwadra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85750"/>
            <a:ext cx="10001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6" descr="prezentacja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89296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ostokąt 24"/>
          <p:cNvSpPr/>
          <p:nvPr/>
        </p:nvSpPr>
        <p:spPr>
          <a:xfrm flipH="1">
            <a:off x="8724900" y="2427288"/>
            <a:ext cx="246063" cy="19208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3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1917101"/>
          </a:xfrm>
        </p:spPr>
        <p:txBody>
          <a:bodyPr/>
          <a:lstStyle>
            <a:lvl1pPr marL="0" indent="0" algn="r">
              <a:spcAft>
                <a:spcPts val="0"/>
              </a:spcAft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598011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1625" y="1158876"/>
            <a:ext cx="8651875" cy="254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9197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"/>
          <p:cNvSpPr/>
          <p:nvPr/>
        </p:nvSpPr>
        <p:spPr>
          <a:xfrm>
            <a:off x="257175" y="374650"/>
            <a:ext cx="8858250" cy="542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4" name="Prostokąt 32"/>
          <p:cNvSpPr/>
          <p:nvPr/>
        </p:nvSpPr>
        <p:spPr>
          <a:xfrm flipH="1">
            <a:off x="508000" y="1392238"/>
            <a:ext cx="177800" cy="7921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5" name="Prostokąt 33"/>
          <p:cNvSpPr/>
          <p:nvPr/>
        </p:nvSpPr>
        <p:spPr>
          <a:xfrm flipH="1">
            <a:off x="504825" y="2257425"/>
            <a:ext cx="184150" cy="798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6" name="Prostokąt 34"/>
          <p:cNvSpPr/>
          <p:nvPr/>
        </p:nvSpPr>
        <p:spPr>
          <a:xfrm flipH="1">
            <a:off x="501650" y="3121025"/>
            <a:ext cx="184150" cy="7905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Prostokąt 46"/>
          <p:cNvSpPr/>
          <p:nvPr/>
        </p:nvSpPr>
        <p:spPr>
          <a:xfrm flipH="1">
            <a:off x="501650" y="3986213"/>
            <a:ext cx="184150" cy="7858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8" name="Prostokąt 47"/>
          <p:cNvSpPr/>
          <p:nvPr/>
        </p:nvSpPr>
        <p:spPr>
          <a:xfrm flipH="1">
            <a:off x="508000" y="4841875"/>
            <a:ext cx="177800" cy="80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9" name="Symbol zastępczy tekstu 41"/>
          <p:cNvSpPr>
            <a:spLocks noGrp="1"/>
          </p:cNvSpPr>
          <p:nvPr>
            <p:ph type="body" sz="quarter" idx="27"/>
          </p:nvPr>
        </p:nvSpPr>
        <p:spPr>
          <a:xfrm>
            <a:off x="736526" y="1392585"/>
            <a:ext cx="3388936" cy="792162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0" name="Symbol zastępczy tekstu 43"/>
          <p:cNvSpPr>
            <a:spLocks noGrp="1"/>
          </p:cNvSpPr>
          <p:nvPr>
            <p:ph type="body" sz="quarter" idx="28"/>
          </p:nvPr>
        </p:nvSpPr>
        <p:spPr>
          <a:xfrm>
            <a:off x="4268338" y="1623630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Symbol zastępczy tekstu 41"/>
          <p:cNvSpPr>
            <a:spLocks noGrp="1"/>
          </p:cNvSpPr>
          <p:nvPr>
            <p:ph type="body" sz="quarter" idx="29"/>
          </p:nvPr>
        </p:nvSpPr>
        <p:spPr>
          <a:xfrm>
            <a:off x="736526" y="2257028"/>
            <a:ext cx="3388936" cy="799480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Symbol zastępczy tekstu 41"/>
          <p:cNvSpPr>
            <a:spLocks noGrp="1"/>
          </p:cNvSpPr>
          <p:nvPr>
            <p:ph type="body" sz="quarter" idx="30"/>
          </p:nvPr>
        </p:nvSpPr>
        <p:spPr>
          <a:xfrm>
            <a:off x="736526" y="3120455"/>
            <a:ext cx="3388936" cy="78402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3" name="Symbol zastępczy tekstu 41"/>
          <p:cNvSpPr>
            <a:spLocks noGrp="1"/>
          </p:cNvSpPr>
          <p:nvPr>
            <p:ph type="body" sz="quarter" idx="31"/>
          </p:nvPr>
        </p:nvSpPr>
        <p:spPr>
          <a:xfrm>
            <a:off x="736526" y="3982907"/>
            <a:ext cx="3388936" cy="779063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Symbol zastępczy tekstu 41"/>
          <p:cNvSpPr>
            <a:spLocks noGrp="1"/>
          </p:cNvSpPr>
          <p:nvPr>
            <p:ph type="body" sz="quarter" idx="35"/>
          </p:nvPr>
        </p:nvSpPr>
        <p:spPr>
          <a:xfrm>
            <a:off x="736526" y="4841508"/>
            <a:ext cx="3388936" cy="79989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4268338" y="24917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4268338" y="33474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4268338" y="420740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Symbol zastępczy tekstu 43"/>
          <p:cNvSpPr>
            <a:spLocks noGrp="1"/>
          </p:cNvSpPr>
          <p:nvPr>
            <p:ph type="body" sz="quarter" idx="44"/>
          </p:nvPr>
        </p:nvSpPr>
        <p:spPr>
          <a:xfrm>
            <a:off x="4268338" y="5076419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6168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in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10"/>
          <p:cNvSpPr/>
          <p:nvPr/>
        </p:nvSpPr>
        <p:spPr>
          <a:xfrm>
            <a:off x="0" y="142875"/>
            <a:ext cx="214313" cy="6000750"/>
          </a:xfrm>
          <a:prstGeom prst="rect">
            <a:avLst/>
          </a:prstGeom>
          <a:solidFill>
            <a:srgbClr val="0042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" name="Prostokąt 13"/>
          <p:cNvSpPr/>
          <p:nvPr/>
        </p:nvSpPr>
        <p:spPr>
          <a:xfrm>
            <a:off x="501650" y="1268413"/>
            <a:ext cx="2728913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1" name="Prostokąt 14"/>
          <p:cNvSpPr/>
          <p:nvPr/>
        </p:nvSpPr>
        <p:spPr>
          <a:xfrm>
            <a:off x="6191250" y="1268413"/>
            <a:ext cx="2662238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2" name="Prostokąt 15"/>
          <p:cNvSpPr/>
          <p:nvPr/>
        </p:nvSpPr>
        <p:spPr>
          <a:xfrm>
            <a:off x="3354388" y="1268413"/>
            <a:ext cx="2728912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7" name="Symbol zastępczy tekstu 29"/>
          <p:cNvSpPr>
            <a:spLocks noGrp="1"/>
          </p:cNvSpPr>
          <p:nvPr>
            <p:ph type="body" sz="quarter" idx="23"/>
          </p:nvPr>
        </p:nvSpPr>
        <p:spPr>
          <a:xfrm>
            <a:off x="501650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29"/>
          <p:cNvSpPr>
            <a:spLocks noGrp="1"/>
          </p:cNvSpPr>
          <p:nvPr>
            <p:ph type="body" sz="quarter" idx="24"/>
          </p:nvPr>
        </p:nvSpPr>
        <p:spPr>
          <a:xfrm>
            <a:off x="6191816" y="1296312"/>
            <a:ext cx="2662315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Symbol zastępczy tekstu 29"/>
          <p:cNvSpPr>
            <a:spLocks noGrp="1"/>
          </p:cNvSpPr>
          <p:nvPr>
            <p:ph type="body" sz="quarter" idx="25"/>
          </p:nvPr>
        </p:nvSpPr>
        <p:spPr>
          <a:xfrm>
            <a:off x="3355075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501650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3355075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6191816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95565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obrazu 4"/>
          <p:cNvSpPr>
            <a:spLocks noGrp="1"/>
          </p:cNvSpPr>
          <p:nvPr>
            <p:ph type="pic" sz="quarter" idx="22"/>
          </p:nvPr>
        </p:nvSpPr>
        <p:spPr>
          <a:xfrm>
            <a:off x="285720" y="1047750"/>
            <a:ext cx="4718050" cy="5505450"/>
          </a:xfrm>
        </p:spPr>
        <p:txBody>
          <a:bodyPr rtlCol="0"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pl-PL" noProof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42"/>
          </p:nvPr>
        </p:nvSpPr>
        <p:spPr>
          <a:xfrm>
            <a:off x="5172075" y="1047749"/>
            <a:ext cx="3810000" cy="5495926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92028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10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4757738" y="1047750"/>
            <a:ext cx="4249737" cy="5514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95275" y="1047750"/>
            <a:ext cx="4343400" cy="5524500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99650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285720" y="1085849"/>
            <a:ext cx="8705850" cy="2847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19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85719" y="4048075"/>
            <a:ext cx="8715405" cy="2486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52662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1506537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pic>
        <p:nvPicPr>
          <p:cNvPr id="9" name="Picture 19" descr="3 Quadran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qr-cod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63" y="2486025"/>
            <a:ext cx="1409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3455719" y="2427158"/>
            <a:ext cx="5294398" cy="1505898"/>
          </a:xfrm>
        </p:spPr>
        <p:txBody>
          <a:bodyPr anchor="ctr">
            <a:noAutofit/>
          </a:bodyPr>
          <a:lstStyle>
            <a:lvl1pPr marL="0" indent="0" algn="r">
              <a:buNone/>
              <a:defRPr sz="24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 smtClean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622009" y="535348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583285" y="4279379"/>
            <a:ext cx="4152991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rgbClr val="F36E2B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ymbol zastępczy tekstu 5"/>
          <p:cNvSpPr>
            <a:spLocks noGrp="1"/>
          </p:cNvSpPr>
          <p:nvPr>
            <p:ph type="body" sz="quarter" idx="13"/>
          </p:nvPr>
        </p:nvSpPr>
        <p:spPr>
          <a:xfrm>
            <a:off x="4622009" y="570431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ymbol zastępczy tekstu 5"/>
          <p:cNvSpPr>
            <a:spLocks noGrp="1"/>
          </p:cNvSpPr>
          <p:nvPr>
            <p:ph type="body" sz="quarter" idx="14"/>
          </p:nvPr>
        </p:nvSpPr>
        <p:spPr>
          <a:xfrm>
            <a:off x="4622009" y="606435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5641564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376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41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14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3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3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32.xml"/><Relationship Id="rId22" Type="http://schemas.openxmlformats.org/officeDocument/2006/relationships/theme" Target="../theme/theme2.xml"/><Relationship Id="rId23" Type="http://schemas.openxmlformats.org/officeDocument/2006/relationships/image" Target="../media/image1.png"/><Relationship Id="rId24" Type="http://schemas.openxmlformats.org/officeDocument/2006/relationships/image" Target="../media/image2.png"/><Relationship Id="rId2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theme" Target="../theme/theme3.xml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1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pot_footer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4463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61950" y="385763"/>
            <a:ext cx="62976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title style</a:t>
            </a:r>
          </a:p>
        </p:txBody>
      </p:sp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pic>
        <p:nvPicPr>
          <p:cNvPr id="4101" name="Picture 10" descr="pot_footer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4103" name="Picture 5"/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57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  <p:sldLayoutId id="2147483680" r:id="rId19"/>
    <p:sldLayoutId id="2147483681" r:id="rId20"/>
    <p:sldLayoutId id="2147483693" r:id="rId21"/>
  </p:sldLayoutIdLst>
  <p:transition xmlns:p14="http://schemas.microsoft.com/office/powerpoint/2010/main" spd="slow"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287338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  <a:cs typeface="+mn-cs"/>
        </a:defRPr>
      </a:lvl1pPr>
      <a:lvl2pPr marL="574675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2pPr>
      <a:lvl3pPr marL="863600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</a:defRPr>
      </a:lvl3pPr>
      <a:lvl4pPr marL="1150938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4pPr>
      <a:lvl5pPr marL="1439863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•"/>
        <a:defRPr>
          <a:solidFill>
            <a:srgbClr val="004080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27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284163" y="1038225"/>
            <a:ext cx="8697912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9" name="Rectangle 280"/>
          <p:cNvSpPr txBox="1">
            <a:spLocks noChangeArrowheads="1"/>
          </p:cNvSpPr>
          <p:nvPr/>
        </p:nvSpPr>
        <p:spPr bwMode="auto">
          <a:xfrm>
            <a:off x="8316913" y="6627813"/>
            <a:ext cx="731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86CD268A-08D2-5840-87BA-3620CE9B4724}" type="slidenum">
              <a:rPr lang="en-US" sz="1100" smtClean="0">
                <a:latin typeface="Myriad Pro" charset="0"/>
                <a:cs typeface="+mn-cs"/>
              </a:rPr>
              <a:pPr algn="r" eaLnBrk="1" hangingPunct="1">
                <a:defRPr/>
              </a:pPr>
              <a:t>‹#›</a:t>
            </a:fld>
            <a:r>
              <a:rPr lang="en-US" sz="1200" smtClean="0">
                <a:latin typeface="Myriad Pro" charset="0"/>
                <a:cs typeface="+mn-cs"/>
              </a:rPr>
              <a:t> 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 rot="-5400000">
            <a:off x="-647700" y="5994400"/>
            <a:ext cx="14779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>
                <a:solidFill>
                  <a:schemeClr val="bg1"/>
                </a:solidFill>
              </a:rPr>
              <a:t>© Luxoft Training 2012</a:t>
            </a:r>
          </a:p>
        </p:txBody>
      </p:sp>
      <p:sp>
        <p:nvSpPr>
          <p:cNvPr id="1030" name="Title Placeholder 2"/>
          <p:cNvSpPr>
            <a:spLocks noGrp="1"/>
          </p:cNvSpPr>
          <p:nvPr>
            <p:ph type="title"/>
          </p:nvPr>
        </p:nvSpPr>
        <p:spPr bwMode="auto">
          <a:xfrm>
            <a:off x="282575" y="123825"/>
            <a:ext cx="8229600" cy="88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ＭＳ Ｐゴシック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9pPr>
    </p:titleStyle>
    <p:bodyStyle>
      <a:lvl1pPr marL="2873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Wingdings" charset="0"/>
        <a:buChar char="§"/>
        <a:defRPr>
          <a:solidFill>
            <a:schemeClr val="tx1"/>
          </a:solidFill>
          <a:latin typeface="+mj-lt"/>
          <a:ea typeface="ＭＳ Ｐゴシック" charset="0"/>
          <a:cs typeface="Arial" pitchFamily="34" charset="0"/>
        </a:defRPr>
      </a:lvl1pPr>
      <a:lvl2pPr marL="574675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2pPr>
      <a:lvl3pPr marL="863600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3pPr>
      <a:lvl4pPr marL="11509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13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14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tags" Target="../tags/tag15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tags" Target="../tags/tag16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4" Type="http://schemas.openxmlformats.org/officeDocument/2006/relationships/notesSlide" Target="../notesSlides/notesSlide17.xml"/><Relationship Id="rId1" Type="http://schemas.openxmlformats.org/officeDocument/2006/relationships/tags" Target="../tags/tag17.xml"/><Relationship Id="rId2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4" Type="http://schemas.openxmlformats.org/officeDocument/2006/relationships/notesSlide" Target="../notesSlides/notesSlide4.xml"/><Relationship Id="rId1" Type="http://schemas.openxmlformats.org/officeDocument/2006/relationships/tags" Target="../tags/tag3.xml"/><Relationship Id="rId2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Test Driven Development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Best Practice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Module 11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Ivan Dyachenko &lt;IDyachenko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@</a:t>
            </a:r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luxoft.com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&gt;</a:t>
            </a:r>
            <a:endParaRPr lang="ru-RU" dirty="0">
              <a:solidFill>
                <a:srgbClr val="FF66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349223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52500" y="3457074"/>
            <a:ext cx="7353300" cy="1219200"/>
          </a:xfrm>
          <a:prstGeom prst="roundRect">
            <a:avLst>
              <a:gd name="adj" fmla="val 9148"/>
            </a:avLst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Независимые тесты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52500" y="1924199"/>
            <a:ext cx="7239000" cy="38406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Модульный тест должен тестировать поведение одного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метода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Тестирование нескольких методов одновременно может существенно увеличить время на рефакторинг и отлов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ошибок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	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В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случае ошибки будет трудно сказать, какой из методов отработал неправильно</a:t>
            </a:r>
          </a:p>
        </p:txBody>
      </p:sp>
      <p:sp>
        <p:nvSpPr>
          <p:cNvPr id="3" name="Rectangle 2"/>
          <p:cNvSpPr/>
          <p:nvPr/>
        </p:nvSpPr>
        <p:spPr>
          <a:xfrm>
            <a:off x="1219200" y="3600271"/>
            <a:ext cx="685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4C73A6"/>
                </a:solidFill>
                <a:latin typeface="Menlo"/>
              </a:rPr>
              <a:t>int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return1 =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myClass.add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>
                <a:solidFill>
                  <a:srgbClr val="0000FF"/>
                </a:solidFill>
                <a:latin typeface="Menlo"/>
              </a:rPr>
              <a:t>1</a:t>
            </a:r>
            <a:r>
              <a:rPr lang="en-US" dirty="0" smtClean="0">
                <a:solidFill>
                  <a:srgbClr val="000000"/>
                </a:solidFill>
                <a:latin typeface="Menlo"/>
              </a:rPr>
              <a:t>, </a:t>
            </a:r>
            <a:r>
              <a:rPr lang="en-US" dirty="0" smtClean="0">
                <a:solidFill>
                  <a:srgbClr val="0000FF"/>
                </a:solidFill>
                <a:latin typeface="Menlo"/>
              </a:rPr>
              <a:t>2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dirty="0" err="1">
                <a:solidFill>
                  <a:srgbClr val="4C73A6"/>
                </a:solidFill>
                <a:latin typeface="Menlo"/>
              </a:rPr>
              <a:t>int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return2 =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myClass.add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(-</a:t>
            </a:r>
            <a:r>
              <a:rPr lang="en-US" dirty="0">
                <a:solidFill>
                  <a:srgbClr val="0000FF"/>
                </a:solidFill>
                <a:latin typeface="Menlo"/>
              </a:rPr>
              <a:t>1</a:t>
            </a:r>
            <a:r>
              <a:rPr lang="en-US" dirty="0" smtClean="0">
                <a:solidFill>
                  <a:srgbClr val="000000"/>
                </a:solidFill>
                <a:latin typeface="Menlo"/>
              </a:rPr>
              <a:t>, -</a:t>
            </a:r>
            <a:r>
              <a:rPr lang="en-US" dirty="0">
                <a:solidFill>
                  <a:srgbClr val="0000FF"/>
                </a:solidFill>
                <a:latin typeface="Menlo"/>
              </a:rPr>
              <a:t>2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pt-BR" dirty="0" err="1">
                <a:solidFill>
                  <a:srgbClr val="000000"/>
                </a:solidFill>
                <a:latin typeface="Menlo"/>
              </a:rPr>
              <a:t>assertTrue</a:t>
            </a:r>
            <a:r>
              <a:rPr lang="pt-BR" dirty="0">
                <a:solidFill>
                  <a:srgbClr val="000000"/>
                </a:solidFill>
                <a:latin typeface="Menlo"/>
              </a:rPr>
              <a:t>(return1 </a:t>
            </a:r>
            <a:r>
              <a:rPr lang="pt-BR" dirty="0" smtClean="0">
                <a:solidFill>
                  <a:srgbClr val="000000"/>
                </a:solidFill>
                <a:latin typeface="Menlo"/>
              </a:rPr>
              <a:t>- </a:t>
            </a:r>
            <a:r>
              <a:rPr lang="pt-BR" dirty="0">
                <a:solidFill>
                  <a:srgbClr val="000000"/>
                </a:solidFill>
                <a:latin typeface="Menlo"/>
              </a:rPr>
              <a:t>return2 == </a:t>
            </a:r>
            <a:r>
              <a:rPr lang="pt-BR" dirty="0">
                <a:solidFill>
                  <a:srgbClr val="0000FF"/>
                </a:solidFill>
                <a:latin typeface="Menlo"/>
              </a:rPr>
              <a:t>0</a:t>
            </a:r>
            <a:r>
              <a:rPr lang="pt-BR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dirty="0">
              <a:latin typeface="Menlo"/>
            </a:endParaRPr>
          </a:p>
        </p:txBody>
      </p:sp>
    </p:spTree>
    <p:extLst>
      <p:ext uri="{BB962C8B-B14F-4D97-AF65-F5344CB8AC3E}">
        <p14:creationId xmlns:p14="http://schemas.microsoft.com/office/powerpoint/2010/main" val="1324118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Независимые тесты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24000" y="2339697"/>
            <a:ext cx="6096000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Тесты должны быть независимы друг от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друга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Порядок выполнения не должен влиять на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результат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Тесты не должны использовать общих данных, описывающих состояние тестируемого объекта</a:t>
            </a:r>
          </a:p>
        </p:txBody>
      </p:sp>
    </p:spTree>
    <p:extLst>
      <p:ext uri="{BB962C8B-B14F-4D97-AF65-F5344CB8AC3E}">
        <p14:creationId xmlns:p14="http://schemas.microsoft.com/office/powerpoint/2010/main" val="1154544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Изолированные тесты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1295400"/>
            <a:ext cx="6781800" cy="439459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Модульные тесты должны быть изолированы от окружения такого как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: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Arial"/>
              <a:buChar char="•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доступ к базе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данных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lvl="1" defTabSz="803275">
              <a:buClr>
                <a:srgbClr val="FF6600"/>
              </a:buClr>
              <a:buSzPct val="125000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Arial"/>
              <a:buChar char="•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вызов </a:t>
            </a:r>
            <a:r>
              <a:rPr lang="ru-RU" dirty="0" err="1" smtClean="0">
                <a:solidFill>
                  <a:schemeClr val="accent4"/>
                </a:solidFill>
                <a:latin typeface="Arial"/>
                <a:cs typeface="Arial"/>
              </a:rPr>
              <a:t>вебсервисов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Arial"/>
              <a:buChar char="•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Arial"/>
              <a:buChar char="•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переменные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окружения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Arial"/>
              <a:buChar char="•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Arial"/>
              <a:buChar char="•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файлы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настроек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Arial"/>
              <a:buChar char="•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Arial"/>
              <a:buChar char="•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системная дата и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время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Используйте заглушки – они легко пишутся, повторно используются и быстро работают</a:t>
            </a:r>
          </a:p>
        </p:txBody>
      </p:sp>
    </p:spTree>
    <p:extLst>
      <p:ext uri="{BB962C8B-B14F-4D97-AF65-F5344CB8AC3E}">
        <p14:creationId xmlns:p14="http://schemas.microsoft.com/office/powerpoint/2010/main" val="632140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Именование и комментарии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2201198"/>
            <a:ext cx="7315200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Имя тест-метода должно четко определять, какой метод он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тестирует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противном случае это ведет к увеличению затрат на поддержку и рефакторинг кода и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тестов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Любые нестандартные ситуации должны быть хорошо откомментированны</a:t>
            </a:r>
          </a:p>
        </p:txBody>
      </p:sp>
    </p:spTree>
    <p:extLst>
      <p:ext uri="{BB962C8B-B14F-4D97-AF65-F5344CB8AC3E}">
        <p14:creationId xmlns:p14="http://schemas.microsoft.com/office/powerpoint/2010/main" val="739026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Сообщения об ошибках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66800" y="2755196"/>
            <a:ext cx="7010400" cy="13476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Сообщения должны информативными и позволять однозначно идентифицировать причину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ошибки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Хорошие сообщения улучшают документирование кода</a:t>
            </a:r>
          </a:p>
        </p:txBody>
      </p:sp>
    </p:spTree>
    <p:extLst>
      <p:ext uri="{BB962C8B-B14F-4D97-AF65-F5344CB8AC3E}">
        <p14:creationId xmlns:p14="http://schemas.microsoft.com/office/powerpoint/2010/main" val="1082017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Тестирование </a:t>
            </a:r>
            <a:r>
              <a:rPr lang="en-US" dirty="0"/>
              <a:t>private </a:t>
            </a:r>
            <a:r>
              <a:rPr lang="ru-RU" dirty="0"/>
              <a:t>методов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62000" y="2201198"/>
            <a:ext cx="7750175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 данному вопросу нет однозначного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мнения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 одной стороны, мы должны быть уверены в поведении каждого из методов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класса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 другой стороны, цель модульного тестирования – проверка поведения интерфейсов класса, вне зависимости от внутренней реализации</a:t>
            </a:r>
          </a:p>
        </p:txBody>
      </p:sp>
    </p:spTree>
    <p:extLst>
      <p:ext uri="{BB962C8B-B14F-4D97-AF65-F5344CB8AC3E}">
        <p14:creationId xmlns:p14="http://schemas.microsoft.com/office/powerpoint/2010/main" val="3664060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Разделение по бизнес-модулям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94316" y="2201198"/>
            <a:ext cx="6155369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Создавайте наборы тестов для каждого из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модулей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Используйте иерархический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подход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Уменьшайте время выполнения наборов, разбивая их на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подмодули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Маленькие наборы можно выполнять чаще</a:t>
            </a:r>
          </a:p>
        </p:txBody>
      </p:sp>
    </p:spTree>
    <p:extLst>
      <p:ext uri="{BB962C8B-B14F-4D97-AF65-F5344CB8AC3E}">
        <p14:creationId xmlns:p14="http://schemas.microsoft.com/office/powerpoint/2010/main" val="423627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Измеряйте покрытие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8200" y="2339697"/>
            <a:ext cx="7467600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Зачастую, трудно понять, насколько хорошо оттестирована та или иная часть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кода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Современные инструменты анализа покрытия интегрируются в IDE и инструменты автоматических сборок (ant, maven), и дают наглядное представление степени покрытия кода на различных уровнях</a:t>
            </a:r>
          </a:p>
        </p:txBody>
      </p:sp>
    </p:spTree>
    <p:extLst>
      <p:ext uri="{BB962C8B-B14F-4D97-AF65-F5344CB8AC3E}">
        <p14:creationId xmlns:p14="http://schemas.microsoft.com/office/powerpoint/2010/main" val="2032815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Полная автоматизация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1447800"/>
            <a:ext cx="7521576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Каждый из этих шагов должен выполняться автоматически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:</a:t>
            </a: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90599" y="2667000"/>
            <a:ext cx="7521576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выполнение тестов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сбор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результатов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определение успешности выполнения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тестов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нотификация о результатах (e-mail, IM, страница на dashboard’e проекта, иконка в трее, флажок в IDE, сигнальный огонь и т.д.)</a:t>
            </a:r>
          </a:p>
        </p:txBody>
      </p:sp>
    </p:spTree>
    <p:extLst>
      <p:ext uri="{BB962C8B-B14F-4D97-AF65-F5344CB8AC3E}">
        <p14:creationId xmlns:p14="http://schemas.microsoft.com/office/powerpoint/2010/main" val="4165442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576293"/>
          </a:xfrm>
        </p:spPr>
        <p:txBody>
          <a:bodyPr/>
          <a:lstStyle/>
          <a:p>
            <a:r>
              <a:rPr lang="ru-RU" dirty="0" smtClean="0"/>
              <a:t>Вопросы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007123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Arial" charset="0"/>
              </a:rPr>
              <a:t>Содержание</a:t>
            </a:r>
            <a:endParaRPr lang="ru-RU" dirty="0">
              <a:solidFill>
                <a:schemeClr val="tx2"/>
              </a:solidFill>
              <a:latin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79526" y="1469617"/>
            <a:ext cx="6419849" cy="542925"/>
            <a:chOff x="1352551" y="3432175"/>
            <a:chExt cx="6419849" cy="542925"/>
          </a:xfrm>
        </p:grpSpPr>
        <p:sp>
          <p:nvSpPr>
            <p:cNvPr id="25" name="Rectangle 2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/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en-US" dirty="0">
                  <a:solidFill>
                    <a:srgbClr val="004080"/>
                  </a:solidFill>
                </a:rPr>
                <a:t>Best Practices </a:t>
              </a:r>
              <a:endParaRPr lang="ru-RU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279526" y="2103778"/>
            <a:ext cx="6419849" cy="542925"/>
            <a:chOff x="1352551" y="3432175"/>
            <a:chExt cx="6419849" cy="542925"/>
          </a:xfrm>
        </p:grpSpPr>
        <p:sp>
          <p:nvSpPr>
            <p:cNvPr id="29" name="Rectangle 2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2</a:t>
              </a:r>
              <a:endParaRPr lang="ru-RU" sz="32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rgbClr val="004080"/>
                  </a:solidFill>
                </a:rPr>
                <a:t>Начинаем с наименее зависимых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279526" y="2737939"/>
            <a:ext cx="6419849" cy="542925"/>
            <a:chOff x="1352551" y="3432175"/>
            <a:chExt cx="6419849" cy="542925"/>
          </a:xfrm>
        </p:grpSpPr>
        <p:sp>
          <p:nvSpPr>
            <p:cNvPr id="33" name="Rectangle 32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3</a:t>
              </a:r>
              <a:endParaRPr lang="ru-RU" sz="32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Простые </a:t>
              </a:r>
              <a:r>
                <a:rPr lang="ru-RU" dirty="0">
                  <a:solidFill>
                    <a:srgbClr val="004080"/>
                  </a:solidFill>
                </a:rPr>
                <a:t>тесты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79526" y="3372100"/>
            <a:ext cx="6419849" cy="542925"/>
            <a:chOff x="1352551" y="3432175"/>
            <a:chExt cx="6419849" cy="542925"/>
          </a:xfrm>
        </p:grpSpPr>
        <p:sp>
          <p:nvSpPr>
            <p:cNvPr id="37" name="Rectangle 36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4</a:t>
              </a:r>
              <a:endParaRPr lang="ru-RU" sz="32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rgbClr val="004080"/>
                  </a:solidFill>
                </a:rPr>
                <a:t>Константы в проверках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279526" y="4640422"/>
            <a:ext cx="6419849" cy="542925"/>
            <a:chOff x="1352551" y="3432175"/>
            <a:chExt cx="6419849" cy="542925"/>
          </a:xfrm>
        </p:grpSpPr>
        <p:sp>
          <p:nvSpPr>
            <p:cNvPr id="41" name="Rectangle 40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6</a:t>
              </a:r>
              <a:endParaRPr lang="ru-RU" sz="32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rgbClr val="004080"/>
                  </a:solidFill>
                </a:rPr>
                <a:t>Измеряйте покрытие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279526" y="4006261"/>
            <a:ext cx="6419849" cy="542925"/>
            <a:chOff x="1352551" y="3432175"/>
            <a:chExt cx="6419849" cy="542925"/>
          </a:xfrm>
        </p:grpSpPr>
        <p:sp>
          <p:nvSpPr>
            <p:cNvPr id="45" name="Rectangle 4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5</a:t>
              </a:r>
              <a:endParaRPr lang="ru-RU" sz="3200" b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it-IT" dirty="0">
                  <a:solidFill>
                    <a:srgbClr val="004080"/>
                  </a:solidFill>
                </a:rPr>
                <a:t>Тестирование private </a:t>
              </a:r>
              <a:r>
                <a:rPr lang="it-IT" dirty="0" err="1" smtClean="0">
                  <a:solidFill>
                    <a:srgbClr val="004080"/>
                  </a:solidFill>
                </a:rPr>
                <a:t>методов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79526" y="5274582"/>
            <a:ext cx="6419849" cy="542925"/>
            <a:chOff x="1352551" y="3432175"/>
            <a:chExt cx="6419849" cy="542925"/>
          </a:xfrm>
        </p:grpSpPr>
        <p:sp>
          <p:nvSpPr>
            <p:cNvPr id="49" name="Rectangle 4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7</a:t>
              </a:r>
              <a:endParaRPr lang="ru-RU" sz="3200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Полная </a:t>
              </a:r>
              <a:r>
                <a:rPr lang="ru-RU" dirty="0" err="1" smtClean="0">
                  <a:solidFill>
                    <a:srgbClr val="004080"/>
                  </a:solidFill>
                </a:rPr>
                <a:t>автоматизиция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742775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git</a:t>
            </a:r>
            <a:r>
              <a:rPr lang="en-US" dirty="0"/>
              <a:t> clone </a:t>
            </a:r>
            <a:r>
              <a:rPr lang="en-US" dirty="0" err="1"/>
              <a:t>git</a:t>
            </a:r>
            <a:r>
              <a:rPr lang="en-US" dirty="0"/>
              <a:t>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err="1"/>
              <a:t>Trainings.git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 smtClean="0"/>
              <a:t>IDyachenko@luxoft.com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smtClean="0"/>
              <a:t>Trainings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64761"/>
      </p:ext>
    </p:extLst>
  </p:cSld>
  <p:clrMapOvr>
    <a:masterClrMapping/>
  </p:clrMapOvr>
  <p:transition xmlns:p14="http://schemas.microsoft.com/office/powerpoint/2010/main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</a:t>
            </a:r>
            <a:r>
              <a:rPr lang="en-US" dirty="0" smtClean="0"/>
              <a:t>ractices </a:t>
            </a:r>
            <a:endParaRPr lang="ru-RU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16352" y="2339697"/>
            <a:ext cx="6511297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b="1" dirty="0">
                <a:latin typeface="Arial"/>
                <a:cs typeface="Arial"/>
              </a:rPr>
              <a:t>Best practice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(Лучшая практика) – формализация уникального успешного практического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опыта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Согласно этой идее, в любой деятельности существует оптимальный способ достижения цели, который, оказавшись эффективным в одном месте, может оказаться столь же эффективным и в другом</a:t>
            </a:r>
          </a:p>
        </p:txBody>
      </p:sp>
    </p:spTree>
    <p:extLst>
      <p:ext uri="{BB962C8B-B14F-4D97-AF65-F5344CB8AC3E}">
        <p14:creationId xmlns:p14="http://schemas.microsoft.com/office/powerpoint/2010/main" val="2351183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Начинаем с наименее зависимых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2062698"/>
            <a:ext cx="7162800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Если вы начнете тестировать «высокоуровневый» метод, то он может завалиться из-за некорректного значения, возвращаемого второстепенным методом внутри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него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Т.о. вы тратите дополнительное время на поиск источника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проблемы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итоге вы все равно оттестируете сначала второстепенный метод</a:t>
            </a:r>
          </a:p>
        </p:txBody>
      </p:sp>
    </p:spTree>
    <p:extLst>
      <p:ext uri="{BB962C8B-B14F-4D97-AF65-F5344CB8AC3E}">
        <p14:creationId xmlns:p14="http://schemas.microsoft.com/office/powerpoint/2010/main" val="1260421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Простые тесты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45928" y="2616696"/>
            <a:ext cx="5023841" cy="162460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Подготовка входных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параметров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Вызов тестируемого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метода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Проверка выходных параметров</a:t>
            </a:r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981200" y="1447800"/>
            <a:ext cx="5023841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идеале, тесты должны состоять из трёх простых шагов:</a:t>
            </a:r>
          </a:p>
        </p:txBody>
      </p:sp>
    </p:spTree>
    <p:extLst>
      <p:ext uri="{BB962C8B-B14F-4D97-AF65-F5344CB8AC3E}">
        <p14:creationId xmlns:p14="http://schemas.microsoft.com/office/powerpoint/2010/main" val="4003836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Простые тесты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3000" y="2478197"/>
            <a:ext cx="6858000" cy="190160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Любой тест завершается либо </a:t>
            </a:r>
            <a:r>
              <a:rPr lang="ru-RU" b="1" dirty="0">
                <a:solidFill>
                  <a:schemeClr val="accent4"/>
                </a:solidFill>
                <a:latin typeface="Arial"/>
                <a:cs typeface="Arial"/>
              </a:rPr>
              <a:t>успехом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, либо </a:t>
            </a:r>
            <a:r>
              <a:rPr lang="ru-RU" b="1" dirty="0" smtClean="0">
                <a:solidFill>
                  <a:schemeClr val="accent4"/>
                </a:solidFill>
                <a:latin typeface="Arial"/>
                <a:cs typeface="Arial"/>
              </a:rPr>
              <a:t>провалом</a:t>
            </a:r>
            <a:endParaRPr lang="en-US" b="1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b="1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Не должно быть «наполовину(частично) успешных»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тестов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Если тест провален, то проваленным считается и весь тестовый набор</a:t>
            </a:r>
          </a:p>
        </p:txBody>
      </p:sp>
    </p:spTree>
    <p:extLst>
      <p:ext uri="{BB962C8B-B14F-4D97-AF65-F5344CB8AC3E}">
        <p14:creationId xmlns:p14="http://schemas.microsoft.com/office/powerpoint/2010/main" val="1847099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Простые тесты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76300" y="1785699"/>
            <a:ext cx="7391400" cy="328660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Стремитесь к тому, чтобы тесты содержали не более одной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проверки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Множество проверок в одном тесте может вызвать падение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производительности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Если не пройдет первая проверка, то остальные даже не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выполнятся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Данная практика помогает более точно находить места возникновения дефектов</a:t>
            </a:r>
          </a:p>
        </p:txBody>
      </p:sp>
    </p:spTree>
    <p:extLst>
      <p:ext uri="{BB962C8B-B14F-4D97-AF65-F5344CB8AC3E}">
        <p14:creationId xmlns:p14="http://schemas.microsoft.com/office/powerpoint/2010/main" val="1647081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Быстрые тесты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3000" y="2201198"/>
            <a:ext cx="6858000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Чем быстрее выполняются тесты, тем чаще их можно запускать – быстрее получать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фидбек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Со временем количество тестов увеличивается, как и общее время их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выполнения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Даже один медленный тест «тормозит» выполнение всего тестового набора (слабое звено)</a:t>
            </a:r>
          </a:p>
        </p:txBody>
      </p:sp>
    </p:spTree>
    <p:extLst>
      <p:ext uri="{BB962C8B-B14F-4D97-AF65-F5344CB8AC3E}">
        <p14:creationId xmlns:p14="http://schemas.microsoft.com/office/powerpoint/2010/main" val="3514584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Константы в проверках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3000" y="1524000"/>
            <a:ext cx="6781800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первом случае, мы должны реализовать внутри теста ту же логику, что и в тестируемом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методе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случае ошибки в методе, мы должны будем править как метод, так и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тест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Вторая проверка более понятна и проста в сопровождении</a:t>
            </a:r>
          </a:p>
        </p:txBody>
      </p:sp>
      <p:sp>
        <p:nvSpPr>
          <p:cNvPr id="3" name="Rectangle 2"/>
          <p:cNvSpPr/>
          <p:nvPr/>
        </p:nvSpPr>
        <p:spPr>
          <a:xfrm>
            <a:off x="1371600" y="4267200"/>
            <a:ext cx="6324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Menlo"/>
              </a:rPr>
              <a:t>returnVal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methodUnderTest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(input);</a:t>
            </a:r>
          </a:p>
          <a:p>
            <a:r>
              <a:rPr lang="en-US" dirty="0" err="1">
                <a:solidFill>
                  <a:srgbClr val="000000"/>
                </a:solidFill>
                <a:latin typeface="Menlo"/>
              </a:rPr>
              <a:t>assertEquals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returnVal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computeExpectedValue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(input));</a:t>
            </a:r>
          </a:p>
          <a:p>
            <a:r>
              <a:rPr lang="en-US" dirty="0" err="1">
                <a:solidFill>
                  <a:srgbClr val="000000"/>
                </a:solidFill>
                <a:latin typeface="Menlo"/>
              </a:rPr>
              <a:t>assertEquals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returnVal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dirty="0">
                <a:solidFill>
                  <a:srgbClr val="0000FF"/>
                </a:solidFill>
                <a:latin typeface="Menlo"/>
              </a:rPr>
              <a:t>12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dirty="0">
              <a:latin typeface="Menlo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219200" y="4114800"/>
            <a:ext cx="6781800" cy="1629728"/>
          </a:xfrm>
          <a:prstGeom prst="roundRect">
            <a:avLst>
              <a:gd name="adj" fmla="val 7644"/>
            </a:avLst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9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ux_new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ux_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_LuxTraining2012_v4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Luxoft Fonts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alpha val="18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6363</TotalTime>
  <Words>720</Words>
  <Application>Microsoft Macintosh PowerPoint</Application>
  <PresentationFormat>On-screen Show (4:3)</PresentationFormat>
  <Paragraphs>159</Paragraphs>
  <Slides>20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Office Theme</vt:lpstr>
      <vt:lpstr>Lux_new</vt:lpstr>
      <vt:lpstr>_LuxTraining2012_v4</vt:lpstr>
      <vt:lpstr>Разработка через тестирование Best Practice</vt:lpstr>
      <vt:lpstr>Содержание</vt:lpstr>
      <vt:lpstr>Best Practices </vt:lpstr>
      <vt:lpstr>Начинаем с наименее зависимых</vt:lpstr>
      <vt:lpstr>Простые тесты</vt:lpstr>
      <vt:lpstr>Простые тесты</vt:lpstr>
      <vt:lpstr>Простые тесты</vt:lpstr>
      <vt:lpstr>Быстрые тесты</vt:lpstr>
      <vt:lpstr>Константы в проверках</vt:lpstr>
      <vt:lpstr>Независимые тесты</vt:lpstr>
      <vt:lpstr>Независимые тесты</vt:lpstr>
      <vt:lpstr>Изолированные тесты</vt:lpstr>
      <vt:lpstr>Именование и комментарии</vt:lpstr>
      <vt:lpstr>Сообщения об ошибках</vt:lpstr>
      <vt:lpstr>Тестирование private методов</vt:lpstr>
      <vt:lpstr>Разделение по бизнес-модулям</vt:lpstr>
      <vt:lpstr>Измеряйте покрытие</vt:lpstr>
      <vt:lpstr>Полная автоматизация</vt:lpstr>
      <vt:lpstr>PowerPoint Presentation</vt:lpstr>
      <vt:lpstr>PowerPoint Presentation</vt:lpstr>
    </vt:vector>
  </TitlesOfParts>
  <Manager/>
  <Company>Luxoft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через тестирование Test Driven Development</dc:title>
  <dc:subject/>
  <dc:creator>Ivan D.</dc:creator>
  <cp:keywords>TDD</cp:keywords>
  <dc:description/>
  <cp:lastModifiedBy>Ivan D.</cp:lastModifiedBy>
  <cp:revision>164</cp:revision>
  <dcterms:created xsi:type="dcterms:W3CDTF">2012-04-24T17:52:52Z</dcterms:created>
  <dcterms:modified xsi:type="dcterms:W3CDTF">2012-12-16T19:17:34Z</dcterms:modified>
  <cp:category/>
</cp:coreProperties>
</file>