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.xml" ContentType="application/vnd.openxmlformats-officedocument.themeOverr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8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4" r:id="rId2"/>
  </p:sldMasterIdLst>
  <p:notesMasterIdLst>
    <p:notesMasterId r:id="rId27"/>
  </p:notesMasterIdLst>
  <p:sldIdLst>
    <p:sldId id="355" r:id="rId3"/>
    <p:sldId id="375" r:id="rId4"/>
    <p:sldId id="376" r:id="rId5"/>
    <p:sldId id="377" r:id="rId6"/>
    <p:sldId id="378" r:id="rId7"/>
    <p:sldId id="380" r:id="rId8"/>
    <p:sldId id="379" r:id="rId9"/>
    <p:sldId id="381" r:id="rId10"/>
    <p:sldId id="382" r:id="rId11"/>
    <p:sldId id="383" r:id="rId12"/>
    <p:sldId id="394" r:id="rId13"/>
    <p:sldId id="384" r:id="rId14"/>
    <p:sldId id="385" r:id="rId15"/>
    <p:sldId id="393" r:id="rId16"/>
    <p:sldId id="386" r:id="rId17"/>
    <p:sldId id="387" r:id="rId18"/>
    <p:sldId id="395" r:id="rId19"/>
    <p:sldId id="388" r:id="rId20"/>
    <p:sldId id="389" r:id="rId21"/>
    <p:sldId id="392" r:id="rId22"/>
    <p:sldId id="390" r:id="rId23"/>
    <p:sldId id="391" r:id="rId24"/>
    <p:sldId id="357" r:id="rId25"/>
    <p:sldId id="35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294" autoAdjust="0"/>
  </p:normalViewPr>
  <p:slideViewPr>
    <p:cSldViewPr snapToObjects="1">
      <p:cViewPr>
        <p:scale>
          <a:sx n="95" d="100"/>
          <a:sy n="95" d="100"/>
        </p:scale>
        <p:origin x="-1384" y="-1192"/>
      </p:cViewPr>
      <p:guideLst>
        <p:guide orient="horz" pos="912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6ECE3-FD69-FE4C-B5B3-E9526994F809}" type="datetimeFigureOut">
              <a:rPr lang="en-US" smtClean="0"/>
              <a:t>12/16/12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568CC-110C-4346-A0AE-B1FBECAA91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84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8579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B77B2974-20B2-7648-871C-93ECFD18121B}" type="slidenum">
              <a:rPr lang="en-US"/>
              <a:pPr eaLnBrk="1" hangingPunct="1"/>
              <a:t>14</a:t>
            </a:fld>
            <a:endParaRPr 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800225" y="1177925"/>
            <a:ext cx="10415588" cy="7810500"/>
          </a:xfrm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9216" y="290146"/>
            <a:ext cx="4044297" cy="234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ru-RU" dirty="0" err="1" smtClean="0"/>
              <a:t>JUnit</a:t>
            </a:r>
            <a:r>
              <a:rPr lang="ru-RU" dirty="0" smtClean="0"/>
              <a:t> — библиотека для модульного тестирования программного обеспечения на языке </a:t>
            </a:r>
            <a:r>
              <a:rPr lang="ru-RU" dirty="0" err="1" smtClean="0"/>
              <a:t>Java</a:t>
            </a:r>
            <a:r>
              <a:rPr lang="ru-RU" dirty="0" smtClean="0"/>
              <a:t>.</a:t>
            </a:r>
          </a:p>
          <a:p>
            <a:pPr eaLnBrk="1" hangingPunct="1"/>
            <a:r>
              <a:rPr lang="ru-RU" dirty="0" smtClean="0"/>
              <a:t>Созданный Кентом Беком и Эриком Гаммой, </a:t>
            </a:r>
            <a:r>
              <a:rPr lang="ru-RU" dirty="0" err="1" smtClean="0"/>
              <a:t>JUnit</a:t>
            </a:r>
            <a:r>
              <a:rPr lang="ru-RU" dirty="0" smtClean="0"/>
              <a:t> принадлежит семье </a:t>
            </a:r>
            <a:r>
              <a:rPr lang="ru-RU" dirty="0" err="1" smtClean="0"/>
              <a:t>фреймворков</a:t>
            </a:r>
            <a:r>
              <a:rPr lang="ru-RU" dirty="0" smtClean="0"/>
              <a:t> </a:t>
            </a:r>
            <a:r>
              <a:rPr lang="ru-RU" dirty="0" err="1" smtClean="0"/>
              <a:t>xUnit</a:t>
            </a:r>
            <a:r>
              <a:rPr lang="ru-RU" dirty="0" smtClean="0"/>
              <a:t> для разных языков программирования, берущей начало в </a:t>
            </a:r>
            <a:r>
              <a:rPr lang="ru-RU" dirty="0" err="1" smtClean="0"/>
              <a:t>SUnit</a:t>
            </a:r>
            <a:r>
              <a:rPr lang="ru-RU" dirty="0" smtClean="0"/>
              <a:t> Кента Бека для </a:t>
            </a:r>
            <a:r>
              <a:rPr lang="ru-RU" dirty="0" err="1" smtClean="0"/>
              <a:t>Smalltalk</a:t>
            </a:r>
            <a:r>
              <a:rPr lang="ru-RU" dirty="0" smtClean="0"/>
              <a:t>. </a:t>
            </a:r>
            <a:r>
              <a:rPr lang="ru-RU" dirty="0" err="1" smtClean="0"/>
              <a:t>JUnit</a:t>
            </a:r>
            <a:r>
              <a:rPr lang="ru-RU" dirty="0" smtClean="0"/>
              <a:t> породил экосистему расширений — </a:t>
            </a:r>
            <a:r>
              <a:rPr lang="ru-RU" dirty="0" err="1" smtClean="0"/>
              <a:t>JMock</a:t>
            </a:r>
            <a:r>
              <a:rPr lang="ru-RU" dirty="0" smtClean="0"/>
              <a:t>, </a:t>
            </a:r>
            <a:r>
              <a:rPr lang="ru-RU" dirty="0" err="1" smtClean="0"/>
              <a:t>EasyMock</a:t>
            </a:r>
            <a:r>
              <a:rPr lang="ru-RU" dirty="0" smtClean="0"/>
              <a:t>, </a:t>
            </a:r>
            <a:r>
              <a:rPr lang="ru-RU" dirty="0" err="1" smtClean="0"/>
              <a:t>DbUnit</a:t>
            </a:r>
            <a:r>
              <a:rPr lang="ru-RU" dirty="0" smtClean="0"/>
              <a:t>, </a:t>
            </a:r>
            <a:r>
              <a:rPr lang="ru-RU" dirty="0" err="1" smtClean="0"/>
              <a:t>HttpUnit</a:t>
            </a:r>
            <a:r>
              <a:rPr lang="ru-RU" dirty="0" smtClean="0"/>
              <a:t> и т. д.</a:t>
            </a:r>
          </a:p>
          <a:p>
            <a:pPr eaLnBrk="1" hangingPunct="1"/>
            <a:r>
              <a:rPr lang="ru-RU" dirty="0" err="1" smtClean="0"/>
              <a:t>junit.framework.Assert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assertEquals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assertFalse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assertNotNull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assertNull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assertNotSame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assertSame</a:t>
            </a:r>
            <a:endParaRPr lang="ru-RU" dirty="0" smtClean="0"/>
          </a:p>
          <a:p>
            <a:pPr eaLnBrk="1" hangingPunct="1"/>
            <a:r>
              <a:rPr lang="ru-RU" dirty="0" err="1" smtClean="0"/>
              <a:t>assertTrue</a:t>
            </a:r>
            <a:endParaRPr lang="en-US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dirty="0" err="1" smtClean="0"/>
              <a:t>junit.framework.TestCase</a:t>
            </a:r>
            <a:r>
              <a:rPr lang="ru-RU" dirty="0" smtClean="0"/>
              <a:t> </a:t>
            </a:r>
            <a:r>
              <a:rPr lang="ru-RU" dirty="0" err="1" smtClean="0"/>
              <a:t>extends</a:t>
            </a:r>
            <a:r>
              <a:rPr lang="ru-RU" dirty="0" smtClean="0"/>
              <a:t> </a:t>
            </a:r>
            <a:r>
              <a:rPr lang="ru-RU" dirty="0" err="1" smtClean="0"/>
              <a:t>junit.framework.Assert</a:t>
            </a:r>
            <a:endParaRPr lang="ru-RU" dirty="0" smtClean="0"/>
          </a:p>
          <a:p>
            <a:pPr eaLnBrk="1" hangingPunct="1"/>
            <a:r>
              <a:rPr lang="ru-RU" dirty="0" err="1" smtClean="0"/>
              <a:t>run</a:t>
            </a:r>
            <a:endParaRPr lang="ru-RU" dirty="0" smtClean="0"/>
          </a:p>
          <a:p>
            <a:pPr eaLnBrk="1" hangingPunct="1"/>
            <a:r>
              <a:rPr lang="ru-RU" dirty="0" err="1" smtClean="0"/>
              <a:t>setUp</a:t>
            </a:r>
            <a:endParaRPr lang="ru-RU" dirty="0" smtClean="0"/>
          </a:p>
          <a:p>
            <a:pPr eaLnBrk="1" hangingPunct="1"/>
            <a:r>
              <a:rPr lang="ru-RU" dirty="0" err="1" smtClean="0"/>
              <a:t>tearDown</a:t>
            </a:r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568CC-110C-4346-A0AE-B1FBECAA917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945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e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Untitled-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038225"/>
            <a:ext cx="219710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532063"/>
            <a:ext cx="7772400" cy="1190625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703263" y="4554538"/>
            <a:ext cx="7764462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>
                <a:solidFill>
                  <a:schemeClr val="accent4"/>
                </a:solidFill>
              </a:defRPr>
            </a:lvl1pPr>
          </a:lstStyle>
          <a:p>
            <a:r>
              <a:rPr lang="ru-R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5159401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19625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34975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3"/>
          <p:cNvSpPr>
            <a:spLocks noGrp="1"/>
          </p:cNvSpPr>
          <p:nvPr>
            <p:ph sz="half" idx="10"/>
          </p:nvPr>
        </p:nvSpPr>
        <p:spPr>
          <a:xfrm>
            <a:off x="4619625" y="30035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4756150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093919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67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254317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308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254317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5" y="39274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3120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3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13366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39274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03052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 - horizonta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8313" y="3965575"/>
            <a:ext cx="8189912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6672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3"/>
          <p:cNvSpPr>
            <a:spLocks noGrp="1"/>
          </p:cNvSpPr>
          <p:nvPr>
            <p:ph sz="half" idx="14"/>
          </p:nvPr>
        </p:nvSpPr>
        <p:spPr>
          <a:xfrm>
            <a:off x="3267076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5"/>
          </p:nvPr>
        </p:nvSpPr>
        <p:spPr>
          <a:xfrm>
            <a:off x="6067425" y="1336675"/>
            <a:ext cx="2590800" cy="2435225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53877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95425"/>
            <a:ext cx="5486400" cy="3232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6258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373294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385763"/>
            <a:ext cx="6297613" cy="5857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61950" y="1600200"/>
            <a:ext cx="8308975" cy="491648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7417144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7D37F41-EDC7-484B-BB3F-2BF3F48B2064}" type="datetimeFigureOut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12/16/12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16164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3E402D1-871A-4F49-988F-991EA69C6ED8}" type="slidenum">
              <a:rPr lang="ru-RU">
                <a:solidFill>
                  <a:srgbClr val="161645"/>
                </a:solidFill>
                <a:latin typeface="Arial" charset="0"/>
                <a:ea typeface="ＭＳ Ｐゴシック" charset="0"/>
                <a:cs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161645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095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5883340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1869399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3812002"/>
      </p:ext>
    </p:extLst>
  </p:cSld>
  <p:clrMapOvr>
    <a:masterClrMapping/>
  </p:clrMapOvr>
  <p:transition xmlns:p14="http://schemas.microsoft.com/office/powerpoint/2010/main"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007" y="1776609"/>
            <a:ext cx="3161905" cy="3161905"/>
          </a:xfrm>
          <a:prstGeom prst="ellipse">
            <a:avLst/>
          </a:prstGeom>
          <a:ln w="19050">
            <a:solidFill>
              <a:schemeClr val="tx2"/>
            </a:solidFill>
          </a:ln>
          <a:effectLst/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2298700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  <a:cs typeface="Arial" pitchFamily="34" charset="0"/>
            </a:endParaRPr>
          </a:p>
        </p:txBody>
      </p:sp>
      <p:pic>
        <p:nvPicPr>
          <p:cNvPr id="9" name="Picture 20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Luxoft_Logo_whit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0500"/>
            <a:ext cx="21971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4168239" y="4221226"/>
            <a:ext cx="4580473" cy="486823"/>
          </a:xfrm>
        </p:spPr>
        <p:txBody>
          <a:bodyPr>
            <a:normAutofit/>
          </a:bodyPr>
          <a:lstStyle>
            <a:lvl1pPr marL="0" indent="0" algn="r">
              <a:buNone/>
              <a:defRPr sz="20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/>
          </a:p>
        </p:txBody>
      </p:sp>
      <p:sp>
        <p:nvSpPr>
          <p:cNvPr id="18" name="Tytuł 10"/>
          <p:cNvSpPr>
            <a:spLocks noGrp="1"/>
          </p:cNvSpPr>
          <p:nvPr>
            <p:ph type="title"/>
          </p:nvPr>
        </p:nvSpPr>
        <p:spPr>
          <a:xfrm>
            <a:off x="4180114" y="2427157"/>
            <a:ext cx="4568350" cy="1752957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28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pl-PL" dirty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168239" y="5762184"/>
            <a:ext cx="4580473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168239" y="4930855"/>
            <a:ext cx="4568037" cy="38482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="0" baseline="0">
                <a:solidFill>
                  <a:srgbClr val="F36E2B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316374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-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pic>
        <p:nvPicPr>
          <p:cNvPr id="4" name="Picture 2" descr="F:\prezentacjav3\szblonu\kwadra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285750"/>
            <a:ext cx="10001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az 16" descr="prezentacja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0"/>
            <a:ext cx="892968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rostokąt 24"/>
          <p:cNvSpPr/>
          <p:nvPr/>
        </p:nvSpPr>
        <p:spPr>
          <a:xfrm flipH="1">
            <a:off x="8724900" y="2427288"/>
            <a:ext cx="246063" cy="19208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3" descr="3 Quadran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1917101"/>
          </a:xfrm>
        </p:spPr>
        <p:txBody>
          <a:bodyPr/>
          <a:lstStyle>
            <a:lvl1pPr marL="0" indent="0" algn="r">
              <a:spcAft>
                <a:spcPts val="0"/>
              </a:spcAft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2pPr>
            <a:lvl3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3pPr>
            <a:lvl4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4pPr>
            <a:lvl5pPr marL="0" indent="0">
              <a:spcAft>
                <a:spcPts val="0"/>
              </a:spcAft>
              <a:buFontTx/>
              <a:buNone/>
              <a:defRPr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598011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1625" y="1158876"/>
            <a:ext cx="8651875" cy="254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09197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"/>
          <p:cNvSpPr/>
          <p:nvPr/>
        </p:nvSpPr>
        <p:spPr>
          <a:xfrm>
            <a:off x="257175" y="374650"/>
            <a:ext cx="8858250" cy="5429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4" name="Prostokąt 32"/>
          <p:cNvSpPr/>
          <p:nvPr/>
        </p:nvSpPr>
        <p:spPr>
          <a:xfrm flipH="1">
            <a:off x="508000" y="1392238"/>
            <a:ext cx="177800" cy="79216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5" name="Prostokąt 33"/>
          <p:cNvSpPr/>
          <p:nvPr/>
        </p:nvSpPr>
        <p:spPr>
          <a:xfrm flipH="1">
            <a:off x="504825" y="2257425"/>
            <a:ext cx="184150" cy="7985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6" name="Prostokąt 34"/>
          <p:cNvSpPr/>
          <p:nvPr/>
        </p:nvSpPr>
        <p:spPr>
          <a:xfrm flipH="1">
            <a:off x="501650" y="3121025"/>
            <a:ext cx="184150" cy="7905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Prostokąt 46"/>
          <p:cNvSpPr/>
          <p:nvPr/>
        </p:nvSpPr>
        <p:spPr>
          <a:xfrm flipH="1">
            <a:off x="501650" y="3986213"/>
            <a:ext cx="184150" cy="7858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8" name="Prostokąt 47"/>
          <p:cNvSpPr/>
          <p:nvPr/>
        </p:nvSpPr>
        <p:spPr>
          <a:xfrm flipH="1">
            <a:off x="508000" y="4841875"/>
            <a:ext cx="177800" cy="800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9" name="Symbol zastępczy tekstu 41"/>
          <p:cNvSpPr>
            <a:spLocks noGrp="1"/>
          </p:cNvSpPr>
          <p:nvPr>
            <p:ph type="body" sz="quarter" idx="27"/>
          </p:nvPr>
        </p:nvSpPr>
        <p:spPr>
          <a:xfrm>
            <a:off x="736526" y="1392585"/>
            <a:ext cx="3388936" cy="792162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0" name="Symbol zastępczy tekstu 43"/>
          <p:cNvSpPr>
            <a:spLocks noGrp="1"/>
          </p:cNvSpPr>
          <p:nvPr>
            <p:ph type="body" sz="quarter" idx="28"/>
          </p:nvPr>
        </p:nvSpPr>
        <p:spPr>
          <a:xfrm>
            <a:off x="4268338" y="1623630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1" name="Symbol zastępczy tekstu 41"/>
          <p:cNvSpPr>
            <a:spLocks noGrp="1"/>
          </p:cNvSpPr>
          <p:nvPr>
            <p:ph type="body" sz="quarter" idx="29"/>
          </p:nvPr>
        </p:nvSpPr>
        <p:spPr>
          <a:xfrm>
            <a:off x="736526" y="2257028"/>
            <a:ext cx="3388936" cy="799480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Symbol zastępczy tekstu 41"/>
          <p:cNvSpPr>
            <a:spLocks noGrp="1"/>
          </p:cNvSpPr>
          <p:nvPr>
            <p:ph type="body" sz="quarter" idx="30"/>
          </p:nvPr>
        </p:nvSpPr>
        <p:spPr>
          <a:xfrm>
            <a:off x="736526" y="3120455"/>
            <a:ext cx="3388936" cy="784026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3" name="Symbol zastępczy tekstu 41"/>
          <p:cNvSpPr>
            <a:spLocks noGrp="1"/>
          </p:cNvSpPr>
          <p:nvPr>
            <p:ph type="body" sz="quarter" idx="31"/>
          </p:nvPr>
        </p:nvSpPr>
        <p:spPr>
          <a:xfrm>
            <a:off x="736526" y="3982907"/>
            <a:ext cx="3388936" cy="779063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Symbol zastępczy tekstu 41"/>
          <p:cNvSpPr>
            <a:spLocks noGrp="1"/>
          </p:cNvSpPr>
          <p:nvPr>
            <p:ph type="body" sz="quarter" idx="35"/>
          </p:nvPr>
        </p:nvSpPr>
        <p:spPr>
          <a:xfrm>
            <a:off x="736526" y="4841508"/>
            <a:ext cx="3388936" cy="799895"/>
          </a:xfrm>
          <a:prstGeom prst="rect">
            <a:avLst/>
          </a:prstGeom>
          <a:solidFill>
            <a:schemeClr val="bg1">
              <a:lumMod val="75000"/>
              <a:alpha val="50000"/>
            </a:schemeClr>
          </a:solidFill>
        </p:spPr>
        <p:txBody>
          <a:bodyPr anchor="ctr">
            <a:noAutofit/>
          </a:bodyPr>
          <a:lstStyle>
            <a:lvl1pPr marL="0" marR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j-lt"/>
              </a:defRPr>
            </a:lvl1pPr>
            <a:lvl2pPr>
              <a:defRPr sz="2000">
                <a:latin typeface="Myriad Pro" pitchFamily="34" charset="0"/>
              </a:defRPr>
            </a:lvl2pPr>
            <a:lvl3pPr>
              <a:defRPr sz="2000">
                <a:latin typeface="Myriad Pro" pitchFamily="34" charset="0"/>
              </a:defRPr>
            </a:lvl3pPr>
            <a:lvl4pPr>
              <a:defRPr sz="2000">
                <a:latin typeface="Myriad Pro" pitchFamily="34" charset="0"/>
              </a:defRPr>
            </a:lvl4pPr>
            <a:lvl5pPr>
              <a:defRPr sz="2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4268338" y="24917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4268338" y="334743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4268338" y="4207402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Symbol zastępczy tekstu 43"/>
          <p:cNvSpPr>
            <a:spLocks noGrp="1"/>
          </p:cNvSpPr>
          <p:nvPr>
            <p:ph type="body" sz="quarter" idx="44"/>
          </p:nvPr>
        </p:nvSpPr>
        <p:spPr>
          <a:xfrm>
            <a:off x="4268338" y="5076419"/>
            <a:ext cx="4605092" cy="330072"/>
          </a:xfrm>
          <a:prstGeom prst="rect">
            <a:avLst/>
          </a:prstGeom>
        </p:spPr>
        <p:txBody>
          <a:bodyPr anchor="ctr"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2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2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689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in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10"/>
          <p:cNvSpPr/>
          <p:nvPr/>
        </p:nvSpPr>
        <p:spPr>
          <a:xfrm>
            <a:off x="0" y="142875"/>
            <a:ext cx="214313" cy="6000750"/>
          </a:xfrm>
          <a:prstGeom prst="rect">
            <a:avLst/>
          </a:prstGeom>
          <a:solidFill>
            <a:srgbClr val="0042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" name="Prostokąt 13"/>
          <p:cNvSpPr/>
          <p:nvPr/>
        </p:nvSpPr>
        <p:spPr>
          <a:xfrm>
            <a:off x="501650" y="1268413"/>
            <a:ext cx="2728913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1" name="Prostokąt 14"/>
          <p:cNvSpPr/>
          <p:nvPr/>
        </p:nvSpPr>
        <p:spPr>
          <a:xfrm>
            <a:off x="6191250" y="1268413"/>
            <a:ext cx="2662238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2" name="Prostokąt 15"/>
          <p:cNvSpPr/>
          <p:nvPr/>
        </p:nvSpPr>
        <p:spPr>
          <a:xfrm>
            <a:off x="3354388" y="1268413"/>
            <a:ext cx="2728912" cy="755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sp>
        <p:nvSpPr>
          <p:cNvPr id="17" name="Symbol zastępczy tekstu 29"/>
          <p:cNvSpPr>
            <a:spLocks noGrp="1"/>
          </p:cNvSpPr>
          <p:nvPr>
            <p:ph type="body" sz="quarter" idx="23"/>
          </p:nvPr>
        </p:nvSpPr>
        <p:spPr>
          <a:xfrm>
            <a:off x="501650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Symbol zastępczy tekstu 29"/>
          <p:cNvSpPr>
            <a:spLocks noGrp="1"/>
          </p:cNvSpPr>
          <p:nvPr>
            <p:ph type="body" sz="quarter" idx="24"/>
          </p:nvPr>
        </p:nvSpPr>
        <p:spPr>
          <a:xfrm>
            <a:off x="6191816" y="1296312"/>
            <a:ext cx="2662315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ymbol zastępczy tekstu 29"/>
          <p:cNvSpPr>
            <a:spLocks noGrp="1"/>
          </p:cNvSpPr>
          <p:nvPr>
            <p:ph type="body" sz="quarter" idx="25"/>
          </p:nvPr>
        </p:nvSpPr>
        <p:spPr>
          <a:xfrm>
            <a:off x="3355075" y="1296312"/>
            <a:ext cx="2728903" cy="699404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bg1"/>
                </a:solidFill>
                <a:latin typeface="Myriad Pro" pitchFamily="34" charset="0"/>
              </a:defRPr>
            </a:lvl2pPr>
            <a:lvl3pPr>
              <a:defRPr sz="1200">
                <a:solidFill>
                  <a:schemeClr val="bg1"/>
                </a:solidFill>
                <a:latin typeface="Myriad Pro" pitchFamily="34" charset="0"/>
              </a:defRPr>
            </a:lvl3pPr>
            <a:lvl4pPr>
              <a:defRPr sz="1200">
                <a:solidFill>
                  <a:schemeClr val="bg1"/>
                </a:solidFill>
                <a:latin typeface="Myriad Pro" pitchFamily="34" charset="0"/>
              </a:defRPr>
            </a:lvl4pPr>
            <a:lvl5pPr>
              <a:defRPr sz="1200">
                <a:solidFill>
                  <a:schemeClr val="bg1"/>
                </a:solidFill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Symbol zastępczy tekstu 43"/>
          <p:cNvSpPr>
            <a:spLocks noGrp="1"/>
          </p:cNvSpPr>
          <p:nvPr>
            <p:ph type="body" sz="quarter" idx="41"/>
          </p:nvPr>
        </p:nvSpPr>
        <p:spPr>
          <a:xfrm>
            <a:off x="501650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Symbol zastępczy tekstu 43"/>
          <p:cNvSpPr>
            <a:spLocks noGrp="1"/>
          </p:cNvSpPr>
          <p:nvPr>
            <p:ph type="body" sz="quarter" idx="42"/>
          </p:nvPr>
        </p:nvSpPr>
        <p:spPr>
          <a:xfrm>
            <a:off x="3355075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Symbol zastępczy tekstu 43"/>
          <p:cNvSpPr>
            <a:spLocks noGrp="1"/>
          </p:cNvSpPr>
          <p:nvPr>
            <p:ph type="body" sz="quarter" idx="43"/>
          </p:nvPr>
        </p:nvSpPr>
        <p:spPr>
          <a:xfrm>
            <a:off x="6191816" y="2128455"/>
            <a:ext cx="2698750" cy="699404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accent4"/>
              </a:buClr>
              <a:buFont typeface="Wingdings" pitchFamily="2" charset="2"/>
              <a:buChar char="§"/>
              <a:defRPr sz="1800" baseline="0">
                <a:solidFill>
                  <a:schemeClr val="tx1"/>
                </a:solidFill>
                <a:latin typeface="+mj-lt"/>
              </a:defRPr>
            </a:lvl1pPr>
            <a:lvl2pPr>
              <a:buClr>
                <a:schemeClr val="accent4"/>
              </a:buCl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2pPr>
            <a:lvl3pPr>
              <a:buClr>
                <a:schemeClr val="tx2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j-lt"/>
              </a:defRPr>
            </a:lvl3pPr>
            <a:lvl4pPr>
              <a:buFont typeface="Arial" pitchFamily="34" charset="0"/>
              <a:buChar char="–"/>
              <a:defRPr sz="1800">
                <a:solidFill>
                  <a:schemeClr val="tx1"/>
                </a:solidFill>
                <a:latin typeface="+mj-lt"/>
              </a:defRPr>
            </a:lvl4pPr>
            <a:lvl5pPr>
              <a:buFont typeface="Wingdings" pitchFamily="2" charset="2"/>
              <a:buChar char="v"/>
              <a:defRPr sz="1000">
                <a:latin typeface="Myriad Pro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95565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obrazu 4"/>
          <p:cNvSpPr>
            <a:spLocks noGrp="1"/>
          </p:cNvSpPr>
          <p:nvPr>
            <p:ph type="pic" sz="quarter" idx="22"/>
          </p:nvPr>
        </p:nvSpPr>
        <p:spPr>
          <a:xfrm>
            <a:off x="285720" y="1047750"/>
            <a:ext cx="4718050" cy="5505450"/>
          </a:xfrm>
        </p:spPr>
        <p:txBody>
          <a:bodyPr rtlCol="0"/>
          <a:lstStyle>
            <a:lvl1pPr>
              <a:defRPr>
                <a:latin typeface="+mj-lt"/>
              </a:defRPr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pl-PL" noProof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42"/>
          </p:nvPr>
        </p:nvSpPr>
        <p:spPr>
          <a:xfrm>
            <a:off x="5172075" y="1047749"/>
            <a:ext cx="3810000" cy="5495926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392028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4757738" y="1047750"/>
            <a:ext cx="4249737" cy="5514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95275" y="1047750"/>
            <a:ext cx="4343400" cy="5524500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99650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49164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2441838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ymbol zastępczy wykresu 14"/>
          <p:cNvSpPr>
            <a:spLocks noGrp="1"/>
          </p:cNvSpPr>
          <p:nvPr>
            <p:ph type="chart" sz="quarter" idx="24"/>
          </p:nvPr>
        </p:nvSpPr>
        <p:spPr>
          <a:xfrm>
            <a:off x="285720" y="1085849"/>
            <a:ext cx="8705850" cy="2847975"/>
          </a:xfrm>
          <a:prstGeom prst="rect">
            <a:avLst/>
          </a:prstGeom>
          <a:noFill/>
        </p:spPr>
        <p:txBody>
          <a:bodyPr rtlCol="0"/>
          <a:lstStyle>
            <a:lvl1pPr>
              <a:buNone/>
              <a:defRPr>
                <a:solidFill>
                  <a:schemeClr val="bg1">
                    <a:lumMod val="6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noProof="0" smtClean="0"/>
              <a:t>Click icon to add chart</a:t>
            </a:r>
            <a:endParaRPr lang="pl-PL" noProof="0" dirty="0"/>
          </a:p>
        </p:txBody>
      </p:sp>
      <p:sp>
        <p:nvSpPr>
          <p:cNvPr id="19" name="Text Placeholder 19"/>
          <p:cNvSpPr>
            <a:spLocks noGrp="1"/>
          </p:cNvSpPr>
          <p:nvPr>
            <p:ph type="body" sz="quarter" idx="41"/>
          </p:nvPr>
        </p:nvSpPr>
        <p:spPr>
          <a:xfrm>
            <a:off x="285719" y="4048075"/>
            <a:ext cx="8715405" cy="2486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52662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16" descr="prezentacja 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rostokąt 24"/>
          <p:cNvSpPr/>
          <p:nvPr/>
        </p:nvSpPr>
        <p:spPr>
          <a:xfrm flipH="1">
            <a:off x="8748713" y="2427288"/>
            <a:ext cx="395287" cy="1506537"/>
          </a:xfrm>
          <a:prstGeom prst="rect">
            <a:avLst/>
          </a:prstGeom>
          <a:solidFill>
            <a:srgbClr val="F370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>
              <a:latin typeface="+mj-lt"/>
            </a:endParaRPr>
          </a:p>
        </p:txBody>
      </p:sp>
      <p:pic>
        <p:nvPicPr>
          <p:cNvPr id="9" name="Picture 19" descr="3 Quadran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5" y="346075"/>
            <a:ext cx="1092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 descr="qr-cod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63" y="2486025"/>
            <a:ext cx="14097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Podtytuł 2"/>
          <p:cNvSpPr>
            <a:spLocks noGrp="1"/>
          </p:cNvSpPr>
          <p:nvPr>
            <p:ph type="subTitle" idx="1"/>
          </p:nvPr>
        </p:nvSpPr>
        <p:spPr>
          <a:xfrm>
            <a:off x="3455719" y="2427158"/>
            <a:ext cx="5294398" cy="1505898"/>
          </a:xfrm>
        </p:spPr>
        <p:txBody>
          <a:bodyPr anchor="ctr">
            <a:noAutofit/>
          </a:bodyPr>
          <a:lstStyle>
            <a:lvl1pPr marL="0" indent="0" algn="r">
              <a:buNone/>
              <a:defRPr sz="24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l-PL" dirty="0" smtClean="0"/>
          </a:p>
        </p:txBody>
      </p:sp>
      <p:sp>
        <p:nvSpPr>
          <p:cNvPr id="19" name="Symbol zastępczy tekstu 5"/>
          <p:cNvSpPr>
            <a:spLocks noGrp="1"/>
          </p:cNvSpPr>
          <p:nvPr>
            <p:ph type="body" sz="quarter" idx="11"/>
          </p:nvPr>
        </p:nvSpPr>
        <p:spPr>
          <a:xfrm>
            <a:off x="4622009" y="535348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Symbol zastępczy tekstu 5"/>
          <p:cNvSpPr>
            <a:spLocks noGrp="1"/>
          </p:cNvSpPr>
          <p:nvPr>
            <p:ph type="body" sz="quarter" idx="12"/>
          </p:nvPr>
        </p:nvSpPr>
        <p:spPr>
          <a:xfrm>
            <a:off x="4583285" y="4279379"/>
            <a:ext cx="4152991" cy="360040"/>
          </a:xfrm>
        </p:spPr>
        <p:txBody>
          <a:bodyPr anchor="ctr">
            <a:normAutofit/>
          </a:bodyPr>
          <a:lstStyle>
            <a:lvl1pPr marL="0" indent="0" algn="r">
              <a:buNone/>
              <a:defRPr sz="1200" baseline="0">
                <a:solidFill>
                  <a:srgbClr val="F36E2B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ymbol zastępczy tekstu 5"/>
          <p:cNvSpPr>
            <a:spLocks noGrp="1"/>
          </p:cNvSpPr>
          <p:nvPr>
            <p:ph type="body" sz="quarter" idx="13"/>
          </p:nvPr>
        </p:nvSpPr>
        <p:spPr>
          <a:xfrm>
            <a:off x="4622009" y="570431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ymbol zastępczy tekstu 5"/>
          <p:cNvSpPr>
            <a:spLocks noGrp="1"/>
          </p:cNvSpPr>
          <p:nvPr>
            <p:ph type="body" sz="quarter" idx="14"/>
          </p:nvPr>
        </p:nvSpPr>
        <p:spPr>
          <a:xfrm>
            <a:off x="4622009" y="6064350"/>
            <a:ext cx="4116492" cy="360040"/>
          </a:xfrm>
        </p:spPr>
        <p:txBody>
          <a:bodyPr anchor="ctr">
            <a:normAutofit/>
          </a:bodyPr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5641564"/>
      </p:ext>
    </p:extLst>
  </p:cSld>
  <p:clrMapOvr>
    <a:masterClrMapping/>
  </p:clrMapOvr>
  <p:transition xmlns:p14="http://schemas.microsoft.com/office/powerpoint/2010/main">
    <p:zoom/>
  </p:transition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(1 box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dirty="0" err="1" smtClean="0"/>
              <a:t>Click</a:t>
            </a:r>
            <a:r>
              <a:rPr lang="ru-RU" dirty="0" smtClean="0"/>
              <a:t> </a:t>
            </a:r>
            <a:r>
              <a:rPr lang="ru-RU" dirty="0" err="1" smtClean="0"/>
              <a:t>to</a:t>
            </a:r>
            <a:r>
              <a:rPr lang="ru-RU" dirty="0" smtClean="0"/>
              <a:t> </a:t>
            </a:r>
            <a:r>
              <a:rPr lang="ru-RU" dirty="0" err="1" smtClean="0"/>
              <a:t>edit</a:t>
            </a:r>
            <a:r>
              <a:rPr lang="ru-RU" dirty="0" smtClean="0"/>
              <a:t> </a:t>
            </a:r>
            <a:r>
              <a:rPr lang="ru-RU" dirty="0" err="1" smtClean="0"/>
              <a:t>Master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styles</a:t>
            </a:r>
            <a:endParaRPr lang="ru-RU" dirty="0" smtClean="0"/>
          </a:p>
          <a:p>
            <a:pPr lvl="1"/>
            <a:r>
              <a:rPr lang="ru-RU" dirty="0" err="1" smtClean="0"/>
              <a:t>Second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2"/>
            <a:r>
              <a:rPr lang="ru-RU" dirty="0" err="1" smtClean="0"/>
              <a:t>Third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3"/>
            <a:r>
              <a:rPr lang="ru-RU" dirty="0" err="1" smtClean="0"/>
              <a:t>Fourth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  <a:p>
            <a:pPr lvl="4"/>
            <a:r>
              <a:rPr lang="ru-RU" dirty="0" err="1" smtClean="0"/>
              <a:t>Fifth</a:t>
            </a:r>
            <a:r>
              <a:rPr lang="ru-RU" dirty="0" smtClean="0"/>
              <a:t> </a:t>
            </a:r>
            <a:r>
              <a:rPr lang="ru-RU" dirty="0" err="1" smtClean="0"/>
              <a:t>level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1882328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oc id"/>
          <p:cNvSpPr>
            <a:spLocks noGrp="1" noChangeArrowheads="1"/>
          </p:cNvSpPr>
          <p:nvPr>
            <p:ph type="ftr" sz="quarter" idx="10"/>
          </p:nvPr>
        </p:nvSpPr>
        <p:spPr>
          <a:xfrm>
            <a:off x="8613775" y="36513"/>
            <a:ext cx="301625" cy="125412"/>
          </a:xfrm>
          <a:prstGeom prst="rect">
            <a:avLst/>
          </a:prstGeom>
        </p:spPr>
        <p:txBody>
          <a:bodyPr lIns="93296" tIns="46648" rIns="93296" bIns="46648"/>
          <a:lstStyle>
            <a:lvl1pPr>
              <a:defRPr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597775" y="6551613"/>
            <a:ext cx="1511300" cy="3333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3313FD0-C96E-C740-ABC8-745704B6E7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76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0650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2638" y="1390650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0"/>
          </p:nvPr>
        </p:nvSpPr>
        <p:spPr>
          <a:xfrm>
            <a:off x="361950" y="3952875"/>
            <a:ext cx="4078288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buFont typeface="Arial" pitchFamily="34" charset="0"/>
              <a:buChar char="–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592638" y="3952875"/>
            <a:ext cx="4078287" cy="24003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42596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Text (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16063"/>
            <a:ext cx="4040188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4155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16063"/>
            <a:ext cx="4041775" cy="639762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4155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0404826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(4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68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10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68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510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895724"/>
            <a:ext cx="4040188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479926"/>
            <a:ext cx="4040188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45025" y="3895724"/>
            <a:ext cx="4041775" cy="498475"/>
          </a:xfrm>
        </p:spPr>
        <p:txBody>
          <a:bodyPr anchor="ctr"/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5"/>
          <p:cNvSpPr>
            <a:spLocks noGrp="1"/>
          </p:cNvSpPr>
          <p:nvPr>
            <p:ph sz="quarter" idx="13"/>
          </p:nvPr>
        </p:nvSpPr>
        <p:spPr>
          <a:xfrm>
            <a:off x="4645025" y="4479926"/>
            <a:ext cx="4041775" cy="191135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7372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2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14055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3+1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50951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6450" y="1250949"/>
            <a:ext cx="4041775" cy="5130801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0"/>
          </p:nvPr>
        </p:nvSpPr>
        <p:spPr>
          <a:xfrm>
            <a:off x="457200" y="3008314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57200" y="4765676"/>
            <a:ext cx="4040188" cy="16256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58417"/>
      </p:ext>
    </p:extLst>
  </p:cSld>
  <p:clrMapOvr>
    <a:masterClrMapping/>
  </p:clrMapOvr>
  <p:transition xmlns:p14="http://schemas.microsoft.com/office/powerpoint/2010/main"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(1+2 box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4025" y="1374774"/>
            <a:ext cx="4041775" cy="49688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>
          <a:xfrm>
            <a:off x="361950" y="414321"/>
            <a:ext cx="6297613" cy="585787"/>
          </a:xfrm>
        </p:spPr>
        <p:txBody>
          <a:bodyPr/>
          <a:lstStyle>
            <a:lvl1pPr>
              <a:defRPr baseline="0">
                <a:solidFill>
                  <a:schemeClr val="accent4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ru-RU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1"/>
          </p:nvPr>
        </p:nvSpPr>
        <p:spPr>
          <a:xfrm>
            <a:off x="4619625" y="1374775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4619625" y="3917950"/>
            <a:ext cx="4040188" cy="243522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72241"/>
      </p:ext>
    </p:extLst>
  </p:cSld>
  <p:clrMapOvr>
    <a:masterClrMapping/>
  </p:clrMapOvr>
  <p:transition xmlns:p14="http://schemas.microsoft.com/office/powerpoint/2010/main"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Relationship Id="rId24" Type="http://schemas.openxmlformats.org/officeDocument/2006/relationships/image" Target="../media/image2.png"/><Relationship Id="rId2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3.xml"/><Relationship Id="rId13" Type="http://schemas.openxmlformats.org/officeDocument/2006/relationships/theme" Target="../theme/theme2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0" descr="pot_footer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4463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385763"/>
            <a:ext cx="6297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title style</a:t>
            </a:r>
          </a:p>
        </p:txBody>
      </p:sp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1950" y="1381125"/>
            <a:ext cx="8308975" cy="491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Click to edit Master text styles</a:t>
            </a:r>
          </a:p>
          <a:p>
            <a:pPr lvl="1"/>
            <a:r>
              <a:rPr lang="ru-RU"/>
              <a:t>Second level</a:t>
            </a:r>
          </a:p>
          <a:p>
            <a:pPr lvl="2"/>
            <a:r>
              <a:rPr lang="ru-RU"/>
              <a:t>Third level</a:t>
            </a:r>
          </a:p>
          <a:p>
            <a:pPr lvl="3"/>
            <a:r>
              <a:rPr lang="ru-RU"/>
              <a:t>Fourth level</a:t>
            </a:r>
          </a:p>
          <a:p>
            <a:pPr lvl="4"/>
            <a:r>
              <a:rPr lang="ru-RU"/>
              <a:t>Fifth level</a:t>
            </a:r>
          </a:p>
        </p:txBody>
      </p:sp>
      <p:pic>
        <p:nvPicPr>
          <p:cNvPr id="4101" name="Picture 10" descr="pot_footer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4103" name="Picture 5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857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  <p:sldLayoutId id="2147483680" r:id="rId19"/>
    <p:sldLayoutId id="2147483681" r:id="rId20"/>
    <p:sldLayoutId id="2147483693" r:id="rId21"/>
  </p:sldLayoutIdLst>
  <p:transition xmlns:p14="http://schemas.microsoft.com/office/powerpoint/2010/main" spd="slow"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08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287338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  <a:cs typeface="+mn-cs"/>
        </a:defRPr>
      </a:lvl1pPr>
      <a:lvl2pPr marL="574675" indent="-287338" algn="l" rtl="0" eaLnBrk="0" fontAlgn="base" hangingPunct="0">
        <a:spcBef>
          <a:spcPct val="20000"/>
        </a:spcBef>
        <a:spcAft>
          <a:spcPct val="0"/>
        </a:spcAft>
        <a:buClr>
          <a:srgbClr val="F68028"/>
        </a:buClr>
        <a:buSzPct val="125000"/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2pPr>
      <a:lvl3pPr marL="863600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Wingdings" charset="0"/>
        <a:buChar char="§"/>
        <a:defRPr>
          <a:solidFill>
            <a:srgbClr val="004080"/>
          </a:solidFill>
          <a:latin typeface="+mn-lt"/>
          <a:ea typeface="ＭＳ Ｐゴシック" charset="0"/>
        </a:defRPr>
      </a:lvl3pPr>
      <a:lvl4pPr marL="1150938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–"/>
        <a:defRPr>
          <a:solidFill>
            <a:srgbClr val="004080"/>
          </a:solidFill>
          <a:latin typeface="+mn-lt"/>
          <a:ea typeface="ＭＳ Ｐゴシック" charset="0"/>
        </a:defRPr>
      </a:lvl4pPr>
      <a:lvl5pPr marL="1439863" indent="-287338" algn="l" rtl="0" eaLnBrk="0" fontAlgn="base" hangingPunct="0">
        <a:spcBef>
          <a:spcPct val="20000"/>
        </a:spcBef>
        <a:spcAft>
          <a:spcPct val="0"/>
        </a:spcAft>
        <a:buClr>
          <a:srgbClr val="004080"/>
        </a:buClr>
        <a:buFont typeface="Arial" charset="0"/>
        <a:buChar char="•"/>
        <a:defRPr>
          <a:solidFill>
            <a:srgbClr val="004080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rgbClr val="00408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rostokąt 10"/>
          <p:cNvSpPr/>
          <p:nvPr/>
        </p:nvSpPr>
        <p:spPr>
          <a:xfrm>
            <a:off x="0" y="0"/>
            <a:ext cx="214313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  <p:sp>
        <p:nvSpPr>
          <p:cNvPr id="1027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284163" y="1038225"/>
            <a:ext cx="8697912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72000" tIns="72000" rIns="72000" bIns="720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9" name="Rectangle 280"/>
          <p:cNvSpPr txBox="1">
            <a:spLocks noChangeArrowheads="1"/>
          </p:cNvSpPr>
          <p:nvPr/>
        </p:nvSpPr>
        <p:spPr bwMode="auto">
          <a:xfrm>
            <a:off x="8316913" y="6627813"/>
            <a:ext cx="731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86CD268A-08D2-5840-87BA-3620CE9B4724}" type="slidenum">
              <a:rPr lang="en-US" sz="1100" smtClean="0">
                <a:latin typeface="Myriad Pro" charset="0"/>
                <a:cs typeface="+mn-cs"/>
              </a:rPr>
              <a:pPr algn="r" eaLnBrk="1" hangingPunct="1">
                <a:defRPr/>
              </a:pPr>
              <a:t>‹#›</a:t>
            </a:fld>
            <a:r>
              <a:rPr lang="en-US" sz="1200" smtClean="0">
                <a:latin typeface="Myriad Pro" charset="0"/>
                <a:cs typeface="+mn-cs"/>
              </a:rPr>
              <a:t> </a:t>
            </a:r>
          </a:p>
        </p:txBody>
      </p:sp>
      <p:sp>
        <p:nvSpPr>
          <p:cNvPr id="1029" name="TextBox 1"/>
          <p:cNvSpPr txBox="1">
            <a:spLocks noChangeArrowheads="1"/>
          </p:cNvSpPr>
          <p:nvPr/>
        </p:nvSpPr>
        <p:spPr bwMode="auto">
          <a:xfrm rot="-5400000">
            <a:off x="-647700" y="5994400"/>
            <a:ext cx="147796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1000" smtClean="0">
                <a:solidFill>
                  <a:schemeClr val="bg1"/>
                </a:solidFill>
              </a:rPr>
              <a:t>© Luxoft Training 2012</a:t>
            </a:r>
          </a:p>
        </p:txBody>
      </p:sp>
      <p:sp>
        <p:nvSpPr>
          <p:cNvPr id="1030" name="Title Placeholder 2"/>
          <p:cNvSpPr>
            <a:spLocks noGrp="1"/>
          </p:cNvSpPr>
          <p:nvPr>
            <p:ph type="title"/>
          </p:nvPr>
        </p:nvSpPr>
        <p:spPr bwMode="auto">
          <a:xfrm>
            <a:off x="282575" y="123825"/>
            <a:ext cx="8229600" cy="88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Rectangle 280"/>
          <p:cNvSpPr txBox="1">
            <a:spLocks noChangeArrowheads="1"/>
          </p:cNvSpPr>
          <p:nvPr userDrawn="1"/>
        </p:nvSpPr>
        <p:spPr bwMode="auto">
          <a:xfrm>
            <a:off x="8897938" y="6635750"/>
            <a:ext cx="195262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</a:pPr>
            <a:fld id="{058C18C8-6556-AF44-8EEA-D8C777CF9162}" type="slidenum">
              <a:rPr lang="en-US" sz="1000">
                <a:solidFill>
                  <a:srgbClr val="FFFFFF"/>
                </a:solidFill>
              </a:rPr>
              <a:pPr algn="r"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 sz="100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333375"/>
            <a:ext cx="161925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ＭＳ Ｐゴシック" charset="0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ea typeface="ＭＳ Ｐゴシック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Myriad Pro"/>
          <a:cs typeface="Arial" pitchFamily="34" charset="0"/>
        </a:defRPr>
      </a:lvl9pPr>
    </p:titleStyle>
    <p:bodyStyle>
      <a:lvl1pPr marL="2873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Wingdings" charset="0"/>
        <a:buChar char="§"/>
        <a:defRPr>
          <a:solidFill>
            <a:schemeClr val="tx1"/>
          </a:solidFill>
          <a:latin typeface="+mj-lt"/>
          <a:ea typeface="ＭＳ Ｐゴシック" charset="0"/>
          <a:cs typeface="Arial" pitchFamily="34" charset="0"/>
        </a:defRPr>
      </a:lvl1pPr>
      <a:lvl2pPr marL="574675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SzPct val="125000"/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2pPr>
      <a:lvl3pPr marL="863600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Wingdings" charset="0"/>
        <a:buChar char="§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3pPr>
      <a:lvl4pPr marL="1150938" indent="-287338" algn="l" rtl="0" eaLnBrk="1" fontAlgn="base" hangingPunct="1">
        <a:spcBef>
          <a:spcPct val="20000"/>
        </a:spcBef>
        <a:spcAft>
          <a:spcPts val="600"/>
        </a:spcAft>
        <a:buClr>
          <a:schemeClr val="accent1"/>
        </a:buClr>
        <a:buFont typeface="Arial" charset="0"/>
        <a:buChar char="–"/>
        <a:defRPr>
          <a:solidFill>
            <a:schemeClr val="tx1"/>
          </a:solidFill>
          <a:latin typeface="+mj-lt"/>
          <a:ea typeface="Arial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ea typeface="Arial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10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4" Type="http://schemas.openxmlformats.org/officeDocument/2006/relationships/tags" Target="../tags/tag14.xml"/><Relationship Id="rId5" Type="http://schemas.openxmlformats.org/officeDocument/2006/relationships/slideLayout" Target="../slideLayouts/slideLayout33.xml"/><Relationship Id="rId6" Type="http://schemas.openxmlformats.org/officeDocument/2006/relationships/notesSlide" Target="../notesSlides/notesSlide13.xml"/><Relationship Id="rId1" Type="http://schemas.openxmlformats.org/officeDocument/2006/relationships/themeOverride" Target="../theme/themeOverride1.xml"/><Relationship Id="rId2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15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16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17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2.png"/><Relationship Id="rId1" Type="http://schemas.openxmlformats.org/officeDocument/2006/relationships/tags" Target="../tags/tag18.xml"/><Relationship Id="rId2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4" Type="http://schemas.openxmlformats.org/officeDocument/2006/relationships/notesSlide" Target="../notesSlides/notesSlide7.xml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tags" Target="../tags/tag9.xml"/><Relationship Id="rId2" Type="http://schemas.openxmlformats.org/officeDocument/2006/relationships/slideLayout" Target="../slideLayouts/slideLayout33.xml"/><Relationship Id="rId3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Test Driven Development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br>
              <a:rPr lang="en-US" dirty="0" smtClean="0">
                <a:latin typeface="Arial" charset="0"/>
              </a:rPr>
            </a:br>
            <a:r>
              <a:rPr lang="en-US" dirty="0" err="1">
                <a:latin typeface="Arial" charset="0"/>
              </a:rPr>
              <a:t>X</a:t>
            </a:r>
            <a:r>
              <a:rPr lang="en-US" dirty="0" err="1" smtClean="0">
                <a:latin typeface="Arial" charset="0"/>
              </a:rPr>
              <a:t>Unit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Module </a:t>
            </a:r>
            <a:r>
              <a:rPr lang="ru-RU" dirty="0" smtClean="0"/>
              <a:t>2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Ivan Dyachenko &lt;IDyachenko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@</a:t>
            </a:r>
            <a:r>
              <a:rPr lang="en-US" dirty="0" smtClean="0">
                <a:solidFill>
                  <a:srgbClr val="FF6600"/>
                </a:solidFill>
                <a:latin typeface="Arial" charset="0"/>
              </a:rPr>
              <a:t>luxoft.com</a:t>
            </a:r>
            <a:r>
              <a:rPr lang="en-US" dirty="0">
                <a:solidFill>
                  <a:srgbClr val="FF6600"/>
                </a:solidFill>
                <a:latin typeface="Arial" charset="0"/>
              </a:rPr>
              <a:t>&gt;</a:t>
            </a:r>
            <a:endParaRPr lang="ru-RU" dirty="0">
              <a:solidFill>
                <a:srgbClr val="FF66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3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1143000"/>
            <a:ext cx="9699625" cy="5755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MathTest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Menlo"/>
              </a:rPr>
              <a:t>{</a:t>
            </a:r>
          </a:p>
          <a:p>
            <a:endParaRPr lang="en-US" sz="1600" dirty="0">
              <a:solidFill>
                <a:srgbClr val="000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sz="1600" dirty="0" err="1">
                <a:solidFill>
                  <a:srgbClr val="808000"/>
                </a:solidFill>
                <a:latin typeface="Menlo"/>
              </a:rPr>
              <a:t>BeforeClass</a:t>
            </a:r>
            <a:endParaRPr lang="en-US" sz="1600" dirty="0">
              <a:solidFill>
                <a:srgbClr val="808000"/>
              </a:solidFill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 static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runsBeforeSuite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ro-RO" sz="1600" dirty="0">
                <a:latin typeface="Menlo"/>
              </a:rPr>
              <a:t>        </a:t>
            </a:r>
            <a:r>
              <a:rPr lang="ro-RO" sz="1600" dirty="0">
                <a:solidFill>
                  <a:srgbClr val="0000B3"/>
                </a:solidFill>
                <a:latin typeface="Menlo"/>
              </a:rPr>
              <a:t>System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.out.println(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Я запустился перед выполнением </a:t>
            </a:r>
            <a:r>
              <a:rPr lang="ru-RU" sz="1600" b="1" dirty="0" smtClean="0">
                <a:solidFill>
                  <a:srgbClr val="009900"/>
                </a:solidFill>
                <a:latin typeface="Menlo"/>
              </a:rPr>
              <a:t>тестов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@Before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runsBeforeTest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ro-RO" sz="1600" dirty="0">
                <a:latin typeface="Menlo"/>
              </a:rPr>
              <a:t>        </a:t>
            </a:r>
            <a:r>
              <a:rPr lang="ro-RO" sz="1600" dirty="0">
                <a:solidFill>
                  <a:srgbClr val="0000B3"/>
                </a:solidFill>
                <a:latin typeface="Menlo"/>
              </a:rPr>
              <a:t>System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.out.println(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Я запускаюсь перед каждым тестом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 static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someTestMethod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it-IT" sz="1600" dirty="0">
                <a:latin typeface="Menlo"/>
              </a:rPr>
              <a:t>        </a:t>
            </a:r>
            <a:r>
              <a:rPr lang="it-IT" sz="1600" dirty="0" err="1">
                <a:solidFill>
                  <a:srgbClr val="000000"/>
                </a:solidFill>
                <a:latin typeface="Menlo"/>
              </a:rPr>
              <a:t>assertEquals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4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2 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+ 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ro-RO" sz="1600" dirty="0">
                <a:latin typeface="Menlo"/>
              </a:rPr>
              <a:t>        </a:t>
            </a:r>
            <a:r>
              <a:rPr lang="ro-RO" sz="1600" dirty="0">
                <a:solidFill>
                  <a:srgbClr val="0000B3"/>
                </a:solidFill>
                <a:latin typeface="Menlo"/>
              </a:rPr>
              <a:t>System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.out.println(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Я тестовый метод </a:t>
            </a:r>
            <a:r>
              <a:rPr lang="ru-RU" sz="1600" b="1" dirty="0" err="1">
                <a:solidFill>
                  <a:srgbClr val="009900"/>
                </a:solidFill>
                <a:latin typeface="Menlo"/>
              </a:rPr>
              <a:t>О.о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@After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4C73A6"/>
                </a:solidFill>
                <a:latin typeface="Menlo"/>
              </a:rPr>
              <a:t>void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runsAfterTest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ro-RO" sz="1600" dirty="0">
                <a:latin typeface="Menlo"/>
              </a:rPr>
              <a:t>        </a:t>
            </a:r>
            <a:r>
              <a:rPr lang="ro-RO" sz="1600" dirty="0">
                <a:solidFill>
                  <a:srgbClr val="0000B3"/>
                </a:solidFill>
                <a:latin typeface="Menlo"/>
              </a:rPr>
              <a:t>System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.out.println(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Я запускаюсь после каждого теста</a:t>
            </a:r>
            <a:r>
              <a:rPr lang="ro-RO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o-R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85438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81000" y="2209800"/>
            <a:ext cx="6705600" cy="2819400"/>
          </a:xfrm>
          <a:prstGeom prst="roundRect">
            <a:avLst>
              <a:gd name="adj" fmla="val 6710"/>
            </a:avLst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6347" y="1143000"/>
            <a:ext cx="65580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ClrTx/>
              <a:buFontTx/>
              <a:buNone/>
            </a:pP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Для создания тестовых наборов, используются аннотации 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US" dirty="0" err="1" smtClean="0">
                <a:solidFill>
                  <a:schemeClr val="accent4"/>
                </a:solidFill>
                <a:latin typeface="Arial"/>
                <a:cs typeface="Arial"/>
              </a:rPr>
              <a:t>RunWith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и 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@</a:t>
            </a:r>
            <a:r>
              <a:rPr lang="en-US" dirty="0" err="1" smtClean="0">
                <a:solidFill>
                  <a:schemeClr val="accent4"/>
                </a:solidFill>
                <a:latin typeface="Arial"/>
                <a:cs typeface="Arial"/>
              </a:rPr>
              <a:t>SuiteClasses</a:t>
            </a:r>
            <a:r>
              <a:rPr lang="en-US" dirty="0" smtClean="0">
                <a:solidFill>
                  <a:schemeClr val="accent4"/>
                </a:solidFill>
                <a:latin typeface="Arial"/>
                <a:cs typeface="Arial"/>
              </a:rPr>
              <a:t>, </a:t>
            </a:r>
            <a:r>
              <a:rPr lang="ru-RU" dirty="0" smtClean="0">
                <a:solidFill>
                  <a:schemeClr val="accent4"/>
                </a:solidFill>
                <a:latin typeface="Arial"/>
                <a:cs typeface="Arial"/>
              </a:rPr>
              <a:t>например:</a:t>
            </a:r>
            <a:endParaRPr lang="en-US" dirty="0">
              <a:solidFill>
                <a:schemeClr val="accent4"/>
              </a:solidFill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2362200"/>
            <a:ext cx="7848600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80"/>
                </a:solidFill>
                <a:latin typeface="Menlo"/>
              </a:rPr>
              <a:t>import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org.junit.runner.RunWith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import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org.junit.runners.Suite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import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org.junit.runners.Suite.SuiteClasses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;</a:t>
            </a:r>
          </a:p>
          <a:p>
            <a:endParaRPr lang="en-US" dirty="0">
              <a:latin typeface="Menlo"/>
            </a:endParaRPr>
          </a:p>
          <a:p>
            <a:r>
              <a:rPr lang="en-US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dirty="0" err="1">
                <a:solidFill>
                  <a:srgbClr val="808000"/>
                </a:solidFill>
                <a:latin typeface="Menlo"/>
              </a:rPr>
              <a:t>RunWith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Suite.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)</a:t>
            </a:r>
          </a:p>
          <a:p>
            <a:r>
              <a:rPr lang="en-US" dirty="0">
                <a:solidFill>
                  <a:srgbClr val="808000"/>
                </a:solidFill>
                <a:latin typeface="Menlo"/>
              </a:rPr>
              <a:t>@</a:t>
            </a:r>
            <a:r>
              <a:rPr lang="en-US" dirty="0" err="1">
                <a:solidFill>
                  <a:srgbClr val="808000"/>
                </a:solidFill>
                <a:latin typeface="Menlo"/>
              </a:rPr>
              <a:t>SuiteClasses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( {</a:t>
            </a:r>
            <a:r>
              <a:rPr lang="en-US" dirty="0" err="1">
                <a:solidFill>
                  <a:srgbClr val="000000"/>
                </a:solidFill>
                <a:latin typeface="Menlo"/>
              </a:rPr>
              <a:t>FirstTest.</a:t>
            </a:r>
            <a:r>
              <a:rPr lang="en-US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,</a:t>
            </a:r>
          </a:p>
          <a:p>
            <a:r>
              <a:rPr lang="it-IT" dirty="0">
                <a:solidFill>
                  <a:srgbClr val="000000"/>
                </a:solidFill>
                <a:latin typeface="Menlo"/>
              </a:rPr>
              <a:t>                </a:t>
            </a:r>
            <a:r>
              <a:rPr lang="it-IT" dirty="0" err="1">
                <a:solidFill>
                  <a:srgbClr val="000000"/>
                </a:solidFill>
                <a:latin typeface="Menlo"/>
              </a:rPr>
              <a:t>SecondTest.</a:t>
            </a:r>
            <a:r>
              <a:rPr lang="it-IT" b="1" dirty="0" err="1">
                <a:solidFill>
                  <a:srgbClr val="000080"/>
                </a:solidFill>
                <a:latin typeface="Menlo"/>
              </a:rPr>
              <a:t>class</a:t>
            </a:r>
            <a:r>
              <a:rPr lang="it-IT" dirty="0">
                <a:solidFill>
                  <a:srgbClr val="000000"/>
                </a:solidFill>
                <a:latin typeface="Menlo"/>
              </a:rPr>
              <a:t>,</a:t>
            </a:r>
          </a:p>
          <a:p>
            <a:r>
              <a:rPr lang="en-US" dirty="0">
                <a:latin typeface="Menlo"/>
              </a:rPr>
              <a:t>              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})</a:t>
            </a:r>
          </a:p>
          <a:p>
            <a:r>
              <a:rPr lang="en-US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dirty="0">
                <a:solidFill>
                  <a:srgbClr val="000000"/>
                </a:solidFill>
                <a:latin typeface="Menlo"/>
              </a:rPr>
              <a:t>JUnit4Suite {}</a:t>
            </a:r>
          </a:p>
          <a:p>
            <a:endParaRPr lang="en-US" dirty="0">
              <a:latin typeface="Menlo"/>
            </a:endParaRPr>
          </a:p>
        </p:txBody>
      </p:sp>
    </p:spTree>
    <p:extLst>
      <p:ext uri="{BB962C8B-B14F-4D97-AF65-F5344CB8AC3E}">
        <p14:creationId xmlns:p14="http://schemas.microsoft.com/office/powerpoint/2010/main" val="218547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</a:t>
            </a:r>
            <a:r>
              <a:rPr lang="en-US" dirty="0"/>
              <a:t>assert*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19200" y="2828002"/>
            <a:ext cx="67056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Для проверки значений, возвращаемых тестируемыми методами, используются следующие методы </a:t>
            </a:r>
            <a:r>
              <a:rPr lang="ru-RU" dirty="0" err="1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ru-RU" dirty="0" err="1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nit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Проверка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истинности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выражения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пционально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комментируется сообщением message</a:t>
            </a:r>
          </a:p>
        </p:txBody>
      </p:sp>
      <p:sp>
        <p:nvSpPr>
          <p:cNvPr id="3" name="Rectangle 2"/>
          <p:cNvSpPr/>
          <p:nvPr/>
        </p:nvSpPr>
        <p:spPr>
          <a:xfrm>
            <a:off x="1219200" y="152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  <a:p>
            <a:r>
              <a:rPr lang="fi-FI" dirty="0" err="1"/>
              <a:t>assertTrue(False)([message</a:t>
            </a:r>
            <a:r>
              <a:rPr lang="fi-FI" dirty="0"/>
              <a:t>], </a:t>
            </a:r>
            <a:r>
              <a:rPr lang="fi-FI" dirty="0" err="1"/>
              <a:t>condition</a:t>
            </a:r>
            <a:r>
              <a:rPr lang="fi-FI" dirty="0"/>
              <a:t>)</a:t>
            </a:r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19200" y="1752600"/>
            <a:ext cx="3962400" cy="457200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61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</a:t>
            </a:r>
            <a:r>
              <a:rPr lang="en-US" dirty="0"/>
              <a:t>assert*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14450" y="1508701"/>
            <a:ext cx="6515100" cy="384059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assertEquals([message], obj1, obj2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проверка эквивалентности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объектов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перегружена для базовых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классов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опционально комментируется сообщением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message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assert(Not)Null([message], obj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defTabSz="803275">
              <a:buClr>
                <a:srgbClr val="FF6600"/>
              </a:buClr>
              <a:buSzPct val="125000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проверка на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null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опционально комментируется сообщением message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1286817" y="1508701"/>
            <a:ext cx="3943350" cy="548699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ounded Rectangle 5"/>
          <p:cNvSpPr/>
          <p:nvPr/>
        </p:nvSpPr>
        <p:spPr>
          <a:xfrm>
            <a:off x="1286817" y="3733800"/>
            <a:ext cx="3943350" cy="548699"/>
          </a:xfrm>
          <a:prstGeom prst="roundRect">
            <a:avLst/>
          </a:prstGeom>
          <a:solidFill>
            <a:schemeClr val="accent4">
              <a:alpha val="18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9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Методы </a:t>
            </a:r>
            <a:r>
              <a:rPr lang="en-US" dirty="0"/>
              <a:t>assert*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730250" y="1381126"/>
            <a:ext cx="7683500" cy="4361300"/>
            <a:chOff x="361950" y="1381126"/>
            <a:chExt cx="7683500" cy="4361300"/>
          </a:xfrm>
        </p:grpSpPr>
        <p:sp>
          <p:nvSpPr>
            <p:cNvPr id="240643" name="Rectangle 2"/>
            <p:cNvSpPr>
              <a:spLocks noChangeArrowheads="1"/>
            </p:cNvSpPr>
            <p:nvPr/>
          </p:nvSpPr>
          <p:spPr bwMode="auto">
            <a:xfrm>
              <a:off x="361950" y="1381126"/>
              <a:ext cx="3765550" cy="4651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lIns="93296" tIns="93296" rIns="93296" bIns="93296" anchor="b">
              <a:spAutoFit/>
            </a:bodyPr>
            <a:lstStyle/>
            <a:p>
              <a:pPr defTabSz="912813">
                <a:buSzPct val="120000"/>
              </a:pPr>
              <a:r>
                <a:rPr lang="en-US" b="1" dirty="0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Asserts</a:t>
              </a:r>
              <a:endParaRPr lang="en-US" b="1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4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61950" y="1901826"/>
              <a:ext cx="2643187" cy="38406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3296" tIns="144000" rIns="93296" bIns="93296">
              <a:spAutoFit/>
            </a:bodyPr>
            <a:lstStyle/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assertEquals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assertFalse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assertNotNull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assertNull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assertNotSame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assertSame</a:t>
              </a:r>
              <a:endParaRPr lang="nb-NO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nb-NO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nb-NO" dirty="0" err="1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assertTrue</a:t>
              </a:r>
              <a:endParaRPr lang="en-US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4279900" y="1381126"/>
              <a:ext cx="3765550" cy="46513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</p:spPr>
          <p:txBody>
            <a:bodyPr wrap="square" lIns="93296" tIns="93296" rIns="93296" bIns="93296" anchor="b">
              <a:spAutoFit/>
            </a:bodyPr>
            <a:lstStyle/>
            <a:p>
              <a:pPr defTabSz="912813">
                <a:buSzPct val="120000"/>
              </a:pPr>
              <a:r>
                <a:rPr lang="en-US" b="1" dirty="0" err="1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TestCase</a:t>
              </a:r>
              <a:endParaRPr lang="en-US" b="1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4279900" y="1901826"/>
              <a:ext cx="2643187" cy="1624608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lIns="93296" tIns="144000" rIns="93296" bIns="93296">
              <a:spAutoFit/>
            </a:bodyPr>
            <a:lstStyle/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en-US" dirty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r</a:t>
              </a:r>
              <a:r>
                <a:rPr lang="pl-PL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un</a:t>
              </a:r>
              <a:endParaRPr lang="pl-PL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pl-PL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pl-PL" dirty="0" err="1" smtClean="0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setUp</a:t>
              </a:r>
              <a:endParaRPr lang="pl-PL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pl-PL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pl-PL" dirty="0" err="1">
                  <a:solidFill>
                    <a:srgbClr val="004080"/>
                  </a:solidFill>
                  <a:latin typeface="Arial" pitchFamily="34" charset="0"/>
                  <a:cs typeface="Arial" pitchFamily="34" charset="0"/>
                </a:rPr>
                <a:t>tearDown</a:t>
              </a:r>
              <a:endParaRPr lang="en-US" dirty="0">
                <a:solidFill>
                  <a:srgbClr val="00408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648200" y="3768726"/>
            <a:ext cx="3765550" cy="46513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93296" tIns="93296" rIns="93296" bIns="93296" anchor="b">
            <a:spAutoFit/>
          </a:bodyPr>
          <a:lstStyle/>
          <a:p>
            <a:pPr defTabSz="912813">
              <a:buSzPct val="120000"/>
            </a:pPr>
            <a:r>
              <a:rPr lang="en-US" b="1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Annotations</a:t>
            </a:r>
            <a:endParaRPr lang="en-US" b="1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48200" y="4289426"/>
            <a:ext cx="2643187" cy="16246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@Test </a:t>
            </a:r>
            <a:endParaRPr lang="en-US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en-US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Before</a:t>
            </a:r>
            <a:endParaRPr lang="pl-PL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pl-PL" dirty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en-US" dirty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@</a:t>
            </a:r>
            <a:r>
              <a:rPr lang="en-US" dirty="0" smtClean="0">
                <a:solidFill>
                  <a:srgbClr val="004080"/>
                </a:solidFill>
                <a:latin typeface="Arial" pitchFamily="34" charset="0"/>
                <a:cs typeface="Arial" pitchFamily="34" charset="0"/>
              </a:rPr>
              <a:t>After</a:t>
            </a:r>
            <a:endParaRPr lang="pl-PL" dirty="0" smtClean="0">
              <a:solidFill>
                <a:srgbClr val="00408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072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28700" y="1508700"/>
            <a:ext cx="7086600" cy="38406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Итак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, для написания модульного теста в среде JUnit нам необходимо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создать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класс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каждый тестовый случай описать в отдельном методе (с аннотацией @Test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Arial"/>
              <a:buChar char="•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при необходимости написать методы инициализации /очистки (с аннотациями @Before/After[Class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])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742950" lvl="1" indent="-285750" defTabSz="803275">
              <a:buClr>
                <a:srgbClr val="FF6600"/>
              </a:buClr>
              <a:buSzPct val="125000"/>
              <a:buFont typeface="Wingdings" pitchFamily="2" charset="2"/>
              <a:buChar char="ü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Рассмотрим небольшой пример тестирования математических операций</a:t>
            </a:r>
          </a:p>
        </p:txBody>
      </p:sp>
    </p:spTree>
    <p:extLst>
      <p:ext uri="{BB962C8B-B14F-4D97-AF65-F5344CB8AC3E}">
        <p14:creationId xmlns:p14="http://schemas.microsoft.com/office/powerpoint/2010/main" val="406078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использования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1447800"/>
            <a:ext cx="8763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MathTest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t</a:t>
            </a:r>
            <a:r>
              <a:rPr lang="fi-FI" sz="1600" dirty="0" err="1" smtClean="0">
                <a:solidFill>
                  <a:srgbClr val="000000"/>
                </a:solidFill>
                <a:latin typeface="Menlo"/>
              </a:rPr>
              <a:t>estEquals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it-IT" sz="1600" dirty="0">
                <a:latin typeface="Menlo"/>
              </a:rPr>
              <a:t>        </a:t>
            </a:r>
            <a:r>
              <a:rPr lang="it-IT" sz="1600" dirty="0" err="1">
                <a:solidFill>
                  <a:srgbClr val="000000"/>
                </a:solidFill>
                <a:latin typeface="Menlo"/>
              </a:rPr>
              <a:t>assertEquals</a:t>
            </a:r>
            <a:r>
              <a:rPr lang="it-IT" sz="1600" dirty="0" smtClean="0">
                <a:solidFill>
                  <a:srgbClr val="000000"/>
                </a:solidFill>
                <a:latin typeface="Menlo"/>
              </a:rPr>
              <a:t>(</a:t>
            </a:r>
            <a:r>
              <a:rPr lang="it-IT" sz="1600" b="1" dirty="0" smtClean="0">
                <a:solidFill>
                  <a:srgbClr val="009900"/>
                </a:solidFill>
                <a:latin typeface="Menlo"/>
              </a:rPr>
              <a:t>”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П</a:t>
            </a:r>
            <a:r>
              <a:rPr lang="ru-RU" sz="1600" b="1" dirty="0" smtClean="0">
                <a:solidFill>
                  <a:srgbClr val="009900"/>
                </a:solidFill>
                <a:latin typeface="Menlo"/>
              </a:rPr>
              <a:t>равильный 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результат </a:t>
            </a:r>
            <a:r>
              <a:rPr lang="ru-RU" sz="1600" b="1" dirty="0" smtClean="0">
                <a:solidFill>
                  <a:srgbClr val="009900"/>
                </a:solidFill>
                <a:latin typeface="Menlo"/>
              </a:rPr>
              <a:t>сложения</a:t>
            </a:r>
            <a:r>
              <a:rPr lang="it-IT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4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, 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2 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+ </a:t>
            </a:r>
            <a:r>
              <a:rPr lang="it-IT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nb-NO" sz="1600" dirty="0">
                <a:latin typeface="Menlo"/>
              </a:rPr>
              <a:t>        </a:t>
            </a:r>
            <a:r>
              <a:rPr lang="nb-NO" sz="1600" dirty="0" err="1">
                <a:solidFill>
                  <a:srgbClr val="000000"/>
                </a:solidFill>
                <a:latin typeface="Menlo"/>
              </a:rPr>
              <a:t>assertTrue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4 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== 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2 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+ 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538900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Пример использования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1447800"/>
            <a:ext cx="8763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80"/>
                </a:solidFill>
                <a:latin typeface="Menlo"/>
              </a:rPr>
              <a:t>public class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Menlo"/>
              </a:rPr>
              <a:t>MathTest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 {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fi-FI" sz="1600" dirty="0">
                <a:latin typeface="Menlo"/>
              </a:rPr>
              <a:t>    </a:t>
            </a:r>
            <a:r>
              <a:rPr lang="fi-FI" sz="1600" b="1" dirty="0" err="1">
                <a:solidFill>
                  <a:srgbClr val="000080"/>
                </a:solidFill>
                <a:latin typeface="Menlo"/>
              </a:rPr>
              <a:t>public</a:t>
            </a:r>
            <a:r>
              <a:rPr lang="fi-FI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fi-FI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i-FI" sz="1600" dirty="0" err="1">
                <a:solidFill>
                  <a:srgbClr val="000000"/>
                </a:solidFill>
                <a:latin typeface="Menlo"/>
              </a:rPr>
              <a:t>TestNotEquals</a:t>
            </a:r>
            <a:r>
              <a:rPr lang="fi-FI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nb-NO" sz="1600" dirty="0">
                <a:latin typeface="Menlo"/>
              </a:rPr>
              <a:t>        </a:t>
            </a:r>
            <a:r>
              <a:rPr lang="nb-NO" sz="1600" dirty="0" err="1">
                <a:solidFill>
                  <a:srgbClr val="000000"/>
                </a:solidFill>
                <a:latin typeface="Menlo"/>
              </a:rPr>
              <a:t>assertFalse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5 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== 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2 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+ </a:t>
            </a:r>
            <a:r>
              <a:rPr lang="nb-NO" sz="1600" dirty="0">
                <a:solidFill>
                  <a:srgbClr val="0000FF"/>
                </a:solidFill>
                <a:latin typeface="Menlo"/>
              </a:rPr>
              <a:t>2</a:t>
            </a:r>
            <a:r>
              <a:rPr lang="nb-NO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endParaRPr lang="en-US" sz="1600" dirty="0">
              <a:latin typeface="Menlo"/>
            </a:endParaRP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808000"/>
                </a:solidFill>
                <a:latin typeface="Menlo"/>
              </a:rPr>
              <a:t>@Test</a:t>
            </a:r>
          </a:p>
          <a:p>
            <a:r>
              <a:rPr lang="it-IT" sz="1600" dirty="0">
                <a:latin typeface="Menlo"/>
              </a:rPr>
              <a:t>    </a:t>
            </a:r>
            <a:r>
              <a:rPr lang="it-IT" sz="1600" b="1" dirty="0">
                <a:solidFill>
                  <a:srgbClr val="000080"/>
                </a:solidFill>
                <a:latin typeface="Menlo"/>
              </a:rPr>
              <a:t>public</a:t>
            </a:r>
            <a:r>
              <a:rPr lang="it-IT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it-IT" sz="1600" dirty="0" err="1">
                <a:solidFill>
                  <a:srgbClr val="4C73A6"/>
                </a:solidFill>
                <a:latin typeface="Menlo"/>
              </a:rPr>
              <a:t>void</a:t>
            </a:r>
            <a:r>
              <a:rPr lang="it-IT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it-IT" sz="1600" dirty="0" err="1">
                <a:solidFill>
                  <a:srgbClr val="000000"/>
                </a:solidFill>
                <a:latin typeface="Menlo"/>
              </a:rPr>
              <a:t>DevizionByZeroTest</a:t>
            </a:r>
            <a:r>
              <a:rPr lang="it-IT" sz="1600" dirty="0">
                <a:solidFill>
                  <a:srgbClr val="000000"/>
                </a:solidFill>
                <a:latin typeface="Menlo"/>
              </a:rPr>
              <a:t>() {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b="1" dirty="0">
                <a:solidFill>
                  <a:srgbClr val="000080"/>
                </a:solidFill>
                <a:latin typeface="Menlo"/>
              </a:rPr>
              <a:t>try</a:t>
            </a:r>
            <a:r>
              <a:rPr lang="en-US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{</a:t>
            </a:r>
          </a:p>
          <a:p>
            <a:r>
              <a:rPr lang="fr-FR" sz="1600" dirty="0">
                <a:latin typeface="Menlo"/>
              </a:rPr>
              <a:t>            </a:t>
            </a:r>
            <a:r>
              <a:rPr lang="fr-FR" sz="1600" dirty="0" err="1">
                <a:solidFill>
                  <a:srgbClr val="4C73A6"/>
                </a:solidFill>
                <a:latin typeface="Menlo"/>
              </a:rPr>
              <a:t>int</a:t>
            </a:r>
            <a:r>
              <a:rPr lang="fr-FR" sz="1600" dirty="0">
                <a:solidFill>
                  <a:srgbClr val="4C73A6"/>
                </a:solidFill>
                <a:latin typeface="Menlo"/>
              </a:rPr>
              <a:t> 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x = </a:t>
            </a:r>
            <a:r>
              <a:rPr lang="fr-FR" sz="1600" dirty="0">
                <a:solidFill>
                  <a:srgbClr val="0000FF"/>
                </a:solidFill>
                <a:latin typeface="Menlo"/>
              </a:rPr>
              <a:t>1 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/ </a:t>
            </a:r>
            <a:r>
              <a:rPr lang="fr-FR" sz="1600" dirty="0">
                <a:solidFill>
                  <a:srgbClr val="0000FF"/>
                </a:solidFill>
                <a:latin typeface="Menlo"/>
              </a:rPr>
              <a:t>0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;</a:t>
            </a:r>
          </a:p>
          <a:p>
            <a:r>
              <a:rPr lang="fr-FR" sz="1600" dirty="0">
                <a:latin typeface="Menlo"/>
              </a:rPr>
              <a:t>            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fail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Не поймано исключение при делении на </a:t>
            </a:r>
            <a:r>
              <a:rPr lang="ru-RU" sz="1600" b="1" dirty="0" smtClean="0">
                <a:solidFill>
                  <a:srgbClr val="009900"/>
                </a:solidFill>
                <a:latin typeface="Menlo"/>
              </a:rPr>
              <a:t>0</a:t>
            </a:r>
            <a:r>
              <a:rPr lang="fr-FR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fr-FR" sz="1600" dirty="0">
                <a:latin typeface="Menlo"/>
              </a:rPr>
              <a:t>        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} </a:t>
            </a:r>
            <a:r>
              <a:rPr lang="fr-FR" sz="1600" b="1" dirty="0">
                <a:solidFill>
                  <a:srgbClr val="000080"/>
                </a:solidFill>
                <a:latin typeface="Menlo"/>
              </a:rPr>
              <a:t>catch</a:t>
            </a:r>
            <a:r>
              <a:rPr lang="fr-FR" sz="1600" dirty="0">
                <a:solidFill>
                  <a:srgbClr val="000080"/>
                </a:solidFill>
                <a:latin typeface="Menlo"/>
              </a:rPr>
              <a:t> 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dirty="0">
                <a:solidFill>
                  <a:srgbClr val="0000B3"/>
                </a:solidFill>
                <a:latin typeface="Menlo"/>
              </a:rPr>
              <a:t>Exception 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e) {</a:t>
            </a:r>
          </a:p>
          <a:p>
            <a:r>
              <a:rPr lang="fr-FR" sz="1600" dirty="0">
                <a:latin typeface="Menlo"/>
              </a:rPr>
              <a:t>            </a:t>
            </a:r>
            <a:r>
              <a:rPr lang="fr-FR" sz="1600" dirty="0" err="1">
                <a:solidFill>
                  <a:srgbClr val="000000"/>
                </a:solidFill>
                <a:latin typeface="Menlo"/>
              </a:rPr>
              <a:t>fail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(</a:t>
            </a:r>
            <a:r>
              <a:rPr lang="fr-FR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ru-RU" sz="1600" b="1" dirty="0">
                <a:solidFill>
                  <a:srgbClr val="009900"/>
                </a:solidFill>
                <a:latin typeface="Menlo"/>
              </a:rPr>
              <a:t>Неожиданное исключение при делении на 0</a:t>
            </a:r>
            <a:r>
              <a:rPr lang="fr-FR" sz="1600" b="1" dirty="0" smtClean="0">
                <a:solidFill>
                  <a:srgbClr val="009900"/>
                </a:solidFill>
                <a:latin typeface="Menlo"/>
              </a:rPr>
              <a:t>"</a:t>
            </a:r>
            <a:r>
              <a:rPr lang="fr-FR" sz="1600" dirty="0">
                <a:solidFill>
                  <a:srgbClr val="000000"/>
                </a:solidFill>
                <a:latin typeface="Menlo"/>
              </a:rPr>
              <a:t>);</a:t>
            </a:r>
          </a:p>
          <a:p>
            <a:r>
              <a:rPr lang="en-US" sz="1600" dirty="0">
                <a:latin typeface="Menlo"/>
              </a:rPr>
              <a:t>    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latin typeface="Menlo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  <a:p>
            <a:r>
              <a:rPr lang="en-US" sz="1600" dirty="0">
                <a:solidFill>
                  <a:srgbClr val="000000"/>
                </a:solidFill>
                <a:latin typeface="Menlo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80147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409700" y="2478197"/>
            <a:ext cx="63246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Как мы видим, в последнем тестовом методе используется метод fail([message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]);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defTabSz="803275">
              <a:buClr>
                <a:srgbClr val="FF6600"/>
              </a:buClr>
              <a:buSzPct val="125000"/>
              <a:buFont typeface="Wingdings" pitchFamily="2" charset="2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Этот метод используется для прямого сообщения фреймворку об ошибке (в данном случае – если не было вызвано ожидаемое исключение, или оно не того типа)</a:t>
            </a:r>
          </a:p>
        </p:txBody>
      </p:sp>
    </p:spTree>
    <p:extLst>
      <p:ext uri="{BB962C8B-B14F-4D97-AF65-F5344CB8AC3E}">
        <p14:creationId xmlns:p14="http://schemas.microsoft.com/office/powerpoint/2010/main" val="297813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Запуск тестов из консоли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985400"/>
            <a:ext cx="5023841" cy="134760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java -</a:t>
            </a:r>
            <a:r>
              <a:rPr lang="en-US" dirty="0" err="1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cp</a:t>
            </a: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\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:\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testing\lib\junit-4.5.jar; \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:\testing\bin </a:t>
            </a:r>
            <a:r>
              <a:rPr lang="en-US" dirty="0" err="1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org.junit.runner.JUnitCore</a:t>
            </a:r>
            <a:r>
              <a: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\</a:t>
            </a:r>
          </a:p>
          <a:p>
            <a:pPr defTabSz="803275">
              <a:buClr>
                <a:srgbClr val="FF6600"/>
              </a:buClr>
              <a:buSzPct val="125000"/>
            </a:pPr>
            <a:r>
              <a:rPr lang="en-US" dirty="0" err="1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MathTestClass</a:t>
            </a:r>
            <a:endParaRPr lang="en-US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11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charset="0"/>
              </a:rPr>
              <a:t>Содержание</a:t>
            </a:r>
            <a:endParaRPr lang="ru-RU" dirty="0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79526" y="1469617"/>
            <a:ext cx="6419849" cy="542925"/>
            <a:chOff x="1352551" y="3432175"/>
            <a:chExt cx="6419849" cy="542925"/>
          </a:xfrm>
        </p:grpSpPr>
        <p:sp>
          <p:nvSpPr>
            <p:cNvPr id="25" name="Rectangle 2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/>
                <a:t>1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Семейство </a:t>
              </a:r>
              <a:r>
                <a:rPr lang="en-US" dirty="0" err="1">
                  <a:solidFill>
                    <a:srgbClr val="004080"/>
                  </a:solidFill>
                </a:rPr>
                <a:t>xUnit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79526" y="2103778"/>
            <a:ext cx="6419849" cy="542925"/>
            <a:chOff x="1352551" y="3432175"/>
            <a:chExt cx="6419849" cy="542925"/>
          </a:xfrm>
        </p:grpSpPr>
        <p:sp>
          <p:nvSpPr>
            <p:cNvPr id="29" name="Rectangle 2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2</a:t>
              </a:r>
              <a:endParaRPr lang="ru-RU" sz="32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rgbClr val="004080"/>
                  </a:solidFill>
                </a:rPr>
                <a:t>Аннотации </a:t>
              </a:r>
              <a:r>
                <a:rPr lang="en-US" dirty="0" err="1">
                  <a:solidFill>
                    <a:srgbClr val="004080"/>
                  </a:solidFill>
                </a:rPr>
                <a:t>JUnit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79526" y="2737939"/>
            <a:ext cx="6419849" cy="542925"/>
            <a:chOff x="1352551" y="3432175"/>
            <a:chExt cx="6419849" cy="542925"/>
          </a:xfrm>
        </p:grpSpPr>
        <p:sp>
          <p:nvSpPr>
            <p:cNvPr id="33" name="Rectangle 32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3</a:t>
              </a:r>
              <a:endParaRPr lang="ru-RU" sz="3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Утверждения</a:t>
              </a:r>
              <a:r>
                <a:rPr lang="en-US" dirty="0" smtClean="0">
                  <a:solidFill>
                    <a:srgbClr val="004080"/>
                  </a:solidFill>
                </a:rPr>
                <a:t>. </a:t>
              </a:r>
              <a:r>
                <a:rPr lang="ru-RU" dirty="0">
                  <a:solidFill>
                    <a:srgbClr val="004080"/>
                  </a:solidFill>
                </a:rPr>
                <a:t>Методы </a:t>
              </a:r>
              <a:r>
                <a:rPr lang="en-US" dirty="0" smtClean="0">
                  <a:solidFill>
                    <a:srgbClr val="004080"/>
                  </a:solidFill>
                </a:rPr>
                <a:t>assert*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279526" y="3372100"/>
            <a:ext cx="6419849" cy="542925"/>
            <a:chOff x="1352551" y="3432175"/>
            <a:chExt cx="6419849" cy="542925"/>
          </a:xfrm>
        </p:grpSpPr>
        <p:sp>
          <p:nvSpPr>
            <p:cNvPr id="37" name="Rectangle 36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4</a:t>
              </a:r>
              <a:endParaRPr lang="ru-RU" sz="32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Метод </a:t>
              </a:r>
              <a:r>
                <a:rPr lang="en-US" dirty="0" smtClean="0">
                  <a:solidFill>
                    <a:srgbClr val="004080"/>
                  </a:solidFill>
                </a:rPr>
                <a:t>fail</a:t>
              </a:r>
              <a:endParaRPr lang="en-US" dirty="0">
                <a:solidFill>
                  <a:srgbClr val="00408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279526" y="4640422"/>
            <a:ext cx="6419849" cy="542925"/>
            <a:chOff x="1352551" y="3432175"/>
            <a:chExt cx="6419849" cy="542925"/>
          </a:xfrm>
        </p:grpSpPr>
        <p:sp>
          <p:nvSpPr>
            <p:cNvPr id="41" name="Rectangle 40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6</a:t>
              </a:r>
              <a:endParaRPr lang="ru-RU" sz="3200" b="1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Запуск тестов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279526" y="4006261"/>
            <a:ext cx="6419849" cy="542925"/>
            <a:chOff x="1352551" y="3432175"/>
            <a:chExt cx="6419849" cy="542925"/>
          </a:xfrm>
        </p:grpSpPr>
        <p:sp>
          <p:nvSpPr>
            <p:cNvPr id="45" name="Rectangle 44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5</a:t>
              </a:r>
              <a:endParaRPr lang="ru-RU" sz="3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Работа с исключениями</a:t>
              </a:r>
              <a:endParaRPr lang="en-US" dirty="0" smtClean="0">
                <a:solidFill>
                  <a:srgbClr val="00408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79526" y="5274582"/>
            <a:ext cx="6419849" cy="542925"/>
            <a:chOff x="1352551" y="3432175"/>
            <a:chExt cx="6419849" cy="542925"/>
          </a:xfrm>
        </p:grpSpPr>
        <p:sp>
          <p:nvSpPr>
            <p:cNvPr id="49" name="Rectangle 48"/>
            <p:cNvSpPr/>
            <p:nvPr/>
          </p:nvSpPr>
          <p:spPr>
            <a:xfrm>
              <a:off x="2219325" y="3432175"/>
              <a:ext cx="5553075" cy="5429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352551" y="3432175"/>
              <a:ext cx="476250" cy="54292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b="1" dirty="0" smtClean="0"/>
                <a:t>7</a:t>
              </a:r>
              <a:endParaRPr lang="ru-RU" sz="32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286000" y="3438581"/>
              <a:ext cx="5438775" cy="495108"/>
            </a:xfrm>
            <a:prstGeom prst="rect">
              <a:avLst/>
            </a:prstGeom>
            <a:solidFill>
              <a:schemeClr val="accent2"/>
            </a:solidFill>
          </p:spPr>
          <p:txBody>
            <a:bodyPr lIns="108000" tIns="108000" rIns="108000" bIns="108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spcAft>
                  <a:spcPts val="400"/>
                </a:spcAft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rgbClr val="004080"/>
                  </a:solidFill>
                </a:rPr>
                <a:t>Альтернативные фреймверки</a:t>
              </a:r>
              <a:endParaRPr lang="ru-RU" dirty="0">
                <a:solidFill>
                  <a:srgbClr val="00408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427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Запуск тестов из консоли</a:t>
            </a:r>
            <a:endParaRPr lang="en-US" dirty="0"/>
          </a:p>
        </p:txBody>
      </p:sp>
      <p:pic>
        <p:nvPicPr>
          <p:cNvPr id="4" name="Picture 3" descr="Terminal — bash — 65×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904875"/>
            <a:ext cx="9144000" cy="634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67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Запуск тестов в </a:t>
            </a:r>
            <a:r>
              <a:rPr lang="en-US" dirty="0"/>
              <a:t>IDE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985400"/>
            <a:ext cx="67056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 среде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Eclipse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\</a:t>
            </a:r>
            <a:r>
              <a:rPr lang="en-US" dirty="0" err="1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IntelliJ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IDEA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достаточно кликнуть правой кнопкой на тестовом классе и выбрать Run As -&gt; JUnit Test</a:t>
            </a:r>
          </a:p>
        </p:txBody>
      </p:sp>
      <p:pic>
        <p:nvPicPr>
          <p:cNvPr id="4" name="Picture 3" descr="Screen Shot 2012-12-16 at 7.20.1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783022"/>
            <a:ext cx="5638800" cy="486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64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Запуск тестов в </a:t>
            </a:r>
            <a:r>
              <a:rPr lang="en-US" dirty="0"/>
              <a:t>IDE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38" y="1856930"/>
            <a:ext cx="8410575" cy="314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20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20"/>
          </p:nvPr>
        </p:nvSpPr>
        <p:spPr>
          <a:xfrm>
            <a:off x="2127250" y="2432649"/>
            <a:ext cx="6467476" cy="576293"/>
          </a:xfrm>
        </p:spPr>
        <p:txBody>
          <a:bodyPr/>
          <a:lstStyle/>
          <a:p>
            <a:r>
              <a:rPr lang="ru-RU" dirty="0" smtClean="0"/>
              <a:t>Вопросы 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00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Разработка через </a:t>
            </a:r>
            <a:r>
              <a:rPr lang="en-US" dirty="0" smtClean="0">
                <a:latin typeface="Arial" charset="0"/>
              </a:rPr>
              <a:t>тестирование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git</a:t>
            </a:r>
            <a:r>
              <a:rPr lang="en-US" dirty="0"/>
              <a:t> clone </a:t>
            </a:r>
            <a:r>
              <a:rPr lang="en-US" dirty="0" err="1"/>
              <a:t>git</a:t>
            </a:r>
            <a:r>
              <a:rPr lang="en-US" dirty="0"/>
              <a:t>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err="1"/>
              <a:t>Trainings.git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err="1" smtClean="0"/>
              <a:t>IDyachenko@luxoft.com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ivan-dyachenko</a:t>
            </a:r>
            <a:r>
              <a:rPr lang="en-US" dirty="0"/>
              <a:t>/</a:t>
            </a:r>
            <a:r>
              <a:rPr lang="en-US" dirty="0" smtClean="0"/>
              <a:t>Trainings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xUnit</a:t>
            </a:r>
            <a:r>
              <a:rPr lang="en-US" dirty="0"/>
              <a:t> </a:t>
            </a:r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28700" y="2478197"/>
            <a:ext cx="7086600" cy="21786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Как и в любом другом деле, в модульном тестировании не обойтись без подходящих инструментов – нет смысла «забивать гвозди микроскопом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Для этого существуют xUnit и Mock-фреймворки, применяемые для state-based и interaction тестирования соответственно</a:t>
            </a:r>
          </a:p>
        </p:txBody>
      </p:sp>
    </p:spTree>
    <p:extLst>
      <p:ext uri="{BB962C8B-B14F-4D97-AF65-F5344CB8AC3E}">
        <p14:creationId xmlns:p14="http://schemas.microsoft.com/office/powerpoint/2010/main" val="92943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Семейство </a:t>
            </a:r>
            <a:r>
              <a:rPr lang="en-US" dirty="0" err="1"/>
              <a:t>xUnit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28700" y="2478197"/>
            <a:ext cx="7086600" cy="19016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Самыми яркими представителями семейства xUnit являются фреймворки JUnit (для Java) и его портированная под .NET версия –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nit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Синтаксис обоих фреймворков практически идентичен, поэтому рассмотрим аннотации и методы JUnit</a:t>
            </a:r>
          </a:p>
        </p:txBody>
      </p:sp>
    </p:spTree>
    <p:extLst>
      <p:ext uri="{BB962C8B-B14F-4D97-AF65-F5344CB8AC3E}">
        <p14:creationId xmlns:p14="http://schemas.microsoft.com/office/powerpoint/2010/main" val="52756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Аннотации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0" y="2201198"/>
            <a:ext cx="7620000" cy="245560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 ходе написания модульных тестов у нас появляются как сами тестовые классы и методы, так и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вспомогательные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Для их разделения в среде JUnit, начиная с 4-й версии, используются 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аннотации</a:t>
            </a:r>
            <a:endParaRPr lang="en-US" dirty="0" smtClean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  <a:p>
            <a:pPr marL="287338" indent="-287338" defTabSz="803275">
              <a:buClr>
                <a:srgbClr val="FF6600"/>
              </a:buClr>
              <a:buSzPct val="125000"/>
              <a:buFont typeface="Wingdings" charset="0"/>
              <a:buChar char="§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Аннотация – ключевое слово, начинающееся с символа “@”, и помещаемое перед объявлением класса и/или метода</a:t>
            </a:r>
          </a:p>
        </p:txBody>
      </p:sp>
    </p:spTree>
    <p:extLst>
      <p:ext uri="{BB962C8B-B14F-4D97-AF65-F5344CB8AC3E}">
        <p14:creationId xmlns:p14="http://schemas.microsoft.com/office/powerpoint/2010/main" val="3604809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Фикстура 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43000" y="3032195"/>
            <a:ext cx="6858000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algn="ctr" defTabSz="803275">
              <a:buClr>
                <a:srgbClr val="FF6600"/>
              </a:buClr>
              <a:buSzPct val="125000"/>
            </a:pP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Фикстура – разделяемые между тестами данные и бизнес-логика</a:t>
            </a:r>
          </a:p>
        </p:txBody>
      </p:sp>
    </p:spTree>
    <p:extLst>
      <p:ext uri="{BB962C8B-B14F-4D97-AF65-F5344CB8AC3E}">
        <p14:creationId xmlns:p14="http://schemas.microsoft.com/office/powerpoint/2010/main" val="798896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Аннотации </a:t>
            </a:r>
            <a:r>
              <a:rPr lang="en-US" dirty="0" err="1"/>
              <a:t>JUnit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77265" y="2201198"/>
            <a:ext cx="7989470" cy="2455605"/>
            <a:chOff x="533400" y="1793400"/>
            <a:chExt cx="7989470" cy="2455605"/>
          </a:xfrm>
        </p:grpSpPr>
        <p:sp>
          <p:nvSpPr>
            <p:cNvPr id="5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499029" y="1793400"/>
              <a:ext cx="5023841" cy="245560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93296" tIns="144000" rIns="93296" bIns="93296">
              <a:spAutoFit/>
            </a:bodyPr>
            <a:lstStyle/>
            <a:p>
              <a:pPr marL="285750" indent="-285750" defTabSz="803275">
                <a:buClr>
                  <a:srgbClr val="FF6600"/>
                </a:buClr>
                <a:buSzPct val="125000"/>
                <a:buFont typeface="Wingdings" charset="2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Объявляет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 </a:t>
              </a:r>
              <a:r>
                <a:rPr lang="ru-RU" dirty="0" err="1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фикстурой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Данный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 будет вызван единожды,  перед началом (после выполнения) тестового 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набора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Используется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для инициализации (очистки) тестовых данных и 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объектов</a:t>
              </a: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Rectangle 3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33400" y="1814468"/>
              <a:ext cx="1961522" cy="1347609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93296" tIns="144000" rIns="93296" bIns="93296">
              <a:spAutoFit/>
            </a:bodyPr>
            <a:lstStyle/>
            <a:p>
              <a:pPr defTabSz="803275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Before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defTabSz="803275"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After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defTabSz="803275"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@Before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Class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defTabSz="803275">
                <a:buClr>
                  <a:srgbClr val="FF6600"/>
                </a:buClr>
                <a:buSzPct val="125000"/>
              </a:pPr>
              <a:r>
                <a:rPr lang="en-US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</a:t>
              </a:r>
              <a:r>
                <a:rPr lang="ru-RU" dirty="0" err="1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AfterClass</a:t>
              </a:r>
              <a:endParaRPr lang="en-US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971800" y="1814468"/>
              <a:ext cx="0" cy="2434537"/>
            </a:xfrm>
            <a:prstGeom prst="line">
              <a:avLst/>
            </a:prstGeom>
            <a:ln w="3175" cmpd="sng">
              <a:prstDash val="dash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876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Аннотации </a:t>
            </a:r>
            <a:r>
              <a:rPr lang="en-US" dirty="0" err="1"/>
              <a:t>JUnit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62001" y="2201198"/>
            <a:ext cx="7995640" cy="2753672"/>
            <a:chOff x="762001" y="2201198"/>
            <a:chExt cx="7995640" cy="2753672"/>
          </a:xfrm>
        </p:grpSpPr>
        <p:sp>
          <p:nvSpPr>
            <p:cNvPr id="5" name="Rectangle 4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3733800" y="2201198"/>
              <a:ext cx="5023841" cy="2455605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93296" tIns="144000" rIns="93296" bIns="93296">
              <a:spAutoFit/>
            </a:bodyPr>
            <a:lstStyle/>
            <a:p>
              <a:pPr marL="285750" indent="-285750" defTabSz="803275">
                <a:buClr>
                  <a:srgbClr val="FF6600"/>
                </a:buClr>
                <a:buSzPct val="125000"/>
                <a:buFont typeface="Wingdings" charset="2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Объявляет 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 </a:t>
              </a:r>
              <a:r>
                <a:rPr lang="ru-RU" dirty="0" err="1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фикстурой</a:t>
              </a:r>
              <a:endParaRPr lang="en-US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Данный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 будет вызываться перед началом (после завершения) КАЖДОГО тестового 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метода</a:t>
              </a: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defTabSz="803275">
                <a:buClr>
                  <a:srgbClr val="FF6600"/>
                </a:buClr>
                <a:buSzPct val="125000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Объявляет </a:t>
              </a: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метод тестом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3015665" y="2222266"/>
              <a:ext cx="0" cy="2434537"/>
            </a:xfrm>
            <a:prstGeom prst="line">
              <a:avLst/>
            </a:prstGeom>
            <a:ln w="3175" cmpd="sng">
              <a:prstDash val="dash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6" name="Rectangle 5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762001" y="2222266"/>
              <a:ext cx="1981200" cy="273260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square" lIns="93296" tIns="144000" rIns="93296" bIns="93296">
              <a:spAutoFit/>
            </a:bodyPr>
            <a:lstStyle/>
            <a:p>
              <a:pPr defTabSz="803275">
                <a:buClr>
                  <a:srgbClr val="FF6600"/>
                </a:buClr>
                <a:buSzPct val="125000"/>
              </a:pP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@Before</a:t>
              </a:r>
            </a:p>
            <a:p>
              <a:pPr defTabSz="803275">
                <a:buClr>
                  <a:srgbClr val="FF6600"/>
                </a:buClr>
                <a:buSzPct val="125000"/>
              </a:pPr>
              <a:endPara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marL="287338" indent="-287338" defTabSz="803275">
                <a:buClr>
                  <a:srgbClr val="FF6600"/>
                </a:buClr>
                <a:buSzPct val="125000"/>
                <a:buFont typeface="Wingdings" charset="0"/>
                <a:buChar char="§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  <a:p>
              <a:pPr defTabSz="803275">
                <a:buClr>
                  <a:srgbClr val="FF6600"/>
                </a:buClr>
                <a:buSzPct val="125000"/>
              </a:pPr>
              <a:r>
                <a:rPr lang="ru-RU" dirty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@</a:t>
              </a:r>
              <a:r>
                <a:rPr lang="ru-RU" dirty="0" smtClean="0">
                  <a:solidFill>
                    <a:schemeClr val="accent4"/>
                  </a:solidFill>
                  <a:latin typeface="Arial" pitchFamily="34" charset="0"/>
                  <a:cs typeface="Arial" pitchFamily="34" charset="0"/>
                </a:rPr>
                <a:t>Test</a:t>
              </a:r>
            </a:p>
            <a:p>
              <a:pPr defTabSz="803275">
                <a:buClr>
                  <a:srgbClr val="FF6600"/>
                </a:buClr>
                <a:buSzPct val="125000"/>
              </a:pPr>
              <a:endPara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838200" y="4114800"/>
              <a:ext cx="7391400" cy="0"/>
            </a:xfrm>
            <a:prstGeom prst="line">
              <a:avLst/>
            </a:prstGeom>
            <a:ln w="3175" cmpd="sng">
              <a:solidFill>
                <a:schemeClr val="accent4">
                  <a:alpha val="36000"/>
                </a:schemeClr>
              </a:solidFill>
              <a:prstDash val="dash"/>
              <a:tailEnd type="non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7092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Аннотации </a:t>
            </a:r>
            <a:r>
              <a:rPr lang="en-US" dirty="0" err="1"/>
              <a:t>JUnit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81000" y="1145707"/>
            <a:ext cx="5023841" cy="793611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 lIns="93296" tIns="144000" rIns="93296" bIns="93296">
            <a:spAutoFit/>
          </a:bodyPr>
          <a:lstStyle/>
          <a:p>
            <a:pPr defTabSz="803275">
              <a:buClr>
                <a:srgbClr val="FF6600"/>
              </a:buClr>
              <a:buSzPct val="125000"/>
            </a:pP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Таким </a:t>
            </a:r>
            <a:r>
              <a:rPr lang="ru-RU" dirty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образом, выполнение методов будет выполняться в следующем порядке</a:t>
            </a:r>
            <a:r>
              <a:rPr lang="ru-RU" dirty="0" smtClean="0">
                <a:solidFill>
                  <a:schemeClr val="accent4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dirty="0">
              <a:solidFill>
                <a:schemeClr val="accent4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867400" y="1163246"/>
            <a:ext cx="2057610" cy="647700"/>
            <a:chOff x="2184400" y="1384300"/>
            <a:chExt cx="2641600" cy="1295400"/>
          </a:xfrm>
        </p:grpSpPr>
        <p:sp>
          <p:nvSpPr>
            <p:cNvPr id="9" name="Rectangle 8"/>
            <p:cNvSpPr/>
            <p:nvPr/>
          </p:nvSpPr>
          <p:spPr>
            <a:xfrm>
              <a:off x="2184400" y="1384300"/>
              <a:ext cx="2641600" cy="1295400"/>
            </a:xfrm>
            <a:prstGeom prst="rect">
              <a:avLst/>
            </a:prstGeom>
            <a:ln w="6350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2391164" y="1875632"/>
              <a:ext cx="2239180" cy="312738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>
                  <a:latin typeface="Arial" pitchFamily="34" charset="0"/>
                  <a:cs typeface="Arial" pitchFamily="34" charset="0"/>
                </a:rPr>
                <a:t>@</a:t>
              </a:r>
              <a:r>
                <a:rPr lang="en-US" sz="1800" b="0" dirty="0" err="1">
                  <a:latin typeface="Arial" pitchFamily="34" charset="0"/>
                  <a:cs typeface="Arial" pitchFamily="34" charset="0"/>
                </a:rPr>
                <a:t>BeforeClass</a:t>
              </a:r>
              <a:r>
                <a:rPr lang="en-US" sz="1800" b="0" dirty="0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</p:grpSp>
      <p:cxnSp>
        <p:nvCxnSpPr>
          <p:cNvPr id="11" name="Straight Arrow Connector 10"/>
          <p:cNvCxnSpPr>
            <a:stCxn id="9" idx="2"/>
          </p:cNvCxnSpPr>
          <p:nvPr/>
        </p:nvCxnSpPr>
        <p:spPr>
          <a:xfrm>
            <a:off x="6896205" y="1810946"/>
            <a:ext cx="0" cy="39687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867399" y="2207816"/>
            <a:ext cx="2057610" cy="647700"/>
            <a:chOff x="2184400" y="1384300"/>
            <a:chExt cx="2641600" cy="1295400"/>
          </a:xfrm>
        </p:grpSpPr>
        <p:sp>
          <p:nvSpPr>
            <p:cNvPr id="27" name="Rectangle 26"/>
            <p:cNvSpPr/>
            <p:nvPr/>
          </p:nvSpPr>
          <p:spPr>
            <a:xfrm>
              <a:off x="2184400" y="1384300"/>
              <a:ext cx="2641600" cy="1295400"/>
            </a:xfrm>
            <a:prstGeom prst="rect">
              <a:avLst/>
            </a:prstGeom>
            <a:ln w="6350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itle 1"/>
            <p:cNvSpPr txBox="1">
              <a:spLocks/>
            </p:cNvSpPr>
            <p:nvPr/>
          </p:nvSpPr>
          <p:spPr bwMode="auto">
            <a:xfrm>
              <a:off x="2391164" y="1875632"/>
              <a:ext cx="2239180" cy="312738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>
                  <a:latin typeface="Arial" pitchFamily="34" charset="0"/>
                  <a:cs typeface="Arial" pitchFamily="34" charset="0"/>
                </a:rPr>
                <a:t>@</a:t>
              </a:r>
              <a:r>
                <a:rPr lang="en-US" sz="1800" b="0" dirty="0" smtClean="0">
                  <a:latin typeface="Arial" pitchFamily="34" charset="0"/>
                  <a:cs typeface="Arial" pitchFamily="34" charset="0"/>
                </a:rPr>
                <a:t>Before</a:t>
              </a:r>
              <a:endParaRPr lang="en-US" sz="1800" b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9" name="Straight Arrow Connector 28"/>
          <p:cNvCxnSpPr>
            <a:stCxn id="27" idx="2"/>
          </p:cNvCxnSpPr>
          <p:nvPr/>
        </p:nvCxnSpPr>
        <p:spPr>
          <a:xfrm>
            <a:off x="6896204" y="2855516"/>
            <a:ext cx="0" cy="39687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5894137" y="3269269"/>
            <a:ext cx="2057610" cy="647700"/>
            <a:chOff x="2184400" y="1384300"/>
            <a:chExt cx="2641600" cy="1295400"/>
          </a:xfrm>
        </p:grpSpPr>
        <p:sp>
          <p:nvSpPr>
            <p:cNvPr id="31" name="Rectangle 30"/>
            <p:cNvSpPr/>
            <p:nvPr/>
          </p:nvSpPr>
          <p:spPr>
            <a:xfrm>
              <a:off x="2184400" y="1384300"/>
              <a:ext cx="2641600" cy="1295400"/>
            </a:xfrm>
            <a:prstGeom prst="rect">
              <a:avLst/>
            </a:prstGeom>
            <a:ln w="6350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itle 1"/>
            <p:cNvSpPr txBox="1">
              <a:spLocks/>
            </p:cNvSpPr>
            <p:nvPr/>
          </p:nvSpPr>
          <p:spPr bwMode="auto">
            <a:xfrm>
              <a:off x="2391164" y="1875632"/>
              <a:ext cx="2239180" cy="312738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>
                  <a:latin typeface="Arial" pitchFamily="34" charset="0"/>
                  <a:cs typeface="Arial" pitchFamily="34" charset="0"/>
                </a:rPr>
                <a:t>@Test</a:t>
              </a:r>
              <a:endParaRPr lang="en-US" sz="1800" b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3" name="Straight Arrow Connector 32"/>
          <p:cNvCxnSpPr>
            <a:stCxn id="31" idx="2"/>
          </p:cNvCxnSpPr>
          <p:nvPr/>
        </p:nvCxnSpPr>
        <p:spPr>
          <a:xfrm>
            <a:off x="6922942" y="3916969"/>
            <a:ext cx="0" cy="39687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4" name="Group 33"/>
          <p:cNvGrpSpPr/>
          <p:nvPr/>
        </p:nvGrpSpPr>
        <p:grpSpPr>
          <a:xfrm>
            <a:off x="5883442" y="4313839"/>
            <a:ext cx="2057610" cy="647700"/>
            <a:chOff x="2184400" y="1384300"/>
            <a:chExt cx="2641600" cy="1295400"/>
          </a:xfrm>
        </p:grpSpPr>
        <p:sp>
          <p:nvSpPr>
            <p:cNvPr id="35" name="Rectangle 34"/>
            <p:cNvSpPr/>
            <p:nvPr/>
          </p:nvSpPr>
          <p:spPr>
            <a:xfrm>
              <a:off x="2184400" y="1384300"/>
              <a:ext cx="2641600" cy="1295400"/>
            </a:xfrm>
            <a:prstGeom prst="rect">
              <a:avLst/>
            </a:prstGeom>
            <a:ln w="6350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itle 1"/>
            <p:cNvSpPr txBox="1">
              <a:spLocks/>
            </p:cNvSpPr>
            <p:nvPr/>
          </p:nvSpPr>
          <p:spPr bwMode="auto">
            <a:xfrm>
              <a:off x="2391164" y="1875632"/>
              <a:ext cx="2239180" cy="312738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>
                  <a:latin typeface="Arial" pitchFamily="34" charset="0"/>
                  <a:cs typeface="Arial" pitchFamily="34" charset="0"/>
                </a:rPr>
                <a:t>@After</a:t>
              </a:r>
              <a:endParaRPr lang="en-US" sz="1800" b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7" name="Straight Arrow Connector 36"/>
          <p:cNvCxnSpPr>
            <a:stCxn id="35" idx="2"/>
          </p:cNvCxnSpPr>
          <p:nvPr/>
        </p:nvCxnSpPr>
        <p:spPr>
          <a:xfrm>
            <a:off x="6912247" y="4961539"/>
            <a:ext cx="0" cy="39687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5894137" y="5358409"/>
            <a:ext cx="2057610" cy="647700"/>
            <a:chOff x="2184400" y="1384300"/>
            <a:chExt cx="2641600" cy="1295400"/>
          </a:xfrm>
        </p:grpSpPr>
        <p:sp>
          <p:nvSpPr>
            <p:cNvPr id="39" name="Rectangle 38"/>
            <p:cNvSpPr/>
            <p:nvPr/>
          </p:nvSpPr>
          <p:spPr>
            <a:xfrm>
              <a:off x="2184400" y="1384300"/>
              <a:ext cx="2641600" cy="1295400"/>
            </a:xfrm>
            <a:prstGeom prst="rect">
              <a:avLst/>
            </a:prstGeom>
            <a:ln w="6350" cmpd="sng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itle 1"/>
            <p:cNvSpPr txBox="1">
              <a:spLocks/>
            </p:cNvSpPr>
            <p:nvPr/>
          </p:nvSpPr>
          <p:spPr bwMode="auto">
            <a:xfrm>
              <a:off x="2391164" y="1875632"/>
              <a:ext cx="2239180" cy="312738"/>
            </a:xfrm>
            <a:prstGeom prst="rect">
              <a:avLst/>
            </a:prstGeom>
            <a:ln>
              <a:headEnd/>
              <a:tailEnd/>
            </a:ln>
            <a:extLst>
              <a:ext uri="{FAA26D3D-D897-4be2-8F04-BA451C77F1D7}">
                <ma14:placeholderFlag xmlns:ma14="http://schemas.microsoft.com/office/mac/drawingml/2011/main" val="1"/>
              </a:ext>
            </a:ex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latin typeface="+mj-lt"/>
                  <a:ea typeface="ＭＳ Ｐゴシック" charset="0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rgbClr val="004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  <a:ea typeface="ＭＳ Ｐゴシック" charset="0"/>
                </a:defRPr>
              </a:lvl5pPr>
              <a:lvl6pPr marL="4572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6pPr>
              <a:lvl7pPr marL="9144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7pPr>
              <a:lvl8pPr marL="13716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8pPr>
              <a:lvl9pPr marL="1828800" algn="l" rtl="0" fontAlgn="base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defRPr>
              </a:lvl9pPr>
            </a:lstStyle>
            <a:p>
              <a:pPr algn="ctr"/>
              <a:r>
                <a:rPr lang="en-US" sz="1800" b="0" dirty="0" smtClean="0">
                  <a:latin typeface="Arial" pitchFamily="34" charset="0"/>
                  <a:cs typeface="Arial" pitchFamily="34" charset="0"/>
                </a:rPr>
                <a:t>@</a:t>
              </a:r>
              <a:r>
                <a:rPr lang="en-US" sz="1800" b="0" dirty="0" err="1" smtClean="0">
                  <a:latin typeface="Arial" pitchFamily="34" charset="0"/>
                  <a:cs typeface="Arial" pitchFamily="34" charset="0"/>
                </a:rPr>
                <a:t>AfterClass</a:t>
              </a:r>
              <a:r>
                <a:rPr lang="en-US" sz="1800" b="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800" b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42" name="Straight Arrow Connector 41"/>
          <p:cNvCxnSpPr/>
          <p:nvPr/>
        </p:nvCxnSpPr>
        <p:spPr>
          <a:xfrm flipV="1">
            <a:off x="5486609" y="1979216"/>
            <a:ext cx="0" cy="320040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5486609" y="5179616"/>
            <a:ext cx="1409596" cy="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486609" y="1979216"/>
            <a:ext cx="1409595" cy="0"/>
          </a:xfrm>
          <a:prstGeom prst="straightConnector1">
            <a:avLst/>
          </a:prstGeom>
          <a:ln w="6350" cmpd="sng"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4" name="Rounded Rectangular Callout 53"/>
          <p:cNvSpPr/>
          <p:nvPr/>
        </p:nvSpPr>
        <p:spPr>
          <a:xfrm>
            <a:off x="2915402" y="2453482"/>
            <a:ext cx="2489439" cy="723900"/>
          </a:xfrm>
          <a:prstGeom prst="wedgeRoundRectCallout">
            <a:avLst>
              <a:gd name="adj1" fmla="val 42269"/>
              <a:gd name="adj2" fmla="val 10036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dirty="0" smtClean="0">
                <a:solidFill>
                  <a:srgbClr val="00408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Для каждого метода </a:t>
            </a:r>
            <a:r>
              <a:rPr lang="en-US" dirty="0" smtClean="0">
                <a:solidFill>
                  <a:srgbClr val="004080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@Test</a:t>
            </a:r>
            <a:endParaRPr lang="ru-RU" dirty="0">
              <a:solidFill>
                <a:srgbClr val="004080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339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TOP" val=" 238.25"/>
  <p:tag name="LLEFT" val=" 144.125"/>
</p:tagLst>
</file>

<file path=ppt/theme/theme1.xml><?xml version="1.0" encoding="utf-8"?>
<a:theme xmlns:a="http://schemas.openxmlformats.org/drawingml/2006/main" name="Lux_new">
  <a:themeElements>
    <a:clrScheme name="Luxoft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00FF"/>
      </a:hlink>
      <a:folHlink>
        <a:srgbClr val="006600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ux_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ux_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ux_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_LuxTraining2012_v4">
  <a:themeElements>
    <a:clrScheme name="Custom 2">
      <a:dk1>
        <a:srgbClr val="161645"/>
      </a:dk1>
      <a:lt1>
        <a:srgbClr val="FFFFFF"/>
      </a:lt1>
      <a:dk2>
        <a:srgbClr val="161645"/>
      </a:dk2>
      <a:lt2>
        <a:srgbClr val="FFFFFF"/>
      </a:lt2>
      <a:accent1>
        <a:srgbClr val="FFFFFF"/>
      </a:accent1>
      <a:accent2>
        <a:srgbClr val="F2F2F2"/>
      </a:accent2>
      <a:accent3>
        <a:srgbClr val="FF6600"/>
      </a:accent3>
      <a:accent4>
        <a:srgbClr val="004080"/>
      </a:accent4>
      <a:accent5>
        <a:srgbClr val="FF0000"/>
      </a:accent5>
      <a:accent6>
        <a:srgbClr val="212167"/>
      </a:accent6>
      <a:hlink>
        <a:srgbClr val="0068D2"/>
      </a:hlink>
      <a:folHlink>
        <a:srgbClr val="006600"/>
      </a:folHlink>
    </a:clrScheme>
    <a:fontScheme name="Luxoft Fonts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alpha val="18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>
          <a:tailEnd type="arrow"/>
        </a:ln>
      </a:spPr>
      <a:bodyPr/>
      <a:lstStyle/>
      <a:style>
        <a:lnRef idx="2">
          <a:schemeClr val="accent4"/>
        </a:lnRef>
        <a:fillRef idx="0">
          <a:schemeClr val="accent4"/>
        </a:fillRef>
        <a:effectRef idx="1">
          <a:schemeClr val="accent4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2">
    <a:dk1>
      <a:srgbClr val="161645"/>
    </a:dk1>
    <a:lt1>
      <a:srgbClr val="FFFFFF"/>
    </a:lt1>
    <a:dk2>
      <a:srgbClr val="161645"/>
    </a:dk2>
    <a:lt2>
      <a:srgbClr val="FFFFFF"/>
    </a:lt2>
    <a:accent1>
      <a:srgbClr val="FFFFFF"/>
    </a:accent1>
    <a:accent2>
      <a:srgbClr val="F2F2F2"/>
    </a:accent2>
    <a:accent3>
      <a:srgbClr val="FF6600"/>
    </a:accent3>
    <a:accent4>
      <a:srgbClr val="004080"/>
    </a:accent4>
    <a:accent5>
      <a:srgbClr val="FF0000"/>
    </a:accent5>
    <a:accent6>
      <a:srgbClr val="212167"/>
    </a:accent6>
    <a:hlink>
      <a:srgbClr val="0068D2"/>
    </a:hlink>
    <a:folHlink>
      <a:srgbClr val="0066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6643</TotalTime>
  <Words>958</Words>
  <Application>Microsoft Macintosh PowerPoint</Application>
  <PresentationFormat>On-screen Show (4:3)</PresentationFormat>
  <Paragraphs>241</Paragraphs>
  <Slides>24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Lux_new</vt:lpstr>
      <vt:lpstr>_LuxTraining2012_v4</vt:lpstr>
      <vt:lpstr>Разработка через тестирование XUnit</vt:lpstr>
      <vt:lpstr>Содержание</vt:lpstr>
      <vt:lpstr>xUnit </vt:lpstr>
      <vt:lpstr>Семейство xUnit</vt:lpstr>
      <vt:lpstr>Аннотации JUnit</vt:lpstr>
      <vt:lpstr>Фикстура </vt:lpstr>
      <vt:lpstr>Аннотации JUnit</vt:lpstr>
      <vt:lpstr>Аннотации JUnit</vt:lpstr>
      <vt:lpstr>Аннотации JUnit</vt:lpstr>
      <vt:lpstr>Пример</vt:lpstr>
      <vt:lpstr>Пример</vt:lpstr>
      <vt:lpstr>Методы assert*</vt:lpstr>
      <vt:lpstr>Методы assert*</vt:lpstr>
      <vt:lpstr>Методы assert*</vt:lpstr>
      <vt:lpstr>Использование JUnit</vt:lpstr>
      <vt:lpstr>Пример использования JUnit</vt:lpstr>
      <vt:lpstr>Пример использования JUnit</vt:lpstr>
      <vt:lpstr>Использование JUnit</vt:lpstr>
      <vt:lpstr>Запуск тестов из консоли</vt:lpstr>
      <vt:lpstr>Запуск тестов из консоли</vt:lpstr>
      <vt:lpstr>Запуск тестов в IDE</vt:lpstr>
      <vt:lpstr>Запуск тестов в IDE</vt:lpstr>
      <vt:lpstr>PowerPoint Presentation</vt:lpstr>
      <vt:lpstr>PowerPoint Presentation</vt:lpstr>
    </vt:vector>
  </TitlesOfParts>
  <Manager/>
  <Company>Luxoft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через тестирование Test Driven Development</dc:title>
  <dc:subject/>
  <dc:creator>Ivan D.</dc:creator>
  <cp:keywords>TDD</cp:keywords>
  <dc:description/>
  <cp:lastModifiedBy>Ivan D.</cp:lastModifiedBy>
  <cp:revision>169</cp:revision>
  <dcterms:created xsi:type="dcterms:W3CDTF">2012-04-24T17:52:52Z</dcterms:created>
  <dcterms:modified xsi:type="dcterms:W3CDTF">2012-12-16T17:21:06Z</dcterms:modified>
  <cp:category/>
</cp:coreProperties>
</file>