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94" r:id="rId3"/>
  </p:sldMasterIdLst>
  <p:notesMasterIdLst>
    <p:notesMasterId r:id="rId80"/>
  </p:notesMasterIdLst>
  <p:sldIdLst>
    <p:sldId id="355" r:id="rId4"/>
    <p:sldId id="258" r:id="rId5"/>
    <p:sldId id="263" r:id="rId6"/>
    <p:sldId id="270" r:id="rId7"/>
    <p:sldId id="271" r:id="rId8"/>
    <p:sldId id="268" r:id="rId9"/>
    <p:sldId id="280" r:id="rId10"/>
    <p:sldId id="272" r:id="rId11"/>
    <p:sldId id="269" r:id="rId12"/>
    <p:sldId id="292" r:id="rId13"/>
    <p:sldId id="293" r:id="rId14"/>
    <p:sldId id="294" r:id="rId15"/>
    <p:sldId id="295" r:id="rId16"/>
    <p:sldId id="296" r:id="rId17"/>
    <p:sldId id="297" r:id="rId18"/>
    <p:sldId id="298" r:id="rId19"/>
    <p:sldId id="299" r:id="rId20"/>
    <p:sldId id="300" r:id="rId21"/>
    <p:sldId id="363" r:id="rId22"/>
    <p:sldId id="321" r:id="rId23"/>
    <p:sldId id="273" r:id="rId24"/>
    <p:sldId id="301" r:id="rId25"/>
    <p:sldId id="274" r:id="rId26"/>
    <p:sldId id="302" r:id="rId27"/>
    <p:sldId id="275" r:id="rId28"/>
    <p:sldId id="308" r:id="rId29"/>
    <p:sldId id="314" r:id="rId30"/>
    <p:sldId id="315" r:id="rId31"/>
    <p:sldId id="316" r:id="rId32"/>
    <p:sldId id="317" r:id="rId33"/>
    <p:sldId id="318" r:id="rId34"/>
    <p:sldId id="319" r:id="rId35"/>
    <p:sldId id="303" r:id="rId36"/>
    <p:sldId id="364" r:id="rId37"/>
    <p:sldId id="365" r:id="rId38"/>
    <p:sldId id="325" r:id="rId39"/>
    <p:sldId id="326" r:id="rId40"/>
    <p:sldId id="327" r:id="rId41"/>
    <p:sldId id="328" r:id="rId42"/>
    <p:sldId id="329" r:id="rId43"/>
    <p:sldId id="330" r:id="rId44"/>
    <p:sldId id="331" r:id="rId45"/>
    <p:sldId id="332" r:id="rId46"/>
    <p:sldId id="333" r:id="rId47"/>
    <p:sldId id="334" r:id="rId48"/>
    <p:sldId id="335" r:id="rId49"/>
    <p:sldId id="336" r:id="rId50"/>
    <p:sldId id="337" r:id="rId51"/>
    <p:sldId id="338" r:id="rId52"/>
    <p:sldId id="339" r:id="rId53"/>
    <p:sldId id="340" r:id="rId54"/>
    <p:sldId id="341" r:id="rId55"/>
    <p:sldId id="342" r:id="rId56"/>
    <p:sldId id="343" r:id="rId57"/>
    <p:sldId id="344" r:id="rId58"/>
    <p:sldId id="345" r:id="rId59"/>
    <p:sldId id="346" r:id="rId60"/>
    <p:sldId id="347" r:id="rId61"/>
    <p:sldId id="348" r:id="rId62"/>
    <p:sldId id="349" r:id="rId63"/>
    <p:sldId id="350" r:id="rId64"/>
    <p:sldId id="283" r:id="rId65"/>
    <p:sldId id="352" r:id="rId66"/>
    <p:sldId id="353" r:id="rId67"/>
    <p:sldId id="359" r:id="rId68"/>
    <p:sldId id="354" r:id="rId69"/>
    <p:sldId id="358" r:id="rId70"/>
    <p:sldId id="360" r:id="rId71"/>
    <p:sldId id="361" r:id="rId72"/>
    <p:sldId id="284" r:id="rId73"/>
    <p:sldId id="279" r:id="rId74"/>
    <p:sldId id="306" r:id="rId75"/>
    <p:sldId id="305" r:id="rId76"/>
    <p:sldId id="307" r:id="rId77"/>
    <p:sldId id="357" r:id="rId78"/>
    <p:sldId id="356" r:id="rId7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C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261" autoAdjust="0"/>
    <p:restoredTop sz="90989" autoAdjust="0"/>
  </p:normalViewPr>
  <p:slideViewPr>
    <p:cSldViewPr snapToObjects="1">
      <p:cViewPr>
        <p:scale>
          <a:sx n="106" d="100"/>
          <a:sy n="106" d="100"/>
        </p:scale>
        <p:origin x="-48" y="-150"/>
      </p:cViewPr>
      <p:guideLst>
        <p:guide orient="horz" pos="640"/>
        <p:guide pos="2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tableStyles" Target="tableStyle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ECE3-FD69-FE4C-B5B3-E9526994F809}" type="datetimeFigureOut">
              <a:rPr lang="en-US" smtClean="0"/>
              <a:t>12/7/2012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568CC-110C-4346-A0AE-B1FBECAA9176}" type="slidenum">
              <a:rPr lang="en-US" smtClean="0"/>
              <a:t>‹#›</a:t>
            </a:fld>
            <a:endParaRPr lang="en-US"/>
          </a:p>
        </p:txBody>
      </p:sp>
    </p:spTree>
    <p:extLst>
      <p:ext uri="{BB962C8B-B14F-4D97-AF65-F5344CB8AC3E}">
        <p14:creationId xmlns:p14="http://schemas.microsoft.com/office/powerpoint/2010/main" val="3216845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a:t>
            </a:fld>
            <a:endParaRPr lang="en-US"/>
          </a:p>
        </p:txBody>
      </p:sp>
    </p:spTree>
    <p:extLst>
      <p:ext uri="{BB962C8B-B14F-4D97-AF65-F5344CB8AC3E}">
        <p14:creationId xmlns:p14="http://schemas.microsoft.com/office/powerpoint/2010/main" val="290585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Кент Бек — разработчик программного обеспечения, создатель таких методологий разработки ПО как экстремальное программирование (XP) и разработка через тестирование (TDD)  Он</a:t>
            </a:r>
            <a:r>
              <a:rPr lang="ru-RU" baseline="0" dirty="0" smtClean="0"/>
              <a:t> </a:t>
            </a:r>
            <a:r>
              <a:rPr lang="ru-RU" dirty="0" smtClean="0"/>
              <a:t>был одним из 17 специалистов подписавших </a:t>
            </a:r>
            <a:r>
              <a:rPr lang="ru-RU" dirty="0" err="1" smtClean="0"/>
              <a:t>Agile</a:t>
            </a:r>
            <a:r>
              <a:rPr lang="ru-RU" dirty="0" smtClean="0"/>
              <a:t> </a:t>
            </a:r>
            <a:r>
              <a:rPr lang="ru-RU" dirty="0" err="1" smtClean="0"/>
              <a:t>Manifesto</a:t>
            </a:r>
            <a:r>
              <a:rPr lang="ru-RU" dirty="0" smtClean="0"/>
              <a:t> в 2001 году.</a:t>
            </a:r>
          </a:p>
          <a:p>
            <a:endParaRPr lang="ru-RU" dirty="0" smtClean="0"/>
          </a:p>
          <a:p>
            <a:r>
              <a:rPr lang="ru-RU" dirty="0" smtClean="0"/>
              <a:t>Кент Бек является пионером во введении в практику шаблонов проектирования ПО, создании методологии разработки через тестирование, а также коммерческого использования языка </a:t>
            </a:r>
            <a:r>
              <a:rPr lang="ru-RU" dirty="0" err="1" smtClean="0"/>
              <a:t>Smalltalk</a:t>
            </a:r>
            <a:r>
              <a:rPr lang="ru-RU" dirty="0" smtClean="0"/>
              <a:t>. Бек популяризовал CRC-карты вместе с Уордом </a:t>
            </a:r>
            <a:r>
              <a:rPr lang="ru-RU" dirty="0" err="1" smtClean="0"/>
              <a:t>Каннингемом</a:t>
            </a:r>
            <a:r>
              <a:rPr lang="ru-RU" dirty="0" smtClean="0"/>
              <a:t>, совместно с Эрихом Гамма является создателем </a:t>
            </a:r>
            <a:r>
              <a:rPr lang="ru-RU" dirty="0" err="1" smtClean="0"/>
              <a:t>фреймворка</a:t>
            </a:r>
            <a:r>
              <a:rPr lang="ru-RU" dirty="0" smtClean="0"/>
              <a:t> для тестирования </a:t>
            </a:r>
            <a:r>
              <a:rPr lang="ru-RU" dirty="0" err="1" smtClean="0"/>
              <a:t>JUnit</a:t>
            </a:r>
            <a:r>
              <a:rPr lang="ru-RU" dirty="0" smtClean="0"/>
              <a:t>.</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6</a:t>
            </a:fld>
            <a:endParaRPr lang="en-US"/>
          </a:p>
        </p:txBody>
      </p:sp>
    </p:spTree>
    <p:extLst>
      <p:ext uri="{BB962C8B-B14F-4D97-AF65-F5344CB8AC3E}">
        <p14:creationId xmlns:p14="http://schemas.microsoft.com/office/powerpoint/2010/main" val="599945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err="1" smtClean="0"/>
              <a:t>Red-Green-Refactoring</a:t>
            </a:r>
            <a:endParaRPr lang="ru-RU" dirty="0" smtClean="0"/>
          </a:p>
          <a:p>
            <a:r>
              <a:rPr lang="ru-RU" dirty="0" smtClean="0"/>
              <a:t>Пишем новый код только тогда, когда автоматический код не сработал.</a:t>
            </a:r>
          </a:p>
          <a:p>
            <a:r>
              <a:rPr lang="ru-RU" dirty="0" smtClean="0"/>
              <a:t>Удаляем дублирование.</a:t>
            </a:r>
          </a:p>
          <a:p>
            <a:endParaRPr lang="ru-RU" dirty="0" smtClean="0"/>
          </a:p>
          <a:p>
            <a:r>
              <a:rPr lang="ru-RU" dirty="0" smtClean="0"/>
              <a:t>Два упомянутых правила TDD определяют порядок этапов программирования:</a:t>
            </a:r>
          </a:p>
          <a:p>
            <a:r>
              <a:rPr lang="ru-RU" dirty="0" smtClean="0"/>
              <a:t>Красный – напишите небольшой тест, который не работает, а возможно, даже не компилируется.</a:t>
            </a:r>
          </a:p>
          <a:p>
            <a:r>
              <a:rPr lang="ru-RU" dirty="0" smtClean="0"/>
              <a:t>Зеленый – заставьте тест работать как можно быстрее, при этом не думайте о правильности дизайна и чистоте кода. Напишите ровно столько кода, чтобы тест сработал.</a:t>
            </a:r>
          </a:p>
          <a:p>
            <a:r>
              <a:rPr lang="ru-RU" dirty="0" err="1" smtClean="0"/>
              <a:t>Рефакторинг</a:t>
            </a:r>
            <a:r>
              <a:rPr lang="ru-RU" dirty="0" smtClean="0"/>
              <a:t> – удалите из написанного вами кода любое дублирование.</a:t>
            </a:r>
            <a:endParaRPr lang="en-US" dirty="0" smtClean="0"/>
          </a:p>
          <a:p>
            <a:endParaRPr lang="en-US" dirty="0" smtClean="0"/>
          </a:p>
          <a:p>
            <a:r>
              <a:rPr lang="ru-RU" dirty="0" smtClean="0"/>
              <a:t>Освоив TDD, разработчики обнаруживают, что они пишут значительно больше тестов, чем раньше, и двигаются вперед маленькими шагами, которые раньше могли показаться бессмысленными.</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9</a:t>
            </a:fld>
            <a:endParaRPr lang="en-US"/>
          </a:p>
        </p:txBody>
      </p:sp>
    </p:spTree>
    <p:extLst>
      <p:ext uri="{BB962C8B-B14F-4D97-AF65-F5344CB8AC3E}">
        <p14:creationId xmlns:p14="http://schemas.microsoft.com/office/powerpoint/2010/main" val="11906066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7"/>
          <p:cNvSpPr>
            <a:spLocks noGrp="1" noChangeArrowheads="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77B2974-20B2-7648-871C-93ECFD18121B}" type="slidenum">
              <a:rPr lang="en-US"/>
              <a:pPr eaLnBrk="1" hangingPunct="1"/>
              <a:t>21</a:t>
            </a:fld>
            <a:endParaRPr lang="en-US"/>
          </a:p>
        </p:txBody>
      </p:sp>
      <p:sp>
        <p:nvSpPr>
          <p:cNvPr id="55299" name="Rectangle 2"/>
          <p:cNvSpPr>
            <a:spLocks noGrp="1" noRot="1" noChangeAspect="1" noChangeArrowheads="1" noTextEdit="1"/>
          </p:cNvSpPr>
          <p:nvPr>
            <p:ph type="sldImg"/>
          </p:nvPr>
        </p:nvSpPr>
        <p:spPr>
          <a:xfrm>
            <a:off x="-1800225" y="1177925"/>
            <a:ext cx="10415588" cy="7810500"/>
          </a:xfrm>
          <a:ln/>
        </p:spPr>
      </p:sp>
      <p:sp>
        <p:nvSpPr>
          <p:cNvPr id="55300" name="Rectangle 3"/>
          <p:cNvSpPr>
            <a:spLocks noGrp="1" noChangeArrowheads="1"/>
          </p:cNvSpPr>
          <p:nvPr>
            <p:ph type="body" idx="1"/>
          </p:nvPr>
        </p:nvSpPr>
        <p:spPr>
          <a:xfrm>
            <a:off x="559216" y="290146"/>
            <a:ext cx="4044297" cy="2344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ru-RU" dirty="0" err="1" smtClean="0"/>
              <a:t>JUnit</a:t>
            </a:r>
            <a:r>
              <a:rPr lang="ru-RU" dirty="0" smtClean="0"/>
              <a:t> — библиотека для модульного тестирования программного обеспечения на языке </a:t>
            </a:r>
            <a:r>
              <a:rPr lang="ru-RU" dirty="0" err="1" smtClean="0"/>
              <a:t>Java</a:t>
            </a:r>
            <a:r>
              <a:rPr lang="ru-RU" dirty="0" smtClean="0"/>
              <a:t>.</a:t>
            </a:r>
          </a:p>
          <a:p>
            <a:pPr eaLnBrk="1" hangingPunct="1"/>
            <a:r>
              <a:rPr lang="ru-RU" dirty="0" smtClean="0"/>
              <a:t>Созданный Кентом Беком и Эриком Гаммой, </a:t>
            </a:r>
            <a:r>
              <a:rPr lang="ru-RU" dirty="0" err="1" smtClean="0"/>
              <a:t>JUnit</a:t>
            </a:r>
            <a:r>
              <a:rPr lang="ru-RU" dirty="0" smtClean="0"/>
              <a:t> принадлежит семье </a:t>
            </a:r>
            <a:r>
              <a:rPr lang="ru-RU" dirty="0" err="1" smtClean="0"/>
              <a:t>фреймворков</a:t>
            </a:r>
            <a:r>
              <a:rPr lang="ru-RU" dirty="0" smtClean="0"/>
              <a:t> </a:t>
            </a:r>
            <a:r>
              <a:rPr lang="ru-RU" dirty="0" err="1" smtClean="0"/>
              <a:t>xUnit</a:t>
            </a:r>
            <a:r>
              <a:rPr lang="ru-RU" dirty="0" smtClean="0"/>
              <a:t> для разных языков программирования, берущей начало в </a:t>
            </a:r>
            <a:r>
              <a:rPr lang="ru-RU" dirty="0" err="1" smtClean="0"/>
              <a:t>SUnit</a:t>
            </a:r>
            <a:r>
              <a:rPr lang="ru-RU" dirty="0" smtClean="0"/>
              <a:t> Кента Бека для </a:t>
            </a:r>
            <a:r>
              <a:rPr lang="ru-RU" dirty="0" err="1" smtClean="0"/>
              <a:t>Smalltalk</a:t>
            </a:r>
            <a:r>
              <a:rPr lang="ru-RU" dirty="0" smtClean="0"/>
              <a:t>. </a:t>
            </a:r>
            <a:r>
              <a:rPr lang="ru-RU" dirty="0" err="1" smtClean="0"/>
              <a:t>JUnit</a:t>
            </a:r>
            <a:r>
              <a:rPr lang="ru-RU" dirty="0" smtClean="0"/>
              <a:t> породил экосистему расширений — </a:t>
            </a:r>
            <a:r>
              <a:rPr lang="ru-RU" dirty="0" err="1" smtClean="0"/>
              <a:t>JMock</a:t>
            </a:r>
            <a:r>
              <a:rPr lang="ru-RU" dirty="0" smtClean="0"/>
              <a:t>, </a:t>
            </a:r>
            <a:r>
              <a:rPr lang="ru-RU" dirty="0" err="1" smtClean="0"/>
              <a:t>EasyMock</a:t>
            </a:r>
            <a:r>
              <a:rPr lang="ru-RU" dirty="0" smtClean="0"/>
              <a:t>, </a:t>
            </a:r>
            <a:r>
              <a:rPr lang="ru-RU" dirty="0" err="1" smtClean="0"/>
              <a:t>DbUnit</a:t>
            </a:r>
            <a:r>
              <a:rPr lang="ru-RU" dirty="0" smtClean="0"/>
              <a:t>, </a:t>
            </a:r>
            <a:r>
              <a:rPr lang="ru-RU" dirty="0" err="1" smtClean="0"/>
              <a:t>HttpUnit</a:t>
            </a:r>
            <a:r>
              <a:rPr lang="ru-RU" dirty="0" smtClean="0"/>
              <a:t> и т. д.</a:t>
            </a:r>
          </a:p>
          <a:p>
            <a:pPr eaLnBrk="1" hangingPunct="1"/>
            <a:r>
              <a:rPr lang="ru-RU" dirty="0" err="1" smtClean="0"/>
              <a:t>junit.framework.Assert</a:t>
            </a:r>
            <a:endParaRPr lang="ru-RU" dirty="0" smtClean="0"/>
          </a:p>
          <a:p>
            <a:pPr eaLnBrk="1" hangingPunct="1"/>
            <a:r>
              <a:rPr lang="ru-RU" dirty="0" err="1" smtClean="0"/>
              <a:t>assertEquals</a:t>
            </a:r>
            <a:endParaRPr lang="ru-RU" dirty="0" smtClean="0"/>
          </a:p>
          <a:p>
            <a:pPr eaLnBrk="1" hangingPunct="1"/>
            <a:r>
              <a:rPr lang="ru-RU" dirty="0" err="1" smtClean="0"/>
              <a:t>assertFalse</a:t>
            </a:r>
            <a:endParaRPr lang="ru-RU" dirty="0" smtClean="0"/>
          </a:p>
          <a:p>
            <a:pPr eaLnBrk="1" hangingPunct="1"/>
            <a:r>
              <a:rPr lang="ru-RU" dirty="0" err="1" smtClean="0"/>
              <a:t>assertNotNull</a:t>
            </a:r>
            <a:endParaRPr lang="ru-RU" dirty="0" smtClean="0"/>
          </a:p>
          <a:p>
            <a:pPr eaLnBrk="1" hangingPunct="1"/>
            <a:r>
              <a:rPr lang="ru-RU" dirty="0" err="1" smtClean="0"/>
              <a:t>assertNull</a:t>
            </a:r>
            <a:endParaRPr lang="ru-RU" dirty="0" smtClean="0"/>
          </a:p>
          <a:p>
            <a:pPr eaLnBrk="1" hangingPunct="1"/>
            <a:r>
              <a:rPr lang="ru-RU" dirty="0" err="1" smtClean="0"/>
              <a:t>assertNotSame</a:t>
            </a:r>
            <a:endParaRPr lang="ru-RU" dirty="0" smtClean="0"/>
          </a:p>
          <a:p>
            <a:pPr eaLnBrk="1" hangingPunct="1"/>
            <a:r>
              <a:rPr lang="ru-RU" dirty="0" err="1" smtClean="0"/>
              <a:t>assertSame</a:t>
            </a:r>
            <a:endParaRPr lang="ru-RU" dirty="0" smtClean="0"/>
          </a:p>
          <a:p>
            <a:pPr eaLnBrk="1" hangingPunct="1"/>
            <a:r>
              <a:rPr lang="ru-RU" dirty="0" err="1" smtClean="0"/>
              <a:t>assertTrue</a:t>
            </a:r>
            <a:endParaRPr lang="en-US" dirty="0" smtClean="0"/>
          </a:p>
          <a:p>
            <a:pPr eaLnBrk="1" hangingPunct="1"/>
            <a:endParaRPr lang="ru-RU" dirty="0" smtClean="0"/>
          </a:p>
          <a:p>
            <a:pPr eaLnBrk="1" hangingPunct="1"/>
            <a:r>
              <a:rPr lang="ru-RU" dirty="0" err="1" smtClean="0"/>
              <a:t>junit.framework.TestCase</a:t>
            </a:r>
            <a:r>
              <a:rPr lang="ru-RU" dirty="0" smtClean="0"/>
              <a:t> </a:t>
            </a:r>
            <a:r>
              <a:rPr lang="ru-RU" dirty="0" err="1" smtClean="0"/>
              <a:t>extends</a:t>
            </a:r>
            <a:r>
              <a:rPr lang="ru-RU" dirty="0" smtClean="0"/>
              <a:t> </a:t>
            </a:r>
            <a:r>
              <a:rPr lang="ru-RU" dirty="0" err="1" smtClean="0"/>
              <a:t>junit.framework.Assert</a:t>
            </a:r>
            <a:endParaRPr lang="ru-RU" dirty="0" smtClean="0"/>
          </a:p>
          <a:p>
            <a:pPr eaLnBrk="1" hangingPunct="1"/>
            <a:r>
              <a:rPr lang="ru-RU" dirty="0" err="1" smtClean="0"/>
              <a:t>run</a:t>
            </a:r>
            <a:endParaRPr lang="ru-RU" dirty="0" smtClean="0"/>
          </a:p>
          <a:p>
            <a:pPr eaLnBrk="1" hangingPunct="1"/>
            <a:r>
              <a:rPr lang="ru-RU" dirty="0" err="1" smtClean="0"/>
              <a:t>setUp</a:t>
            </a:r>
            <a:endParaRPr lang="ru-RU" dirty="0" smtClean="0"/>
          </a:p>
          <a:p>
            <a:pPr eaLnBrk="1" hangingPunct="1"/>
            <a:r>
              <a:rPr lang="ru-RU" dirty="0" err="1" smtClean="0"/>
              <a:t>tearDown</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7"/>
          <p:cNvSpPr>
            <a:spLocks noGrp="1" noChangeArrowheads="1"/>
          </p:cNvSpPr>
          <p:nvPr>
            <p:ph type="sldNum" sz="quarter" idx="5"/>
          </p:nvPr>
        </p:nvSpPr>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77B2974-20B2-7648-871C-93ECFD18121B}" type="slidenum">
              <a:rPr lang="en-US"/>
              <a:pPr eaLnBrk="1" hangingPunct="1"/>
              <a:t>22</a:t>
            </a:fld>
            <a:endParaRPr lang="en-US"/>
          </a:p>
        </p:txBody>
      </p:sp>
      <p:sp>
        <p:nvSpPr>
          <p:cNvPr id="55299" name="Rectangle 2"/>
          <p:cNvSpPr>
            <a:spLocks noGrp="1" noRot="1" noChangeAspect="1" noChangeArrowheads="1" noTextEdit="1"/>
          </p:cNvSpPr>
          <p:nvPr>
            <p:ph type="sldImg"/>
          </p:nvPr>
        </p:nvSpPr>
        <p:spPr>
          <a:xfrm>
            <a:off x="-1800225" y="1177925"/>
            <a:ext cx="10415588" cy="7810500"/>
          </a:xfrm>
          <a:ln/>
        </p:spPr>
      </p:sp>
      <p:sp>
        <p:nvSpPr>
          <p:cNvPr id="55300" name="Rectangle 3"/>
          <p:cNvSpPr>
            <a:spLocks noGrp="1" noChangeArrowheads="1"/>
          </p:cNvSpPr>
          <p:nvPr>
            <p:ph type="body" idx="1"/>
          </p:nvPr>
        </p:nvSpPr>
        <p:spPr>
          <a:xfrm>
            <a:off x="559216" y="290146"/>
            <a:ext cx="4044297" cy="2344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ru-RU" dirty="0" err="1" smtClean="0"/>
              <a:t>JUnit</a:t>
            </a:r>
            <a:r>
              <a:rPr lang="ru-RU" dirty="0" smtClean="0"/>
              <a:t> — библиотека для модульного тестирования программного обеспечения на языке </a:t>
            </a:r>
            <a:r>
              <a:rPr lang="ru-RU" dirty="0" err="1" smtClean="0"/>
              <a:t>Java</a:t>
            </a:r>
            <a:r>
              <a:rPr lang="ru-RU" dirty="0" smtClean="0"/>
              <a:t>.</a:t>
            </a:r>
          </a:p>
          <a:p>
            <a:pPr eaLnBrk="1" hangingPunct="1"/>
            <a:r>
              <a:rPr lang="ru-RU" dirty="0" smtClean="0"/>
              <a:t>Созданный Кентом Беком и Эриком Гаммой, </a:t>
            </a:r>
            <a:r>
              <a:rPr lang="ru-RU" dirty="0" err="1" smtClean="0"/>
              <a:t>JUnit</a:t>
            </a:r>
            <a:r>
              <a:rPr lang="ru-RU" dirty="0" smtClean="0"/>
              <a:t> принадлежит семье </a:t>
            </a:r>
            <a:r>
              <a:rPr lang="ru-RU" dirty="0" err="1" smtClean="0"/>
              <a:t>фреймворков</a:t>
            </a:r>
            <a:r>
              <a:rPr lang="ru-RU" dirty="0" smtClean="0"/>
              <a:t> </a:t>
            </a:r>
            <a:r>
              <a:rPr lang="ru-RU" dirty="0" err="1" smtClean="0"/>
              <a:t>xUnit</a:t>
            </a:r>
            <a:r>
              <a:rPr lang="ru-RU" dirty="0" smtClean="0"/>
              <a:t> для разных языков программирования, берущей начало в </a:t>
            </a:r>
            <a:r>
              <a:rPr lang="ru-RU" dirty="0" err="1" smtClean="0"/>
              <a:t>SUnit</a:t>
            </a:r>
            <a:r>
              <a:rPr lang="ru-RU" dirty="0" smtClean="0"/>
              <a:t> Кента Бека для </a:t>
            </a:r>
            <a:r>
              <a:rPr lang="ru-RU" dirty="0" err="1" smtClean="0"/>
              <a:t>Smalltalk</a:t>
            </a:r>
            <a:r>
              <a:rPr lang="ru-RU" dirty="0" smtClean="0"/>
              <a:t>. </a:t>
            </a:r>
            <a:r>
              <a:rPr lang="ru-RU" dirty="0" err="1" smtClean="0"/>
              <a:t>JUnit</a:t>
            </a:r>
            <a:r>
              <a:rPr lang="ru-RU" dirty="0" smtClean="0"/>
              <a:t> породил экосистему расширений — </a:t>
            </a:r>
            <a:r>
              <a:rPr lang="ru-RU" dirty="0" err="1" smtClean="0"/>
              <a:t>JMock</a:t>
            </a:r>
            <a:r>
              <a:rPr lang="ru-RU" dirty="0" smtClean="0"/>
              <a:t>, </a:t>
            </a:r>
            <a:r>
              <a:rPr lang="ru-RU" dirty="0" err="1" smtClean="0"/>
              <a:t>EasyMock</a:t>
            </a:r>
            <a:r>
              <a:rPr lang="ru-RU" dirty="0" smtClean="0"/>
              <a:t>, </a:t>
            </a:r>
            <a:r>
              <a:rPr lang="ru-RU" dirty="0" err="1" smtClean="0"/>
              <a:t>DbUnit</a:t>
            </a:r>
            <a:r>
              <a:rPr lang="ru-RU" dirty="0" smtClean="0"/>
              <a:t>, </a:t>
            </a:r>
            <a:r>
              <a:rPr lang="ru-RU" dirty="0" err="1" smtClean="0"/>
              <a:t>HttpUnit</a:t>
            </a:r>
            <a:r>
              <a:rPr lang="ru-RU" dirty="0" smtClean="0"/>
              <a:t> и т. д.</a:t>
            </a:r>
          </a:p>
          <a:p>
            <a:pPr eaLnBrk="1" hangingPunct="1"/>
            <a:r>
              <a:rPr lang="ru-RU" dirty="0" err="1" smtClean="0"/>
              <a:t>junit.framework.Assert</a:t>
            </a:r>
            <a:endParaRPr lang="ru-RU" dirty="0" smtClean="0"/>
          </a:p>
          <a:p>
            <a:pPr eaLnBrk="1" hangingPunct="1"/>
            <a:r>
              <a:rPr lang="ru-RU" dirty="0" err="1" smtClean="0"/>
              <a:t>assertEquals</a:t>
            </a:r>
            <a:endParaRPr lang="ru-RU" dirty="0" smtClean="0"/>
          </a:p>
          <a:p>
            <a:pPr eaLnBrk="1" hangingPunct="1"/>
            <a:r>
              <a:rPr lang="ru-RU" dirty="0" err="1" smtClean="0"/>
              <a:t>assertFalse</a:t>
            </a:r>
            <a:endParaRPr lang="ru-RU" dirty="0" smtClean="0"/>
          </a:p>
          <a:p>
            <a:pPr eaLnBrk="1" hangingPunct="1"/>
            <a:r>
              <a:rPr lang="ru-RU" dirty="0" err="1" smtClean="0"/>
              <a:t>assertNotNull</a:t>
            </a:r>
            <a:endParaRPr lang="ru-RU" dirty="0" smtClean="0"/>
          </a:p>
          <a:p>
            <a:pPr eaLnBrk="1" hangingPunct="1"/>
            <a:r>
              <a:rPr lang="ru-RU" dirty="0" err="1" smtClean="0"/>
              <a:t>assertNull</a:t>
            </a:r>
            <a:endParaRPr lang="ru-RU" dirty="0" smtClean="0"/>
          </a:p>
          <a:p>
            <a:pPr eaLnBrk="1" hangingPunct="1"/>
            <a:r>
              <a:rPr lang="ru-RU" dirty="0" err="1" smtClean="0"/>
              <a:t>assertNotSame</a:t>
            </a:r>
            <a:endParaRPr lang="ru-RU" dirty="0" smtClean="0"/>
          </a:p>
          <a:p>
            <a:pPr eaLnBrk="1" hangingPunct="1"/>
            <a:r>
              <a:rPr lang="ru-RU" dirty="0" err="1" smtClean="0"/>
              <a:t>assertSame</a:t>
            </a:r>
            <a:endParaRPr lang="ru-RU" dirty="0" smtClean="0"/>
          </a:p>
          <a:p>
            <a:pPr eaLnBrk="1" hangingPunct="1"/>
            <a:r>
              <a:rPr lang="ru-RU" dirty="0" err="1" smtClean="0"/>
              <a:t>assertTrue</a:t>
            </a:r>
            <a:endParaRPr lang="en-US" dirty="0" smtClean="0"/>
          </a:p>
          <a:p>
            <a:pPr eaLnBrk="1" hangingPunct="1"/>
            <a:endParaRPr lang="ru-RU" dirty="0" smtClean="0"/>
          </a:p>
          <a:p>
            <a:pPr eaLnBrk="1" hangingPunct="1"/>
            <a:r>
              <a:rPr lang="ru-RU" dirty="0" err="1" smtClean="0"/>
              <a:t>junit.framework.TestCase</a:t>
            </a:r>
            <a:r>
              <a:rPr lang="ru-RU" dirty="0" smtClean="0"/>
              <a:t> </a:t>
            </a:r>
            <a:r>
              <a:rPr lang="ru-RU" dirty="0" err="1" smtClean="0"/>
              <a:t>extends</a:t>
            </a:r>
            <a:r>
              <a:rPr lang="ru-RU" dirty="0" smtClean="0"/>
              <a:t> </a:t>
            </a:r>
            <a:r>
              <a:rPr lang="ru-RU" dirty="0" err="1" smtClean="0"/>
              <a:t>junit.framework.Assert</a:t>
            </a:r>
            <a:endParaRPr lang="ru-RU" dirty="0" smtClean="0"/>
          </a:p>
          <a:p>
            <a:pPr eaLnBrk="1" hangingPunct="1"/>
            <a:r>
              <a:rPr lang="ru-RU" dirty="0" err="1" smtClean="0"/>
              <a:t>run</a:t>
            </a:r>
            <a:endParaRPr lang="ru-RU" dirty="0" smtClean="0"/>
          </a:p>
          <a:p>
            <a:pPr eaLnBrk="1" hangingPunct="1"/>
            <a:r>
              <a:rPr lang="ru-RU" dirty="0" err="1" smtClean="0"/>
              <a:t>setUp</a:t>
            </a:r>
            <a:endParaRPr lang="ru-RU" dirty="0" smtClean="0"/>
          </a:p>
          <a:p>
            <a:pPr eaLnBrk="1" hangingPunct="1"/>
            <a:r>
              <a:rPr lang="ru-RU" dirty="0" err="1" smtClean="0"/>
              <a:t>tearDown</a:t>
            </a:r>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34</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Legacy is another story: you have no tests there at all, but you have to change code to implement new feature or refactor. The interesting thing about legacy code - It works! It works for years, no matter how it written (remember, virtual box). And this is a very great advantage of that code. With approvals, with only one test you can get all possible outputs (HTML, XLM, JSON, SQL or whatever output it could be) and approve, because you know - it works! After you have such test and approved result you are really much safe with a refactoring, since now you "locked down" all existing behavior.</a:t>
            </a:r>
            <a:br>
              <a:rPr lang="en-US" sz="1200" b="0" i="0" kern="1200" dirty="0" smtClean="0">
                <a:solidFill>
                  <a:schemeClr val="tx1"/>
                </a:solidFill>
                <a:effectLst/>
                <a:latin typeface="+mn-lt"/>
                <a:ea typeface="+mn-ea"/>
                <a:cs typeface="+mn-cs"/>
              </a:rPr>
            </a:b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Approvals are not something you need to run all the time, like units or integration tests. It more like handy tool. You create approval tests, you do your job and at the end of the day it might happen - you no longer needed, so you can just throw it away.</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35</a:t>
            </a:fld>
            <a:endParaRPr lang="en-US"/>
          </a:p>
        </p:txBody>
      </p:sp>
    </p:spTree>
    <p:extLst>
      <p:ext uri="{BB962C8B-B14F-4D97-AF65-F5344CB8AC3E}">
        <p14:creationId xmlns:p14="http://schemas.microsoft.com/office/powerpoint/2010/main" val="2205010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3.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9.pn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jpeg"/><Relationship Id="rId1" Type="http://schemas.openxmlformats.org/officeDocument/2006/relationships/slideMaster" Target="../slideMasters/slideMaster3.xml"/><Relationship Id="rId4" Type="http://schemas.openxmlformats.org/officeDocument/2006/relationships/image" Target="../media/image10.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113188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60660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2457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pic>
        <p:nvPicPr>
          <p:cNvPr id="4" name="Picture 9" descr="Untitled-4.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84888" y="1038225"/>
            <a:ext cx="21971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p:cNvSpPr>
            <a:spLocks noGrp="1" noChangeArrowheads="1"/>
          </p:cNvSpPr>
          <p:nvPr>
            <p:ph type="ctrTitle"/>
          </p:nvPr>
        </p:nvSpPr>
        <p:spPr>
          <a:xfrm>
            <a:off x="685800" y="2532063"/>
            <a:ext cx="7772400" cy="1190625"/>
          </a:xfrm>
        </p:spPr>
        <p:txBody>
          <a:bodyPr/>
          <a:lstStyle>
            <a:lvl1pPr>
              <a:defRPr sz="3600">
                <a:solidFill>
                  <a:schemeClr val="bg1"/>
                </a:solidFill>
              </a:defRPr>
            </a:lvl1pPr>
          </a:lstStyle>
          <a:p>
            <a:r>
              <a:rPr lang="ru-RU" dirty="0"/>
              <a:t>Click to edit Master title style</a:t>
            </a:r>
          </a:p>
        </p:txBody>
      </p:sp>
      <p:sp>
        <p:nvSpPr>
          <p:cNvPr id="4101" name="Rectangle 5"/>
          <p:cNvSpPr>
            <a:spLocks noGrp="1" noChangeArrowheads="1"/>
          </p:cNvSpPr>
          <p:nvPr>
            <p:ph type="subTitle" idx="1"/>
          </p:nvPr>
        </p:nvSpPr>
        <p:spPr>
          <a:xfrm>
            <a:off x="703263" y="4554538"/>
            <a:ext cx="7764462" cy="1752600"/>
          </a:xfrm>
        </p:spPr>
        <p:txBody>
          <a:bodyPr/>
          <a:lstStyle>
            <a:lvl1pPr marL="0" indent="0" algn="r">
              <a:buFont typeface="Wingdings" pitchFamily="2" charset="2"/>
              <a:buNone/>
              <a:defRPr>
                <a:solidFill>
                  <a:schemeClr val="accent4"/>
                </a:solidFill>
              </a:defRPr>
            </a:lvl1pPr>
          </a:lstStyle>
          <a:p>
            <a:r>
              <a:rPr lang="ru-RU" dirty="0"/>
              <a:t>Click to edit Master subtitle style</a:t>
            </a:r>
          </a:p>
        </p:txBody>
      </p:sp>
    </p:spTree>
    <p:extLst>
      <p:ext uri="{BB962C8B-B14F-4D97-AF65-F5344CB8AC3E}">
        <p14:creationId xmlns:p14="http://schemas.microsoft.com/office/powerpoint/2010/main" val="2451594014"/>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2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4916488"/>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49164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4252441838"/>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4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2"/>
          <p:cNvSpPr>
            <a:spLocks noGrp="1"/>
          </p:cNvSpPr>
          <p:nvPr>
            <p:ph sz="half" idx="10"/>
          </p:nvPr>
        </p:nvSpPr>
        <p:spPr>
          <a:xfrm>
            <a:off x="361950" y="3952875"/>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11"/>
          </p:nvPr>
        </p:nvSpPr>
        <p:spPr>
          <a:xfrm>
            <a:off x="4592638" y="3952875"/>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5425966"/>
      </p:ext>
    </p:extLst>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Text (2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16063"/>
            <a:ext cx="4040188"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1550"/>
            <a:ext cx="4040188"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16063"/>
            <a:ext cx="4041775"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1550"/>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3930404826"/>
      </p:ext>
    </p:extLst>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4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68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10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68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10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2" name="Text Placeholder 2"/>
          <p:cNvSpPr>
            <a:spLocks noGrp="1"/>
          </p:cNvSpPr>
          <p:nvPr>
            <p:ph type="body" idx="10"/>
          </p:nvPr>
        </p:nvSpPr>
        <p:spPr>
          <a:xfrm>
            <a:off x="457200" y="38957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3" name="Content Placeholder 3"/>
          <p:cNvSpPr>
            <a:spLocks noGrp="1"/>
          </p:cNvSpPr>
          <p:nvPr>
            <p:ph sz="half" idx="11"/>
          </p:nvPr>
        </p:nvSpPr>
        <p:spPr>
          <a:xfrm>
            <a:off x="457200" y="44799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4"/>
          <p:cNvSpPr>
            <a:spLocks noGrp="1"/>
          </p:cNvSpPr>
          <p:nvPr>
            <p:ph type="body" sz="quarter" idx="12"/>
          </p:nvPr>
        </p:nvSpPr>
        <p:spPr>
          <a:xfrm>
            <a:off x="4645025" y="38957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5"/>
          <p:cNvSpPr>
            <a:spLocks noGrp="1"/>
          </p:cNvSpPr>
          <p:nvPr>
            <p:ph sz="quarter" idx="13"/>
          </p:nvPr>
        </p:nvSpPr>
        <p:spPr>
          <a:xfrm>
            <a:off x="4645025" y="44799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8047372"/>
      </p:ext>
    </p:extLst>
  </p:cSld>
  <p:clrMapOvr>
    <a:masterClrMapping/>
  </p:clrMapOvr>
  <p:transitio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2+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10"/>
          </p:nvPr>
        </p:nvSpPr>
        <p:spPr>
          <a:xfrm>
            <a:off x="457200"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414055"/>
      </p:ext>
    </p:extLst>
  </p:cSld>
  <p:clrMapOvr>
    <a:masterClrMapping/>
  </p:clrMapOvr>
  <p:transitio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3+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0"/>
          </p:nvPr>
        </p:nvSpPr>
        <p:spPr>
          <a:xfrm>
            <a:off x="457200" y="3008314"/>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3"/>
          <p:cNvSpPr>
            <a:spLocks noGrp="1"/>
          </p:cNvSpPr>
          <p:nvPr>
            <p:ph sz="half" idx="11"/>
          </p:nvPr>
        </p:nvSpPr>
        <p:spPr>
          <a:xfrm>
            <a:off x="457200" y="4765676"/>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1658417"/>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5686464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1+2 boxes)">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4025"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19625"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872241"/>
      </p:ext>
    </p:extLst>
  </p:cSld>
  <p:clrMapOvr>
    <a:masterClrMapping/>
  </p:clrMapOvr>
  <p:transitio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1+3 boxes)">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2"/>
          </p:nvPr>
        </p:nvSpPr>
        <p:spPr>
          <a:xfrm>
            <a:off x="4619625"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5"/>
          <p:cNvSpPr>
            <a:spLocks noGrp="1"/>
          </p:cNvSpPr>
          <p:nvPr>
            <p:ph sz="quarter" idx="4"/>
          </p:nvPr>
        </p:nvSpPr>
        <p:spPr>
          <a:xfrm>
            <a:off x="434975"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half" idx="10"/>
          </p:nvPr>
        </p:nvSpPr>
        <p:spPr>
          <a:xfrm>
            <a:off x="4619625" y="30035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1"/>
          </p:nvPr>
        </p:nvSpPr>
        <p:spPr>
          <a:xfrm>
            <a:off x="4619625" y="4756150"/>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6093919"/>
      </p:ext>
    </p:extLst>
  </p:cSld>
  <p:clrMapOvr>
    <a:masterClrMapping/>
  </p:clrMapOvr>
  <p:transitio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2+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67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254317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03088"/>
      </p:ext>
    </p:extLst>
  </p:cSld>
  <p:clrMapOvr>
    <a:masterClrMapping/>
  </p:clrMapOvr>
  <p:transitio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1+2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254317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531202"/>
      </p:ext>
    </p:extLst>
  </p:cSld>
  <p:clrMapOvr>
    <a:masterClrMapping/>
  </p:clrMapOvr>
  <p:transitio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1+3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13366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7030525"/>
      </p:ext>
    </p:extLst>
  </p:cSld>
  <p:clrMapOvr>
    <a:masterClrMapping/>
  </p:clrMapOvr>
  <p:transitio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3+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39655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0538778"/>
      </p:ext>
    </p:extLst>
  </p:cSld>
  <p:clrMapOvr>
    <a:masterClrMapping/>
  </p:clrMapOvr>
  <p:transitio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chart"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61950" y="385763"/>
            <a:ext cx="6297613" cy="5857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61950" y="1600200"/>
            <a:ext cx="8308975" cy="4916488"/>
          </a:xfrm>
        </p:spPr>
        <p:txBody>
          <a:bodyPr/>
          <a:lstStyle/>
          <a:p>
            <a:pPr lvl="0"/>
            <a:endParaRPr lang="en-US" noProof="0" smtClean="0"/>
          </a:p>
        </p:txBody>
      </p:sp>
    </p:spTree>
    <p:extLst>
      <p:ext uri="{BB962C8B-B14F-4D97-AF65-F5344CB8AC3E}">
        <p14:creationId xmlns:p14="http://schemas.microsoft.com/office/powerpoint/2010/main" val="3274171447"/>
      </p:ext>
    </p:extLst>
  </p:cSld>
  <p:clrMapOvr>
    <a:masterClrMapping/>
  </p:clrMapOvr>
  <p:transitio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C7D37F41-EDC7-484B-BB3F-2BF3F48B2064}" type="datetimeFigureOut">
              <a:rPr lang="ru-RU">
                <a:solidFill>
                  <a:srgbClr val="161645"/>
                </a:solidFill>
                <a:latin typeface="Arial" charset="0"/>
                <a:ea typeface="ＭＳ Ｐゴシック" charset="0"/>
                <a:cs typeface="Arial" charset="0"/>
              </a:rPr>
              <a:pPr defTabSz="914400" fontAlgn="base">
                <a:spcBef>
                  <a:spcPct val="0"/>
                </a:spcBef>
                <a:spcAft>
                  <a:spcPct val="0"/>
                </a:spcAft>
              </a:pPr>
              <a:t>07.12.2012</a:t>
            </a:fld>
            <a:endParaRPr lang="ru-RU">
              <a:solidFill>
                <a:srgbClr val="161645"/>
              </a:solidFill>
              <a:latin typeface="Arial" charset="0"/>
              <a:ea typeface="ＭＳ Ｐゴシック"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cs typeface="Arial" pitchFamily="34" charset="0"/>
              </a:defRPr>
            </a:lvl1pPr>
          </a:lstStyle>
          <a:p>
            <a:pPr defTabSz="914400" fontAlgn="base">
              <a:spcBef>
                <a:spcPct val="0"/>
              </a:spcBef>
              <a:spcAft>
                <a:spcPct val="0"/>
              </a:spcAft>
              <a:defRPr/>
            </a:pPr>
            <a:endParaRPr lang="ru-RU">
              <a:solidFill>
                <a:srgbClr val="161645"/>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73E402D1-871A-4F49-988F-991EA69C6ED8}" type="slidenum">
              <a:rPr lang="ru-RU">
                <a:solidFill>
                  <a:srgbClr val="161645"/>
                </a:solidFill>
                <a:latin typeface="Arial" charset="0"/>
                <a:ea typeface="ＭＳ Ｐゴシック" charset="0"/>
                <a:cs typeface="Arial" charset="0"/>
              </a:rPr>
              <a:pPr defTabSz="914400" fontAlgn="base">
                <a:spcBef>
                  <a:spcPct val="0"/>
                </a:spcBef>
                <a:spcAft>
                  <a:spcPct val="0"/>
                </a:spcAft>
              </a:pPr>
              <a:t>‹#›</a:t>
            </a:fld>
            <a:endParaRPr lang="ru-RU">
              <a:solidFill>
                <a:srgbClr val="161645"/>
              </a:solidFill>
              <a:latin typeface="Arial" charset="0"/>
              <a:ea typeface="ＭＳ Ｐゴシック" charset="0"/>
              <a:cs typeface="Arial" charset="0"/>
            </a:endParaRPr>
          </a:p>
        </p:txBody>
      </p:sp>
    </p:spTree>
    <p:extLst>
      <p:ext uri="{BB962C8B-B14F-4D97-AF65-F5344CB8AC3E}">
        <p14:creationId xmlns:p14="http://schemas.microsoft.com/office/powerpoint/2010/main" val="32100952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93EDCB-5B64-3143-AFED-AA1357A092FA}" type="datetimeFigureOut">
              <a:rPr lang="en-US" smtClean="0"/>
              <a:t>12/7/2012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2209081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2481869399"/>
      </p:ext>
    </p:extLst>
  </p:cSld>
  <p:clrMapOvr>
    <a:masterClrMapping/>
  </p:clrMapOvr>
  <p:transition>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733812002"/>
      </p:ext>
    </p:extLst>
  </p:cSld>
  <p:clrMapOvr>
    <a:masterClrMapping/>
  </p:clrMapOvr>
  <p:transition>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1763163749"/>
      </p:ext>
    </p:extLst>
  </p:cSld>
  <p:clrMapOvr>
    <a:masterClrMapping/>
  </p:clrMapOvr>
  <p:transition>
    <p:zoom/>
  </p:transition>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3" name="Prostokąt 10"/>
          <p:cNvSpPr/>
          <p:nvPr/>
        </p:nvSpPr>
        <p:spPr>
          <a:xfrm>
            <a:off x="0" y="0"/>
            <a:ext cx="2143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4" name="Picture 2" descr="F:\prezentacjav3\szblonu\kwadra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813" y="285750"/>
            <a:ext cx="1000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16" descr="prezentacj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0"/>
            <a:ext cx="89296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stokąt 24"/>
          <p:cNvSpPr/>
          <p:nvPr/>
        </p:nvSpPr>
        <p:spPr>
          <a:xfrm flipH="1">
            <a:off x="8724900" y="2427288"/>
            <a:ext cx="246063" cy="19208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Arial" pitchFamily="34" charset="0"/>
              <a:cs typeface="Arial" pitchFamily="34" charset="0"/>
            </a:endParaRPr>
          </a:p>
        </p:txBody>
      </p:sp>
      <p:pic>
        <p:nvPicPr>
          <p:cNvPr id="7" name="Picture 23"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20"/>
          </p:nvPr>
        </p:nvSpPr>
        <p:spPr>
          <a:xfrm>
            <a:off x="2127250" y="2432649"/>
            <a:ext cx="6467476" cy="1917101"/>
          </a:xfrm>
        </p:spPr>
        <p:txBody>
          <a:bodyPr/>
          <a:lstStyle>
            <a:lvl1pPr marL="0" indent="0" algn="r">
              <a:spcAft>
                <a:spcPts val="0"/>
              </a:spcAft>
              <a:buFontTx/>
              <a:buNone/>
              <a:defRPr sz="2800" b="1">
                <a:solidFill>
                  <a:schemeClr val="bg1"/>
                </a:solidFill>
              </a:defRPr>
            </a:lvl1pPr>
            <a:lvl2pPr marL="0" indent="0">
              <a:spcAft>
                <a:spcPts val="0"/>
              </a:spcAft>
              <a:buFontTx/>
              <a:buNone/>
              <a:defRPr b="1">
                <a:solidFill>
                  <a:schemeClr val="bg1"/>
                </a:solidFill>
              </a:defRPr>
            </a:lvl2pPr>
            <a:lvl3pPr marL="0" indent="0">
              <a:spcAft>
                <a:spcPts val="0"/>
              </a:spcAft>
              <a:buFontTx/>
              <a:buNone/>
              <a:defRPr b="1">
                <a:solidFill>
                  <a:schemeClr val="bg1"/>
                </a:solidFill>
              </a:defRPr>
            </a:lvl3pPr>
            <a:lvl4pPr marL="0" indent="0">
              <a:spcAft>
                <a:spcPts val="0"/>
              </a:spcAft>
              <a:buFontTx/>
              <a:buNone/>
              <a:defRPr b="1">
                <a:solidFill>
                  <a:schemeClr val="bg1"/>
                </a:solidFill>
              </a:defRPr>
            </a:lvl4pPr>
            <a:lvl5pPr marL="0" indent="0">
              <a:spcAft>
                <a:spcPts val="0"/>
              </a:spcAft>
              <a:buFontTx/>
              <a:buNone/>
              <a:defRPr b="1">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70598011"/>
      </p:ext>
    </p:extLst>
  </p:cSld>
  <p:clrMapOvr>
    <a:masterClrMapping/>
  </p:clrMapOvr>
  <p:transition>
    <p:zoom/>
  </p:transition>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tandar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1625" y="1158876"/>
            <a:ext cx="8651875" cy="25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8091979"/>
      </p:ext>
    </p:extLst>
  </p:cSld>
  <p:clrMapOvr>
    <a:masterClrMapping/>
  </p:clrMapOvr>
  <p:transition>
    <p:zoom/>
  </p:transition>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able">
    <p:spTree>
      <p:nvGrpSpPr>
        <p:cNvPr id="1" name=""/>
        <p:cNvGrpSpPr/>
        <p:nvPr/>
      </p:nvGrpSpPr>
      <p:grpSpPr>
        <a:xfrm>
          <a:off x="0" y="0"/>
          <a:ext cx="0" cy="0"/>
          <a:chOff x="0" y="0"/>
          <a:chExt cx="0" cy="0"/>
        </a:xfrm>
      </p:grpSpPr>
      <p:sp>
        <p:nvSpPr>
          <p:cNvPr id="13" name="Prostokąt 1"/>
          <p:cNvSpPr/>
          <p:nvPr/>
        </p:nvSpPr>
        <p:spPr>
          <a:xfrm>
            <a:off x="257175" y="374650"/>
            <a:ext cx="8858250"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solidFill>
                <a:schemeClr val="tx1">
                  <a:lumMod val="65000"/>
                  <a:lumOff val="35000"/>
                </a:schemeClr>
              </a:solidFill>
              <a:latin typeface="+mj-lt"/>
            </a:endParaRPr>
          </a:p>
        </p:txBody>
      </p:sp>
      <p:sp>
        <p:nvSpPr>
          <p:cNvPr id="14" name="Prostokąt 32"/>
          <p:cNvSpPr/>
          <p:nvPr/>
        </p:nvSpPr>
        <p:spPr>
          <a:xfrm flipH="1">
            <a:off x="508000" y="1392238"/>
            <a:ext cx="177800" cy="7921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5" name="Prostokąt 33"/>
          <p:cNvSpPr/>
          <p:nvPr/>
        </p:nvSpPr>
        <p:spPr>
          <a:xfrm flipH="1">
            <a:off x="504825" y="2257425"/>
            <a:ext cx="184150" cy="7985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6" name="Prostokąt 34"/>
          <p:cNvSpPr/>
          <p:nvPr/>
        </p:nvSpPr>
        <p:spPr>
          <a:xfrm flipH="1">
            <a:off x="501650" y="3121025"/>
            <a:ext cx="184150" cy="790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7" name="Prostokąt 46"/>
          <p:cNvSpPr/>
          <p:nvPr/>
        </p:nvSpPr>
        <p:spPr>
          <a:xfrm flipH="1">
            <a:off x="501650" y="3986213"/>
            <a:ext cx="184150" cy="7858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8" name="Prostokąt 47"/>
          <p:cNvSpPr/>
          <p:nvPr/>
        </p:nvSpPr>
        <p:spPr>
          <a:xfrm flipH="1">
            <a:off x="508000" y="4841875"/>
            <a:ext cx="177800" cy="800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39" name="Symbol zastępczy tekstu 41"/>
          <p:cNvSpPr>
            <a:spLocks noGrp="1"/>
          </p:cNvSpPr>
          <p:nvPr>
            <p:ph type="body" sz="quarter" idx="27"/>
          </p:nvPr>
        </p:nvSpPr>
        <p:spPr>
          <a:xfrm>
            <a:off x="736526" y="1392585"/>
            <a:ext cx="3388936" cy="792162"/>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baseline="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0" name="Symbol zastępczy tekstu 43"/>
          <p:cNvSpPr>
            <a:spLocks noGrp="1"/>
          </p:cNvSpPr>
          <p:nvPr>
            <p:ph type="body" sz="quarter" idx="28"/>
          </p:nvPr>
        </p:nvSpPr>
        <p:spPr>
          <a:xfrm>
            <a:off x="4268338" y="1623630"/>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41" name="Symbol zastępczy tekstu 41"/>
          <p:cNvSpPr>
            <a:spLocks noGrp="1"/>
          </p:cNvSpPr>
          <p:nvPr>
            <p:ph type="body" sz="quarter" idx="29"/>
          </p:nvPr>
        </p:nvSpPr>
        <p:spPr>
          <a:xfrm>
            <a:off x="736526" y="2257028"/>
            <a:ext cx="3388936" cy="799480"/>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2" name="Symbol zastępczy tekstu 41"/>
          <p:cNvSpPr>
            <a:spLocks noGrp="1"/>
          </p:cNvSpPr>
          <p:nvPr>
            <p:ph type="body" sz="quarter" idx="30"/>
          </p:nvPr>
        </p:nvSpPr>
        <p:spPr>
          <a:xfrm>
            <a:off x="736526" y="3120455"/>
            <a:ext cx="3388936" cy="784026"/>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3" name="Symbol zastępczy tekstu 41"/>
          <p:cNvSpPr>
            <a:spLocks noGrp="1"/>
          </p:cNvSpPr>
          <p:nvPr>
            <p:ph type="body" sz="quarter" idx="31"/>
          </p:nvPr>
        </p:nvSpPr>
        <p:spPr>
          <a:xfrm>
            <a:off x="736526" y="3982907"/>
            <a:ext cx="3388936" cy="779063"/>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30" name="Symbol zastępczy tekstu 41"/>
          <p:cNvSpPr>
            <a:spLocks noGrp="1"/>
          </p:cNvSpPr>
          <p:nvPr>
            <p:ph type="body" sz="quarter" idx="35"/>
          </p:nvPr>
        </p:nvSpPr>
        <p:spPr>
          <a:xfrm>
            <a:off x="736526" y="4841508"/>
            <a:ext cx="3388936" cy="799895"/>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23" name="Symbol zastępczy tekstu 43"/>
          <p:cNvSpPr>
            <a:spLocks noGrp="1"/>
          </p:cNvSpPr>
          <p:nvPr>
            <p:ph type="body" sz="quarter" idx="41"/>
          </p:nvPr>
        </p:nvSpPr>
        <p:spPr>
          <a:xfrm>
            <a:off x="4268338" y="24917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4268338" y="33474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8" name="Symbol zastępczy tekstu 43"/>
          <p:cNvSpPr>
            <a:spLocks noGrp="1"/>
          </p:cNvSpPr>
          <p:nvPr>
            <p:ph type="body" sz="quarter" idx="43"/>
          </p:nvPr>
        </p:nvSpPr>
        <p:spPr>
          <a:xfrm>
            <a:off x="4268338" y="420740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9" name="Symbol zastępczy tekstu 43"/>
          <p:cNvSpPr>
            <a:spLocks noGrp="1"/>
          </p:cNvSpPr>
          <p:nvPr>
            <p:ph type="body" sz="quarter" idx="44"/>
          </p:nvPr>
        </p:nvSpPr>
        <p:spPr>
          <a:xfrm>
            <a:off x="4268338" y="5076419"/>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78261689"/>
      </p:ext>
    </p:extLst>
  </p:cSld>
  <p:clrMapOvr>
    <a:masterClrMapping/>
  </p:clrMapOvr>
  <p:transition>
    <p:zoom/>
  </p:transition>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in columns">
    <p:spTree>
      <p:nvGrpSpPr>
        <p:cNvPr id="1" name=""/>
        <p:cNvGrpSpPr/>
        <p:nvPr/>
      </p:nvGrpSpPr>
      <p:grpSpPr>
        <a:xfrm>
          <a:off x="0" y="0"/>
          <a:ext cx="0" cy="0"/>
          <a:chOff x="0" y="0"/>
          <a:chExt cx="0" cy="0"/>
        </a:xfrm>
      </p:grpSpPr>
      <p:sp>
        <p:nvSpPr>
          <p:cNvPr id="9" name="Prostokąt 10"/>
          <p:cNvSpPr/>
          <p:nvPr/>
        </p:nvSpPr>
        <p:spPr>
          <a:xfrm>
            <a:off x="0" y="142875"/>
            <a:ext cx="214313" cy="6000750"/>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 name="Prostokąt 13"/>
          <p:cNvSpPr/>
          <p:nvPr/>
        </p:nvSpPr>
        <p:spPr>
          <a:xfrm>
            <a:off x="501650" y="1268413"/>
            <a:ext cx="2728913"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1" name="Prostokąt 14"/>
          <p:cNvSpPr/>
          <p:nvPr/>
        </p:nvSpPr>
        <p:spPr>
          <a:xfrm>
            <a:off x="6191250" y="1268413"/>
            <a:ext cx="2662238"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2" name="Prostokąt 15"/>
          <p:cNvSpPr/>
          <p:nvPr/>
        </p:nvSpPr>
        <p:spPr>
          <a:xfrm>
            <a:off x="3354388" y="1268413"/>
            <a:ext cx="2728912"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7" name="Symbol zastępczy tekstu 29"/>
          <p:cNvSpPr>
            <a:spLocks noGrp="1"/>
          </p:cNvSpPr>
          <p:nvPr>
            <p:ph type="body" sz="quarter" idx="23"/>
          </p:nvPr>
        </p:nvSpPr>
        <p:spPr>
          <a:xfrm>
            <a:off x="501650"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3" name="Symbol zastępczy tekstu 29"/>
          <p:cNvSpPr>
            <a:spLocks noGrp="1"/>
          </p:cNvSpPr>
          <p:nvPr>
            <p:ph type="body" sz="quarter" idx="24"/>
          </p:nvPr>
        </p:nvSpPr>
        <p:spPr>
          <a:xfrm>
            <a:off x="6191816" y="1296312"/>
            <a:ext cx="2662315"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4" name="Symbol zastępczy tekstu 29"/>
          <p:cNvSpPr>
            <a:spLocks noGrp="1"/>
          </p:cNvSpPr>
          <p:nvPr>
            <p:ph type="body" sz="quarter" idx="25"/>
          </p:nvPr>
        </p:nvSpPr>
        <p:spPr>
          <a:xfrm>
            <a:off x="3355075"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6" name="Symbol zastępczy tekstu 43"/>
          <p:cNvSpPr>
            <a:spLocks noGrp="1"/>
          </p:cNvSpPr>
          <p:nvPr>
            <p:ph type="body" sz="quarter" idx="41"/>
          </p:nvPr>
        </p:nvSpPr>
        <p:spPr>
          <a:xfrm>
            <a:off x="501650"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3355075"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31" name="Symbol zastępczy tekstu 43"/>
          <p:cNvSpPr>
            <a:spLocks noGrp="1"/>
          </p:cNvSpPr>
          <p:nvPr>
            <p:ph type="body" sz="quarter" idx="43"/>
          </p:nvPr>
        </p:nvSpPr>
        <p:spPr>
          <a:xfrm>
            <a:off x="6191816"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1795565"/>
      </p:ext>
    </p:extLst>
  </p:cSld>
  <p:clrMapOvr>
    <a:masterClrMapping/>
  </p:clrMapOvr>
  <p:transition>
    <p:zoom/>
  </p:transition>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5" name="Symbol zastępczy obrazu 4"/>
          <p:cNvSpPr>
            <a:spLocks noGrp="1"/>
          </p:cNvSpPr>
          <p:nvPr>
            <p:ph type="pic" sz="quarter" idx="22"/>
          </p:nvPr>
        </p:nvSpPr>
        <p:spPr>
          <a:xfrm>
            <a:off x="285720" y="1047750"/>
            <a:ext cx="4718050" cy="5505450"/>
          </a:xfrm>
        </p:spPr>
        <p:txBody>
          <a:bodyPr rtlCol="0"/>
          <a:lstStyle>
            <a:lvl1pPr>
              <a:defRPr>
                <a:latin typeface="+mj-lt"/>
              </a:defRPr>
            </a:lvl1pPr>
          </a:lstStyle>
          <a:p>
            <a:pPr lvl="0"/>
            <a:r>
              <a:rPr lang="en-US" noProof="0" smtClean="0"/>
              <a:t>Drag picture to placeholder or click icon to add</a:t>
            </a:r>
            <a:endParaRPr lang="pl-PL" noProof="0"/>
          </a:p>
        </p:txBody>
      </p:sp>
      <p:sp>
        <p:nvSpPr>
          <p:cNvPr id="16" name="Text Placeholder 15"/>
          <p:cNvSpPr>
            <a:spLocks noGrp="1"/>
          </p:cNvSpPr>
          <p:nvPr>
            <p:ph type="body" sz="quarter" idx="42"/>
          </p:nvPr>
        </p:nvSpPr>
        <p:spPr>
          <a:xfrm>
            <a:off x="5172075" y="1047749"/>
            <a:ext cx="3810000" cy="5495926"/>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392028"/>
      </p:ext>
    </p:extLst>
  </p:cSld>
  <p:clrMapOvr>
    <a:masterClrMapping/>
  </p:clrMapOvr>
  <p:transition>
    <p:zoom/>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93EDCB-5B64-3143-AFED-AA1357A092FA}"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95641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Graph and text">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4757738" y="1047750"/>
            <a:ext cx="4249737" cy="5514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20" name="Text Placeholder 19"/>
          <p:cNvSpPr>
            <a:spLocks noGrp="1"/>
          </p:cNvSpPr>
          <p:nvPr>
            <p:ph type="body" sz="quarter" idx="41"/>
          </p:nvPr>
        </p:nvSpPr>
        <p:spPr>
          <a:xfrm>
            <a:off x="295275" y="1047750"/>
            <a:ext cx="4343400" cy="55245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899650"/>
      </p:ext>
    </p:extLst>
  </p:cSld>
  <p:clrMapOvr>
    <a:masterClrMapping/>
  </p:clrMapOvr>
  <p:transition>
    <p:zoom/>
  </p:transition>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Graph only">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285720" y="1085849"/>
            <a:ext cx="8705850" cy="2847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19" name="Text Placeholder 19"/>
          <p:cNvSpPr>
            <a:spLocks noGrp="1"/>
          </p:cNvSpPr>
          <p:nvPr>
            <p:ph type="body" sz="quarter" idx="41"/>
          </p:nvPr>
        </p:nvSpPr>
        <p:spPr>
          <a:xfrm>
            <a:off x="285719" y="4048075"/>
            <a:ext cx="8715405" cy="248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3052662"/>
      </p:ext>
    </p:extLst>
  </p:cSld>
  <p:clrMapOvr>
    <a:masterClrMapping/>
  </p:clrMapOvr>
  <p:transition>
    <p:zoom/>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rostokąt 24"/>
          <p:cNvSpPr/>
          <p:nvPr/>
        </p:nvSpPr>
        <p:spPr>
          <a:xfrm flipH="1">
            <a:off x="8748713" y="2427288"/>
            <a:ext cx="395287" cy="1506537"/>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pic>
        <p:nvPicPr>
          <p:cNvPr id="9" name="Picture 19" descr="3 Quadra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qr-cod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84363" y="2486025"/>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3455719" y="2427158"/>
            <a:ext cx="5294398" cy="1505898"/>
          </a:xfrm>
        </p:spPr>
        <p:txBody>
          <a:bodyPr anchor="ctr">
            <a:noAutofit/>
          </a:bodyPr>
          <a:lstStyle>
            <a:lvl1pPr marL="0" indent="0" algn="r">
              <a:buNone/>
              <a:defRPr sz="2400"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smtClean="0"/>
          </a:p>
        </p:txBody>
      </p:sp>
      <p:sp>
        <p:nvSpPr>
          <p:cNvPr id="19" name="Symbol zastępczy tekstu 5"/>
          <p:cNvSpPr>
            <a:spLocks noGrp="1"/>
          </p:cNvSpPr>
          <p:nvPr>
            <p:ph type="body" sz="quarter" idx="11"/>
          </p:nvPr>
        </p:nvSpPr>
        <p:spPr>
          <a:xfrm>
            <a:off x="4622009" y="535348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583285" y="4279379"/>
            <a:ext cx="4152991" cy="360040"/>
          </a:xfrm>
        </p:spPr>
        <p:txBody>
          <a:bodyPr anchor="ctr">
            <a:normAutofit/>
          </a:bodyPr>
          <a:lstStyle>
            <a:lvl1pPr marL="0" indent="0" algn="r">
              <a:buNone/>
              <a:defRPr sz="1200" baseline="0">
                <a:solidFill>
                  <a:srgbClr val="F36E2B"/>
                </a:solidFill>
                <a:latin typeface="+mj-lt"/>
              </a:defRPr>
            </a:lvl1pPr>
          </a:lstStyle>
          <a:p>
            <a:pPr lvl="0"/>
            <a:r>
              <a:rPr lang="en-US" smtClean="0"/>
              <a:t>Click to edit Master text styles</a:t>
            </a:r>
          </a:p>
        </p:txBody>
      </p:sp>
      <p:sp>
        <p:nvSpPr>
          <p:cNvPr id="12" name="Symbol zastępczy tekstu 5"/>
          <p:cNvSpPr>
            <a:spLocks noGrp="1"/>
          </p:cNvSpPr>
          <p:nvPr>
            <p:ph type="body" sz="quarter" idx="13"/>
          </p:nvPr>
        </p:nvSpPr>
        <p:spPr>
          <a:xfrm>
            <a:off x="4622009" y="570431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13" name="Symbol zastępczy tekstu 5"/>
          <p:cNvSpPr>
            <a:spLocks noGrp="1"/>
          </p:cNvSpPr>
          <p:nvPr>
            <p:ph type="body" sz="quarter" idx="14"/>
          </p:nvPr>
        </p:nvSpPr>
        <p:spPr>
          <a:xfrm>
            <a:off x="4622009" y="606435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335641564"/>
      </p:ext>
    </p:extLst>
  </p:cSld>
  <p:clrMapOvr>
    <a:masterClrMapping/>
  </p:clrMapOvr>
  <p:transition>
    <p:zoom/>
  </p:transition>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3EDCB-5B64-3143-AFED-AA1357A092FA}" type="datetimeFigureOut">
              <a:rPr lang="en-US" smtClean="0"/>
              <a:t>12/7/2012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1726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93EDCB-5B64-3143-AFED-AA1357A092FA}" type="datetimeFigureOut">
              <a:rPr lang="en-US" smtClean="0"/>
              <a:t>12/7/2012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030741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3EDCB-5B64-3143-AFED-AA1357A092FA}" type="datetimeFigureOut">
              <a:rPr lang="en-US" smtClean="0"/>
              <a:t>12/7/2012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770214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779831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188934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image" Target="../media/image2.pn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2" Type="http://schemas.openxmlformats.org/officeDocument/2006/relationships/slideLayout" Target="../slideLayouts/slideLayout34.xml"/><Relationship Id="rId16" Type="http://schemas.openxmlformats.org/officeDocument/2006/relationships/image" Target="../media/image3.jpeg"/><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theme" Target="../theme/theme3.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3EDCB-5B64-3143-AFED-AA1357A092FA}" type="datetimeFigureOut">
              <a:rPr lang="en-US" smtClean="0"/>
              <a:t>12/7/2012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9D18C-B5C4-7C41-A1A9-CCFCB5CD2D27}" type="slidenum">
              <a:rPr lang="en-US" smtClean="0"/>
              <a:t>‹#›</a:t>
            </a:fld>
            <a:endParaRPr lang="en-US"/>
          </a:p>
        </p:txBody>
      </p:sp>
    </p:spTree>
    <p:extLst>
      <p:ext uri="{BB962C8B-B14F-4D97-AF65-F5344CB8AC3E}">
        <p14:creationId xmlns:p14="http://schemas.microsoft.com/office/powerpoint/2010/main" val="139861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descr="pot_foote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494463"/>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6"/>
          <p:cNvSpPr>
            <a:spLocks noGrp="1" noChangeArrowheads="1"/>
          </p:cNvSpPr>
          <p:nvPr>
            <p:ph type="title"/>
          </p:nvPr>
        </p:nvSpPr>
        <p:spPr bwMode="auto">
          <a:xfrm>
            <a:off x="361950" y="385763"/>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4100" name="Rectangle 7"/>
          <p:cNvSpPr>
            <a:spLocks noGrp="1" noChangeArrowheads="1"/>
          </p:cNvSpPr>
          <p:nvPr>
            <p:ph type="body" idx="1"/>
          </p:nvPr>
        </p:nvSpPr>
        <p:spPr bwMode="auto">
          <a:xfrm>
            <a:off x="361950" y="1381125"/>
            <a:ext cx="8308975" cy="491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pic>
        <p:nvPicPr>
          <p:cNvPr id="4101" name="Picture 10" descr="pot_foot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4103" name="Picture 5"/>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5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 id="2147483680" r:id="rId19"/>
    <p:sldLayoutId id="2147483681" r:id="rId20"/>
    <p:sldLayoutId id="2147483693" r:id="rId21"/>
  </p:sldLayoutIdLst>
  <p:transition spd="slow">
    <p:fade/>
  </p:transition>
  <p:hf hdr="0" ftr="0" dt="0"/>
  <p:txStyles>
    <p:title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p:titleStyle>
    <p:bodyStyle>
      <a:lvl1pPr marL="287338" indent="-287338" algn="l" rtl="0" eaLnBrk="0" fontAlgn="base" hangingPunct="0">
        <a:spcBef>
          <a:spcPct val="20000"/>
        </a:spcBef>
        <a:spcAft>
          <a:spcPct val="0"/>
        </a:spcAft>
        <a:buClr>
          <a:srgbClr val="F68028"/>
        </a:buClr>
        <a:buSzPct val="125000"/>
        <a:buFont typeface="Wingdings" charset="0"/>
        <a:buChar char="§"/>
        <a:defRPr>
          <a:solidFill>
            <a:srgbClr val="004080"/>
          </a:solidFill>
          <a:latin typeface="+mn-lt"/>
          <a:ea typeface="ＭＳ Ｐゴシック" charset="0"/>
          <a:cs typeface="+mn-cs"/>
        </a:defRPr>
      </a:lvl1pPr>
      <a:lvl2pPr marL="574675" indent="-287338" algn="l" rtl="0" eaLnBrk="0" fontAlgn="base" hangingPunct="0">
        <a:spcBef>
          <a:spcPct val="20000"/>
        </a:spcBef>
        <a:spcAft>
          <a:spcPct val="0"/>
        </a:spcAft>
        <a:buClr>
          <a:srgbClr val="F68028"/>
        </a:buClr>
        <a:buSzPct val="125000"/>
        <a:buFont typeface="Arial" charset="0"/>
        <a:buChar char="–"/>
        <a:defRPr>
          <a:solidFill>
            <a:srgbClr val="004080"/>
          </a:solidFill>
          <a:latin typeface="+mn-lt"/>
          <a:ea typeface="ＭＳ Ｐゴシック" charset="0"/>
        </a:defRPr>
      </a:lvl2pPr>
      <a:lvl3pPr marL="863600" indent="-287338" algn="l" rtl="0" eaLnBrk="0" fontAlgn="base" hangingPunct="0">
        <a:spcBef>
          <a:spcPct val="20000"/>
        </a:spcBef>
        <a:spcAft>
          <a:spcPct val="0"/>
        </a:spcAft>
        <a:buClr>
          <a:srgbClr val="004080"/>
        </a:buClr>
        <a:buFont typeface="Wingdings" charset="0"/>
        <a:buChar char="§"/>
        <a:defRPr>
          <a:solidFill>
            <a:srgbClr val="004080"/>
          </a:solidFill>
          <a:latin typeface="+mn-lt"/>
          <a:ea typeface="ＭＳ Ｐゴシック" charset="0"/>
        </a:defRPr>
      </a:lvl3pPr>
      <a:lvl4pPr marL="1150938"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4pPr>
      <a:lvl5pPr marL="1439863"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5pPr>
      <a:lvl6pPr marL="2514600" indent="-228600" algn="l" rtl="0" fontAlgn="base">
        <a:spcBef>
          <a:spcPct val="20000"/>
        </a:spcBef>
        <a:spcAft>
          <a:spcPct val="0"/>
        </a:spcAft>
        <a:buChar char="»"/>
        <a:defRPr sz="1400">
          <a:solidFill>
            <a:srgbClr val="004080"/>
          </a:solidFill>
          <a:latin typeface="+mn-lt"/>
        </a:defRPr>
      </a:lvl6pPr>
      <a:lvl7pPr marL="2971800" indent="-228600" algn="l" rtl="0" fontAlgn="base">
        <a:spcBef>
          <a:spcPct val="20000"/>
        </a:spcBef>
        <a:spcAft>
          <a:spcPct val="0"/>
        </a:spcAft>
        <a:buChar char="»"/>
        <a:defRPr sz="1400">
          <a:solidFill>
            <a:srgbClr val="004080"/>
          </a:solidFill>
          <a:latin typeface="+mn-lt"/>
        </a:defRPr>
      </a:lvl7pPr>
      <a:lvl8pPr marL="3429000" indent="-228600" algn="l" rtl="0" fontAlgn="base">
        <a:spcBef>
          <a:spcPct val="20000"/>
        </a:spcBef>
        <a:spcAft>
          <a:spcPct val="0"/>
        </a:spcAft>
        <a:buChar char="»"/>
        <a:defRPr sz="1400">
          <a:solidFill>
            <a:srgbClr val="004080"/>
          </a:solidFill>
          <a:latin typeface="+mn-lt"/>
        </a:defRPr>
      </a:lvl8pPr>
      <a:lvl9pPr marL="3886200" indent="-228600" algn="l" rtl="0" fontAlgn="base">
        <a:spcBef>
          <a:spcPct val="20000"/>
        </a:spcBef>
        <a:spcAft>
          <a:spcPct val="0"/>
        </a:spcAft>
        <a:buChar char="»"/>
        <a:defRPr sz="1400">
          <a:solidFill>
            <a:srgbClr val="004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Prostokąt 10"/>
          <p:cNvSpPr/>
          <p:nvPr/>
        </p:nvSpPr>
        <p:spPr>
          <a:xfrm>
            <a:off x="0" y="0"/>
            <a:ext cx="21431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27" name="Text Placeholder 13"/>
          <p:cNvSpPr>
            <a:spLocks noGrp="1"/>
          </p:cNvSpPr>
          <p:nvPr>
            <p:ph type="body" idx="1"/>
          </p:nvPr>
        </p:nvSpPr>
        <p:spPr bwMode="auto">
          <a:xfrm>
            <a:off x="284163" y="1038225"/>
            <a:ext cx="869791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72000" tIns="72000" rIns="72000" bIns="7200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Rectangle 280"/>
          <p:cNvSpPr txBox="1">
            <a:spLocks noChangeArrowheads="1"/>
          </p:cNvSpPr>
          <p:nvPr/>
        </p:nvSpPr>
        <p:spPr bwMode="auto">
          <a:xfrm>
            <a:off x="8316913" y="6627813"/>
            <a:ext cx="731837" cy="26035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6CD268A-08D2-5840-87BA-3620CE9B4724}" type="slidenum">
              <a:rPr lang="en-US" sz="1100" smtClean="0">
                <a:latin typeface="Myriad Pro" charset="0"/>
                <a:cs typeface="+mn-cs"/>
              </a:rPr>
              <a:pPr algn="r" eaLnBrk="1" hangingPunct="1">
                <a:defRPr/>
              </a:pPr>
              <a:t>‹#›</a:t>
            </a:fld>
            <a:r>
              <a:rPr lang="en-US" sz="1200" smtClean="0">
                <a:latin typeface="Myriad Pro" charset="0"/>
                <a:cs typeface="+mn-cs"/>
              </a:rPr>
              <a:t> </a:t>
            </a:r>
          </a:p>
        </p:txBody>
      </p:sp>
      <p:sp>
        <p:nvSpPr>
          <p:cNvPr id="1029" name="TextBox 1"/>
          <p:cNvSpPr txBox="1">
            <a:spLocks noChangeArrowheads="1"/>
          </p:cNvSpPr>
          <p:nvPr/>
        </p:nvSpPr>
        <p:spPr bwMode="auto">
          <a:xfrm rot="-5400000">
            <a:off x="-647700" y="5994400"/>
            <a:ext cx="14779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000" smtClean="0">
                <a:solidFill>
                  <a:schemeClr val="bg1"/>
                </a:solidFill>
              </a:rPr>
              <a:t>© Luxoft Training 2012</a:t>
            </a:r>
          </a:p>
        </p:txBody>
      </p:sp>
      <p:sp>
        <p:nvSpPr>
          <p:cNvPr id="1030" name="Title Placeholder 2"/>
          <p:cNvSpPr>
            <a:spLocks noGrp="1"/>
          </p:cNvSpPr>
          <p:nvPr>
            <p:ph type="title"/>
          </p:nvPr>
        </p:nvSpPr>
        <p:spPr bwMode="auto">
          <a:xfrm>
            <a:off x="282575" y="123825"/>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7"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9" name="Picture 5"/>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Lst>
  <p:transition spd="slow">
    <p:fade/>
  </p:transition>
  <p:timing>
    <p:tnLst>
      <p:par>
        <p:cTn id="1" dur="indefinite" restart="never" nodeType="tmRoot"/>
      </p:par>
    </p:tnLst>
  </p:timing>
  <p:txStyles>
    <p:titleStyle>
      <a:lvl1pPr algn="l" rtl="0" eaLnBrk="1" fontAlgn="base" hangingPunct="1">
        <a:spcBef>
          <a:spcPct val="0"/>
        </a:spcBef>
        <a:spcAft>
          <a:spcPct val="0"/>
        </a:spcAft>
        <a:defRPr sz="3000" b="1">
          <a:solidFill>
            <a:schemeClr val="tx2"/>
          </a:solidFill>
          <a:latin typeface="+mj-lt"/>
          <a:ea typeface="ＭＳ Ｐゴシック" charset="0"/>
          <a:cs typeface="Arial" pitchFamily="34" charset="0"/>
        </a:defRPr>
      </a:lvl1pPr>
      <a:lvl2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2pPr>
      <a:lvl3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3pPr>
      <a:lvl4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4pPr>
      <a:lvl5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5pPr>
      <a:lvl6pPr marL="457200" algn="ctr" rtl="0" eaLnBrk="1" fontAlgn="base" hangingPunct="1">
        <a:spcBef>
          <a:spcPct val="0"/>
        </a:spcBef>
        <a:spcAft>
          <a:spcPct val="0"/>
        </a:spcAft>
        <a:defRPr sz="3000" b="1">
          <a:solidFill>
            <a:schemeClr val="tx2"/>
          </a:solidFill>
          <a:latin typeface="Myriad Pro"/>
          <a:cs typeface="Arial" pitchFamily="34" charset="0"/>
        </a:defRPr>
      </a:lvl6pPr>
      <a:lvl7pPr marL="914400" algn="ctr" rtl="0" eaLnBrk="1" fontAlgn="base" hangingPunct="1">
        <a:spcBef>
          <a:spcPct val="0"/>
        </a:spcBef>
        <a:spcAft>
          <a:spcPct val="0"/>
        </a:spcAft>
        <a:defRPr sz="3000" b="1">
          <a:solidFill>
            <a:schemeClr val="tx2"/>
          </a:solidFill>
          <a:latin typeface="Myriad Pro"/>
          <a:cs typeface="Arial" pitchFamily="34" charset="0"/>
        </a:defRPr>
      </a:lvl7pPr>
      <a:lvl8pPr marL="1371600" algn="ctr" rtl="0" eaLnBrk="1" fontAlgn="base" hangingPunct="1">
        <a:spcBef>
          <a:spcPct val="0"/>
        </a:spcBef>
        <a:spcAft>
          <a:spcPct val="0"/>
        </a:spcAft>
        <a:defRPr sz="3000" b="1">
          <a:solidFill>
            <a:schemeClr val="tx2"/>
          </a:solidFill>
          <a:latin typeface="Myriad Pro"/>
          <a:cs typeface="Arial" pitchFamily="34" charset="0"/>
        </a:defRPr>
      </a:lvl8pPr>
      <a:lvl9pPr marL="1828800" algn="ctr" rtl="0" eaLnBrk="1" fontAlgn="base" hangingPunct="1">
        <a:spcBef>
          <a:spcPct val="0"/>
        </a:spcBef>
        <a:spcAft>
          <a:spcPct val="0"/>
        </a:spcAft>
        <a:defRPr sz="3000" b="1">
          <a:solidFill>
            <a:schemeClr val="tx2"/>
          </a:solidFill>
          <a:latin typeface="Myriad Pro"/>
          <a:cs typeface="Arial" pitchFamily="34" charset="0"/>
        </a:defRPr>
      </a:lvl9pPr>
    </p:titleStyle>
    <p:bodyStyle>
      <a:lvl1pPr marL="287338" indent="-287338" algn="l" rtl="0" eaLnBrk="1" fontAlgn="base" hangingPunct="1">
        <a:spcBef>
          <a:spcPct val="20000"/>
        </a:spcBef>
        <a:spcAft>
          <a:spcPts val="600"/>
        </a:spcAft>
        <a:buClr>
          <a:schemeClr val="accent1"/>
        </a:buClr>
        <a:buSzPct val="125000"/>
        <a:buFont typeface="Wingdings" charset="0"/>
        <a:buChar char="§"/>
        <a:defRPr>
          <a:solidFill>
            <a:schemeClr val="tx1"/>
          </a:solidFill>
          <a:latin typeface="+mj-lt"/>
          <a:ea typeface="ＭＳ Ｐゴシック" charset="0"/>
          <a:cs typeface="Arial" pitchFamily="34" charset="0"/>
        </a:defRPr>
      </a:lvl1pPr>
      <a:lvl2pPr marL="574675" indent="-287338" algn="l" rtl="0" eaLnBrk="1" fontAlgn="base" hangingPunct="1">
        <a:spcBef>
          <a:spcPct val="20000"/>
        </a:spcBef>
        <a:spcAft>
          <a:spcPts val="600"/>
        </a:spcAft>
        <a:buClr>
          <a:schemeClr val="accent1"/>
        </a:buClr>
        <a:buSzPct val="125000"/>
        <a:buFont typeface="Arial" charset="0"/>
        <a:buChar char="–"/>
        <a:defRPr>
          <a:solidFill>
            <a:schemeClr val="tx1"/>
          </a:solidFill>
          <a:latin typeface="+mj-lt"/>
          <a:ea typeface="Arial" charset="0"/>
          <a:cs typeface="Arial" pitchFamily="34" charset="0"/>
        </a:defRPr>
      </a:lvl2pPr>
      <a:lvl3pPr marL="863600" indent="-287338" algn="l" rtl="0" eaLnBrk="1" fontAlgn="base" hangingPunct="1">
        <a:spcBef>
          <a:spcPct val="20000"/>
        </a:spcBef>
        <a:spcAft>
          <a:spcPts val="600"/>
        </a:spcAft>
        <a:buClr>
          <a:schemeClr val="accent1"/>
        </a:buClr>
        <a:buFont typeface="Wingdings" charset="0"/>
        <a:buChar char="§"/>
        <a:defRPr>
          <a:solidFill>
            <a:schemeClr val="tx1"/>
          </a:solidFill>
          <a:latin typeface="+mj-lt"/>
          <a:ea typeface="Arial" charset="0"/>
          <a:cs typeface="Arial" pitchFamily="34" charset="0"/>
        </a:defRPr>
      </a:lvl3pPr>
      <a:lvl4pPr marL="1150938" indent="-287338" algn="l" rtl="0" eaLnBrk="1" fontAlgn="base" hangingPunct="1">
        <a:spcBef>
          <a:spcPct val="20000"/>
        </a:spcBef>
        <a:spcAft>
          <a:spcPts val="600"/>
        </a:spcAft>
        <a:buClr>
          <a:schemeClr val="accent1"/>
        </a:buClr>
        <a:buFont typeface="Arial" charset="0"/>
        <a:buChar char="–"/>
        <a:defRPr>
          <a:solidFill>
            <a:schemeClr val="tx1"/>
          </a:solidFill>
          <a:latin typeface="+mj-lt"/>
          <a:ea typeface="Arial" charset="0"/>
          <a:cs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Arial"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5.xml"/><Relationship Id="rId4" Type="http://schemas.openxmlformats.org/officeDocument/2006/relationships/slideLayout" Target="../slideLayouts/slideLayout4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5.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3" Type="http://schemas.openxmlformats.org/officeDocument/2006/relationships/hyperlink" Target="http://www.objectmentor.com/resources/articles/xpepisode.htm" TargetMode="External"/><Relationship Id="rId2" Type="http://schemas.openxmlformats.org/officeDocument/2006/relationships/image" Target="../media/image13.png"/><Relationship Id="rId1" Type="http://schemas.openxmlformats.org/officeDocument/2006/relationships/slideLayout" Target="../slideLayouts/slideLayout45.xml"/><Relationship Id="rId5" Type="http://schemas.openxmlformats.org/officeDocument/2006/relationships/hyperlink" Target="http://www.slideshare.net/epkanol/bowling-game-kata-j-unit-4-jdk-15" TargetMode="External"/><Relationship Id="rId4" Type="http://schemas.openxmlformats.org/officeDocument/2006/relationships/hyperlink" Target="http://wiki.agiledev.ru/doku.php?id=tdd:bowling"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6.xml"/></Relationships>
</file>

<file path=ppt/slides/_rels/slide2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Layout" Target="../slideLayouts/slideLayout4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3.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slideLayout" Target="../slideLayouts/slideLayout45.xml"/></Relationships>
</file>

<file path=ppt/slides/_rels/slide34.xml.rels><?xml version="1.0" encoding="UTF-8" standalone="yes"?>
<Relationships xmlns="http://schemas.openxmlformats.org/package/2006/relationships"><Relationship Id="rId8" Type="http://schemas.openxmlformats.org/officeDocument/2006/relationships/hyperlink" Target="http://stackoverflow.com/questions/31837/best-books-about-tdd" TargetMode="External"/><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45.xml"/><Relationship Id="rId6" Type="http://schemas.openxmlformats.org/officeDocument/2006/relationships/image" Target="../media/image18.jpeg"/><Relationship Id="rId5" Type="http://schemas.openxmlformats.org/officeDocument/2006/relationships/image" Target="../media/image17.jpeg"/><Relationship Id="rId10" Type="http://schemas.openxmlformats.org/officeDocument/2006/relationships/image" Target="../media/image21.jpeg"/><Relationship Id="rId4" Type="http://schemas.openxmlformats.org/officeDocument/2006/relationships/image" Target="../media/image16.jpeg"/><Relationship Id="rId9" Type="http://schemas.openxmlformats.org/officeDocument/2006/relationships/image" Target="../media/image20.jpeg"/></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6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45.xml"/><Relationship Id="rId1" Type="http://schemas.openxmlformats.org/officeDocument/2006/relationships/tags" Target="../tags/tag11.xml"/></Relationships>
</file>

<file path=ppt/slides/_rels/slide6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5.xml"/></Relationships>
</file>

<file path=ppt/slides/_rels/slide6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5.xml"/></Relationships>
</file>

<file path=ppt/slides/_rels/slide6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45.xml"/><Relationship Id="rId1" Type="http://schemas.openxmlformats.org/officeDocument/2006/relationships/tags" Target="../tags/tag12.xml"/></Relationships>
</file>

<file path=ppt/slides/_rels/slide6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5.xml"/></Relationships>
</file>

<file path=ppt/slides/_rels/slide6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45.xml"/><Relationship Id="rId1" Type="http://schemas.openxmlformats.org/officeDocument/2006/relationships/tags" Target="../tags/tag13.xml"/></Relationships>
</file>

<file path=ppt/slides/_rels/slide6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5.xml"/></Relationships>
</file>

<file path=ppt/slides/_rels/slide6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5.xml"/><Relationship Id="rId5" Type="http://schemas.openxmlformats.org/officeDocument/2006/relationships/image" Target="../media/image33.png"/><Relationship Id="rId4" Type="http://schemas.openxmlformats.org/officeDocument/2006/relationships/image" Target="../media/image3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4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latin typeface="Arial" charset="0"/>
              </a:rPr>
              <a:t>Test Driven Development</a:t>
            </a:r>
            <a:endParaRPr lang="en-US" dirty="0"/>
          </a:p>
        </p:txBody>
      </p:sp>
      <p:sp>
        <p:nvSpPr>
          <p:cNvPr id="3" name="Title 2"/>
          <p:cNvSpPr>
            <a:spLocks noGrp="1"/>
          </p:cNvSpPr>
          <p:nvPr>
            <p:ph type="title"/>
          </p:nvPr>
        </p:nvSpPr>
        <p:spPr>
          <a:xfrm>
            <a:off x="3822700" y="2427157"/>
            <a:ext cx="4925764" cy="1752957"/>
          </a:xfrm>
        </p:spPr>
        <p:txBody>
          <a:bodyPr>
            <a:normAutofit fontScale="90000"/>
          </a:bodyPr>
          <a:lstStyle/>
          <a:p>
            <a:r>
              <a:rPr lang="en-US" dirty="0">
                <a:latin typeface="Arial" charset="0"/>
              </a:rPr>
              <a:t>Разработка через </a:t>
            </a:r>
            <a:r>
              <a:rPr lang="en-US" dirty="0" smtClean="0">
                <a:latin typeface="Arial" charset="0"/>
              </a:rPr>
              <a:t>тестирование</a:t>
            </a:r>
            <a:br>
              <a:rPr lang="en-US" dirty="0" smtClean="0">
                <a:latin typeface="Arial" charset="0"/>
              </a:rPr>
            </a:br>
            <a:r>
              <a:rPr lang="ru-RU" dirty="0" smtClean="0">
                <a:latin typeface="Arial" charset="0"/>
              </a:rPr>
              <a:t>Введение</a:t>
            </a:r>
            <a:r>
              <a:rPr lang="en-US" dirty="0" smtClean="0">
                <a:latin typeface="Arial" charset="0"/>
              </a:rPr>
              <a:t>, Bowling Game Kata</a:t>
            </a:r>
            <a:endParaRPr lang="en-US" dirty="0"/>
          </a:p>
        </p:txBody>
      </p:sp>
      <p:sp>
        <p:nvSpPr>
          <p:cNvPr id="4" name="Text Placeholder 3"/>
          <p:cNvSpPr>
            <a:spLocks noGrp="1"/>
          </p:cNvSpPr>
          <p:nvPr>
            <p:ph type="body" sz="quarter" idx="11"/>
          </p:nvPr>
        </p:nvSpPr>
        <p:spPr/>
        <p:txBody>
          <a:bodyPr/>
          <a:lstStyle/>
          <a:p>
            <a:r>
              <a:rPr lang="en-US" dirty="0" smtClean="0"/>
              <a:t>Module 1</a:t>
            </a:r>
            <a:endParaRPr lang="en-US" dirty="0"/>
          </a:p>
        </p:txBody>
      </p:sp>
      <p:sp>
        <p:nvSpPr>
          <p:cNvPr id="5" name="Text Placeholder 4"/>
          <p:cNvSpPr>
            <a:spLocks noGrp="1"/>
          </p:cNvSpPr>
          <p:nvPr>
            <p:ph type="body" sz="quarter" idx="12"/>
          </p:nvPr>
        </p:nvSpPr>
        <p:spPr/>
        <p:txBody>
          <a:bodyPr/>
          <a:lstStyle/>
          <a:p>
            <a:r>
              <a:rPr lang="en-US" dirty="0" smtClean="0">
                <a:solidFill>
                  <a:srgbClr val="FF6600"/>
                </a:solidFill>
                <a:latin typeface="Arial" charset="0"/>
              </a:rPr>
              <a:t>Ivan </a:t>
            </a:r>
            <a:r>
              <a:rPr lang="en-US" dirty="0" err="1" smtClean="0">
                <a:solidFill>
                  <a:srgbClr val="FF6600"/>
                </a:solidFill>
                <a:latin typeface="Arial" charset="0"/>
              </a:rPr>
              <a:t>Dyachenko</a:t>
            </a:r>
            <a:r>
              <a:rPr lang="en-US" dirty="0" smtClean="0">
                <a:solidFill>
                  <a:srgbClr val="FF6600"/>
                </a:solidFill>
                <a:latin typeface="Arial" charset="0"/>
              </a:rPr>
              <a:t> &lt;</a:t>
            </a:r>
            <a:r>
              <a:rPr lang="en-US" dirty="0" err="1" smtClean="0">
                <a:solidFill>
                  <a:srgbClr val="FF6600"/>
                </a:solidFill>
                <a:latin typeface="Arial" charset="0"/>
              </a:rPr>
              <a:t>IDyachenko</a:t>
            </a:r>
            <a:r>
              <a:rPr lang="en-US" dirty="0" err="1">
                <a:solidFill>
                  <a:srgbClr val="FF6600"/>
                </a:solidFill>
                <a:latin typeface="Arial" charset="0"/>
              </a:rPr>
              <a:t>@</a:t>
            </a:r>
            <a:r>
              <a:rPr lang="en-US" dirty="0" err="1" smtClean="0">
                <a:solidFill>
                  <a:srgbClr val="FF6600"/>
                </a:solidFill>
                <a:latin typeface="Arial" charset="0"/>
              </a:rPr>
              <a:t>luxoft.com</a:t>
            </a:r>
            <a:r>
              <a:rPr lang="en-US" dirty="0">
                <a:solidFill>
                  <a:srgbClr val="FF6600"/>
                </a:solidFill>
                <a:latin typeface="Arial" charset="0"/>
              </a:rPr>
              <a:t>&gt;</a:t>
            </a:r>
            <a:endParaRPr lang="ru-RU" dirty="0">
              <a:solidFill>
                <a:srgbClr val="FF6600"/>
              </a:solidFill>
              <a:latin typeface="Arial" charset="0"/>
            </a:endParaRPr>
          </a:p>
        </p:txBody>
      </p:sp>
    </p:spTree>
    <p:extLst>
      <p:ext uri="{BB962C8B-B14F-4D97-AF65-F5344CB8AC3E}">
        <p14:creationId xmlns:p14="http://schemas.microsoft.com/office/powerpoint/2010/main" val="21783492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chemeClr val="accent4"/>
                </a:solidFill>
              </a:rPr>
              <a:t>REFACTOR</a:t>
            </a:r>
            <a:endParaRPr lang="en-US" dirty="0">
              <a:solidFill>
                <a:schemeClr val="accent4"/>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spTree>
    <p:extLst>
      <p:ext uri="{BB962C8B-B14F-4D97-AF65-F5344CB8AC3E}">
        <p14:creationId xmlns:p14="http://schemas.microsoft.com/office/powerpoint/2010/main" val="358069190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20" name="Group 19"/>
          <p:cNvGrpSpPr/>
          <p:nvPr/>
        </p:nvGrpSpPr>
        <p:grpSpPr>
          <a:xfrm>
            <a:off x="1301751" y="4347790"/>
            <a:ext cx="6419849" cy="542925"/>
            <a:chOff x="1352551" y="3432175"/>
            <a:chExt cx="6419849" cy="542925"/>
          </a:xfrm>
        </p:grpSpPr>
        <p:sp>
          <p:nvSpPr>
            <p:cNvPr id="21" name="Rectangle 2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2" name="Rectangle 2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23" name="TextBox 2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код</a:t>
              </a:r>
              <a:endParaRPr lang="en-US" dirty="0" smtClean="0">
                <a:solidFill>
                  <a:srgbClr val="00408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20" name="Group 19"/>
          <p:cNvGrpSpPr/>
          <p:nvPr/>
        </p:nvGrpSpPr>
        <p:grpSpPr>
          <a:xfrm>
            <a:off x="1301751" y="4347790"/>
            <a:ext cx="6419849" cy="542925"/>
            <a:chOff x="1352551" y="3432175"/>
            <a:chExt cx="6419849" cy="542925"/>
          </a:xfrm>
        </p:grpSpPr>
        <p:sp>
          <p:nvSpPr>
            <p:cNvPr id="21" name="Rectangle 2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2" name="Rectangle 2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23" name="TextBox 2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код</a:t>
              </a:r>
              <a:endParaRPr lang="en-US" dirty="0" smtClean="0">
                <a:solidFill>
                  <a:srgbClr val="004080"/>
                </a:solidFill>
              </a:endParaRPr>
            </a:p>
          </p:txBody>
        </p:sp>
      </p:grpSp>
      <p:grpSp>
        <p:nvGrpSpPr>
          <p:cNvPr id="28" name="Group 27"/>
          <p:cNvGrpSpPr/>
          <p:nvPr/>
        </p:nvGrpSpPr>
        <p:grpSpPr>
          <a:xfrm>
            <a:off x="1301751" y="4955093"/>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6</a:t>
              </a:r>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8000"/>
                  </a:solidFill>
                </a:rPr>
                <a:t>Запусти и убедись что тесты прошли</a:t>
              </a:r>
              <a:endParaRPr lang="en-US" dirty="0" smtClean="0">
                <a:solidFill>
                  <a:srgbClr val="00800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20" name="Group 19"/>
          <p:cNvGrpSpPr/>
          <p:nvPr/>
        </p:nvGrpSpPr>
        <p:grpSpPr>
          <a:xfrm>
            <a:off x="1301751" y="4347790"/>
            <a:ext cx="6419849" cy="542925"/>
            <a:chOff x="1352551" y="3432175"/>
            <a:chExt cx="6419849" cy="542925"/>
          </a:xfrm>
        </p:grpSpPr>
        <p:sp>
          <p:nvSpPr>
            <p:cNvPr id="21" name="Rectangle 2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2" name="Rectangle 2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23" name="TextBox 2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код</a:t>
              </a:r>
              <a:endParaRPr lang="en-US" dirty="0" smtClean="0">
                <a:solidFill>
                  <a:srgbClr val="004080"/>
                </a:solidFill>
              </a:endParaRPr>
            </a:p>
          </p:txBody>
        </p:sp>
      </p:grpSp>
      <p:grpSp>
        <p:nvGrpSpPr>
          <p:cNvPr id="24" name="Group 23"/>
          <p:cNvGrpSpPr/>
          <p:nvPr/>
        </p:nvGrpSpPr>
        <p:grpSpPr>
          <a:xfrm>
            <a:off x="1301751" y="556239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err="1" smtClean="0">
                  <a:solidFill>
                    <a:srgbClr val="004080"/>
                  </a:solidFill>
                </a:rPr>
                <a:t>Рефакторинг</a:t>
              </a:r>
              <a:endParaRPr lang="en-US" dirty="0" smtClean="0">
                <a:solidFill>
                  <a:srgbClr val="004080"/>
                </a:solidFill>
              </a:endParaRPr>
            </a:p>
          </p:txBody>
        </p:sp>
      </p:grpSp>
      <p:grpSp>
        <p:nvGrpSpPr>
          <p:cNvPr id="28" name="Group 27"/>
          <p:cNvGrpSpPr/>
          <p:nvPr/>
        </p:nvGrpSpPr>
        <p:grpSpPr>
          <a:xfrm>
            <a:off x="1301751" y="4955093"/>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6</a:t>
              </a:r>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8000"/>
                  </a:solidFill>
                </a:rPr>
                <a:t>Запусти и убедись что тесты прошли</a:t>
              </a:r>
              <a:endParaRPr lang="en-US" dirty="0" smtClean="0">
                <a:solidFill>
                  <a:srgbClr val="008000"/>
                </a:solidFill>
              </a:endParaRPr>
            </a:p>
          </p:txBody>
        </p: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Tree>
    <p:extLst>
      <p:ext uri="{BB962C8B-B14F-4D97-AF65-F5344CB8AC3E}">
        <p14:creationId xmlns:p14="http://schemas.microsoft.com/office/powerpoint/2010/main" val="346807141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20" name="Group 19"/>
          <p:cNvGrpSpPr/>
          <p:nvPr/>
        </p:nvGrpSpPr>
        <p:grpSpPr>
          <a:xfrm>
            <a:off x="1301751" y="4347790"/>
            <a:ext cx="6419849" cy="542925"/>
            <a:chOff x="1352551" y="3432175"/>
            <a:chExt cx="6419849" cy="542925"/>
          </a:xfrm>
        </p:grpSpPr>
        <p:sp>
          <p:nvSpPr>
            <p:cNvPr id="21" name="Rectangle 2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2" name="Rectangle 2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23" name="TextBox 2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код</a:t>
              </a:r>
              <a:endParaRPr lang="en-US" dirty="0" smtClean="0">
                <a:solidFill>
                  <a:srgbClr val="004080"/>
                </a:solidFill>
              </a:endParaRPr>
            </a:p>
          </p:txBody>
        </p:sp>
      </p:grpSp>
      <p:grpSp>
        <p:nvGrpSpPr>
          <p:cNvPr id="24" name="Group 23"/>
          <p:cNvGrpSpPr/>
          <p:nvPr/>
        </p:nvGrpSpPr>
        <p:grpSpPr>
          <a:xfrm>
            <a:off x="1301751" y="556239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err="1" smtClean="0">
                  <a:solidFill>
                    <a:srgbClr val="004080"/>
                  </a:solidFill>
                </a:rPr>
                <a:t>Рефакторинг</a:t>
              </a:r>
              <a:endParaRPr lang="en-US" dirty="0" smtClean="0">
                <a:solidFill>
                  <a:srgbClr val="004080"/>
                </a:solidFill>
              </a:endParaRPr>
            </a:p>
          </p:txBody>
        </p:sp>
      </p:grpSp>
      <p:grpSp>
        <p:nvGrpSpPr>
          <p:cNvPr id="28" name="Group 27"/>
          <p:cNvGrpSpPr/>
          <p:nvPr/>
        </p:nvGrpSpPr>
        <p:grpSpPr>
          <a:xfrm>
            <a:off x="1301751" y="4955093"/>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6</a:t>
              </a:r>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8000"/>
                  </a:solidFill>
                </a:rPr>
                <a:t>Запусти и убедись что тесты прошли</a:t>
              </a:r>
              <a:endParaRPr lang="en-US" dirty="0" smtClean="0">
                <a:solidFill>
                  <a:srgbClr val="008000"/>
                </a:solidFill>
              </a:endParaRPr>
            </a:p>
          </p:txBody>
        </p:sp>
      </p:grpSp>
      <p:grpSp>
        <p:nvGrpSpPr>
          <p:cNvPr id="44" name="Group 43"/>
          <p:cNvGrpSpPr/>
          <p:nvPr/>
        </p:nvGrpSpPr>
        <p:grpSpPr>
          <a:xfrm>
            <a:off x="7750176" y="2177249"/>
            <a:ext cx="581026" cy="3601251"/>
            <a:chOff x="7597774" y="2189706"/>
            <a:chExt cx="581026" cy="3601251"/>
          </a:xfrm>
        </p:grpSpPr>
        <p:cxnSp>
          <p:nvCxnSpPr>
            <p:cNvPr id="57" name="Straight Connector 56"/>
            <p:cNvCxnSpPr/>
            <p:nvPr/>
          </p:nvCxnSpPr>
          <p:spPr>
            <a:xfrm>
              <a:off x="7673975" y="5790957"/>
              <a:ext cx="50482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59" name="Straight Connector 58"/>
            <p:cNvCxnSpPr/>
            <p:nvPr/>
          </p:nvCxnSpPr>
          <p:spPr>
            <a:xfrm flipV="1">
              <a:off x="8178800" y="2197100"/>
              <a:ext cx="0" cy="3581400"/>
            </a:xfrm>
            <a:prstGeom prst="line">
              <a:avLst/>
            </a:prstGeom>
          </p:spPr>
          <p:style>
            <a:lnRef idx="2">
              <a:schemeClr val="accent3"/>
            </a:lnRef>
            <a:fillRef idx="0">
              <a:schemeClr val="accent3"/>
            </a:fillRef>
            <a:effectRef idx="1">
              <a:schemeClr val="accent3"/>
            </a:effectRef>
            <a:fontRef idx="minor">
              <a:schemeClr val="tx1"/>
            </a:fontRef>
          </p:style>
        </p:cxnSp>
        <p:cxnSp>
          <p:nvCxnSpPr>
            <p:cNvPr id="61" name="Straight Arrow Connector 60"/>
            <p:cNvCxnSpPr/>
            <p:nvPr/>
          </p:nvCxnSpPr>
          <p:spPr>
            <a:xfrm flipH="1">
              <a:off x="7597774" y="2189706"/>
              <a:ext cx="581026" cy="739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
        <p:nvSpPr>
          <p:cNvPr id="39" name="TextBox 38"/>
          <p:cNvSpPr txBox="1"/>
          <p:nvPr/>
        </p:nvSpPr>
        <p:spPr>
          <a:xfrm rot="5400000">
            <a:off x="8055085" y="3736190"/>
            <a:ext cx="1174341"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Повтори</a:t>
            </a:r>
            <a:endParaRPr lang="en-US" dirty="0" smtClean="0">
              <a:solidFill>
                <a:srgbClr val="004080"/>
              </a:solidFill>
            </a:endParaRPr>
          </a:p>
        </p:txBody>
      </p:sp>
    </p:spTree>
    <p:extLst>
      <p:ext uri="{BB962C8B-B14F-4D97-AF65-F5344CB8AC3E}">
        <p14:creationId xmlns:p14="http://schemas.microsoft.com/office/powerpoint/2010/main" val="35629614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solidFill>
              </a:rPr>
              <a:t>RED</a:t>
            </a:r>
            <a:r>
              <a:rPr lang="en-US" dirty="0" smtClean="0"/>
              <a:t> / </a:t>
            </a:r>
            <a:r>
              <a:rPr lang="en-US" dirty="0" smtClean="0">
                <a:solidFill>
                  <a:srgbClr val="008000"/>
                </a:solidFill>
              </a:rPr>
              <a:t>GREEN</a:t>
            </a:r>
            <a:r>
              <a:rPr lang="en-US" dirty="0" smtClean="0"/>
              <a:t> / </a:t>
            </a:r>
            <a:r>
              <a:rPr lang="en-US" dirty="0" smtClean="0">
                <a:solidFill>
                  <a:srgbClr val="004080"/>
                </a:solidFill>
              </a:rPr>
              <a:t>REFACTOR</a:t>
            </a:r>
            <a:endParaRPr lang="en-US" dirty="0">
              <a:solidFill>
                <a:srgbClr val="004080"/>
              </a:solidFill>
            </a:endParaRPr>
          </a:p>
        </p:txBody>
      </p:sp>
      <p:grpSp>
        <p:nvGrpSpPr>
          <p:cNvPr id="4" name="Group 3"/>
          <p:cNvGrpSpPr/>
          <p:nvPr/>
        </p:nvGrpSpPr>
        <p:grpSpPr>
          <a:xfrm>
            <a:off x="1301751" y="1311275"/>
            <a:ext cx="6419849" cy="542925"/>
            <a:chOff x="1352551" y="3432175"/>
            <a:chExt cx="6419849" cy="542925"/>
          </a:xfrm>
        </p:grpSpPr>
        <p:sp>
          <p:nvSpPr>
            <p:cNvPr id="5" name="Rectangle 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6" name="Rectangle 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0</a:t>
              </a:r>
            </a:p>
          </p:txBody>
        </p:sp>
        <p:sp>
          <p:nvSpPr>
            <p:cNvPr id="7" name="TextBox 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Подумай</a:t>
              </a:r>
              <a:endParaRPr lang="ru-RU" dirty="0">
                <a:solidFill>
                  <a:srgbClr val="004080"/>
                </a:solidFill>
              </a:endParaRPr>
            </a:p>
          </p:txBody>
        </p:sp>
      </p:grpSp>
      <p:grpSp>
        <p:nvGrpSpPr>
          <p:cNvPr id="8" name="Group 7"/>
          <p:cNvGrpSpPr/>
          <p:nvPr/>
        </p:nvGrpSpPr>
        <p:grpSpPr>
          <a:xfrm>
            <a:off x="1301751" y="2525881"/>
            <a:ext cx="6419849" cy="542925"/>
            <a:chOff x="1352551" y="3432175"/>
            <a:chExt cx="6419849" cy="542925"/>
          </a:xfrm>
        </p:grpSpPr>
        <p:sp>
          <p:nvSpPr>
            <p:cNvPr id="9" name="Rectangle 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0" name="Rectangle 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11" name="TextBox 1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Скомпилируй</a:t>
              </a:r>
              <a:endParaRPr lang="en-US" dirty="0">
                <a:solidFill>
                  <a:srgbClr val="004080"/>
                </a:solidFill>
              </a:endParaRPr>
            </a:p>
          </p:txBody>
        </p:sp>
      </p:grpSp>
      <p:grpSp>
        <p:nvGrpSpPr>
          <p:cNvPr id="12" name="Group 11"/>
          <p:cNvGrpSpPr/>
          <p:nvPr/>
        </p:nvGrpSpPr>
        <p:grpSpPr>
          <a:xfrm>
            <a:off x="1301751" y="3133184"/>
            <a:ext cx="6419849" cy="542925"/>
            <a:chOff x="1352551" y="3432175"/>
            <a:chExt cx="6419849" cy="542925"/>
          </a:xfrm>
        </p:grpSpPr>
        <p:sp>
          <p:nvSpPr>
            <p:cNvPr id="13" name="Rectangle 1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4" name="Rectangle 1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15" name="TextBox 1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Исправь ошибки</a:t>
              </a:r>
              <a:endParaRPr lang="en-US" dirty="0" smtClean="0">
                <a:solidFill>
                  <a:srgbClr val="004080"/>
                </a:solidFill>
              </a:endParaRPr>
            </a:p>
          </p:txBody>
        </p:sp>
      </p:grpSp>
      <p:grpSp>
        <p:nvGrpSpPr>
          <p:cNvPr id="16" name="Group 15"/>
          <p:cNvGrpSpPr/>
          <p:nvPr/>
        </p:nvGrpSpPr>
        <p:grpSpPr>
          <a:xfrm>
            <a:off x="1301751" y="3740487"/>
            <a:ext cx="6419849" cy="542925"/>
            <a:chOff x="1352551" y="3432175"/>
            <a:chExt cx="6419849" cy="542925"/>
          </a:xfrm>
        </p:grpSpPr>
        <p:sp>
          <p:nvSpPr>
            <p:cNvPr id="17" name="Rectangle 1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18" name="Rectangle 1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19" name="TextBox 1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chemeClr val="accent5"/>
                  </a:solidFill>
                </a:rPr>
                <a:t>Запусти и убедись что тесты упали</a:t>
              </a:r>
              <a:endParaRPr lang="en-US" dirty="0" smtClean="0">
                <a:solidFill>
                  <a:schemeClr val="accent5"/>
                </a:solidFill>
              </a:endParaRPr>
            </a:p>
          </p:txBody>
        </p:sp>
      </p:grpSp>
      <p:grpSp>
        <p:nvGrpSpPr>
          <p:cNvPr id="20" name="Group 19"/>
          <p:cNvGrpSpPr/>
          <p:nvPr/>
        </p:nvGrpSpPr>
        <p:grpSpPr>
          <a:xfrm>
            <a:off x="1301751" y="4347790"/>
            <a:ext cx="6419849" cy="542925"/>
            <a:chOff x="1352551" y="3432175"/>
            <a:chExt cx="6419849" cy="542925"/>
          </a:xfrm>
        </p:grpSpPr>
        <p:sp>
          <p:nvSpPr>
            <p:cNvPr id="21" name="Rectangle 2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2" name="Rectangle 2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23" name="TextBox 2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код</a:t>
              </a:r>
              <a:endParaRPr lang="en-US" dirty="0" smtClean="0">
                <a:solidFill>
                  <a:srgbClr val="004080"/>
                </a:solidFill>
              </a:endParaRPr>
            </a:p>
          </p:txBody>
        </p:sp>
      </p:grpSp>
      <p:grpSp>
        <p:nvGrpSpPr>
          <p:cNvPr id="24" name="Group 23"/>
          <p:cNvGrpSpPr/>
          <p:nvPr/>
        </p:nvGrpSpPr>
        <p:grpSpPr>
          <a:xfrm>
            <a:off x="1301751" y="556239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err="1" smtClean="0">
                  <a:solidFill>
                    <a:srgbClr val="004080"/>
                  </a:solidFill>
                </a:rPr>
                <a:t>Рефакторинг</a:t>
              </a:r>
              <a:endParaRPr lang="en-US" dirty="0" smtClean="0">
                <a:solidFill>
                  <a:srgbClr val="004080"/>
                </a:solidFill>
              </a:endParaRPr>
            </a:p>
          </p:txBody>
        </p:sp>
      </p:grpSp>
      <p:grpSp>
        <p:nvGrpSpPr>
          <p:cNvPr id="28" name="Group 27"/>
          <p:cNvGrpSpPr/>
          <p:nvPr/>
        </p:nvGrpSpPr>
        <p:grpSpPr>
          <a:xfrm>
            <a:off x="1301751" y="4955093"/>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6</a:t>
              </a:r>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8000"/>
                  </a:solidFill>
                </a:rPr>
                <a:t>Запусти и убедись что тесты прошли</a:t>
              </a:r>
              <a:endParaRPr lang="en-US" dirty="0" smtClean="0">
                <a:solidFill>
                  <a:srgbClr val="008000"/>
                </a:solidFill>
              </a:endParaRPr>
            </a:p>
          </p:txBody>
        </p:sp>
      </p:grpSp>
      <p:grpSp>
        <p:nvGrpSpPr>
          <p:cNvPr id="44" name="Group 43"/>
          <p:cNvGrpSpPr/>
          <p:nvPr/>
        </p:nvGrpSpPr>
        <p:grpSpPr>
          <a:xfrm>
            <a:off x="7750176" y="2177249"/>
            <a:ext cx="581026" cy="3601251"/>
            <a:chOff x="7597774" y="2189706"/>
            <a:chExt cx="581026" cy="3601251"/>
          </a:xfrm>
        </p:grpSpPr>
        <p:cxnSp>
          <p:nvCxnSpPr>
            <p:cNvPr id="57" name="Straight Connector 56"/>
            <p:cNvCxnSpPr/>
            <p:nvPr/>
          </p:nvCxnSpPr>
          <p:spPr>
            <a:xfrm>
              <a:off x="7673975" y="5790957"/>
              <a:ext cx="50482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59" name="Straight Connector 58"/>
            <p:cNvCxnSpPr/>
            <p:nvPr/>
          </p:nvCxnSpPr>
          <p:spPr>
            <a:xfrm flipV="1">
              <a:off x="8178800" y="2197100"/>
              <a:ext cx="0" cy="3581400"/>
            </a:xfrm>
            <a:prstGeom prst="line">
              <a:avLst/>
            </a:prstGeom>
          </p:spPr>
          <p:style>
            <a:lnRef idx="2">
              <a:schemeClr val="accent3"/>
            </a:lnRef>
            <a:fillRef idx="0">
              <a:schemeClr val="accent3"/>
            </a:fillRef>
            <a:effectRef idx="1">
              <a:schemeClr val="accent3"/>
            </a:effectRef>
            <a:fontRef idx="minor">
              <a:schemeClr val="tx1"/>
            </a:fontRef>
          </p:style>
        </p:cxnSp>
        <p:cxnSp>
          <p:nvCxnSpPr>
            <p:cNvPr id="61" name="Straight Arrow Connector 60"/>
            <p:cNvCxnSpPr/>
            <p:nvPr/>
          </p:nvCxnSpPr>
          <p:spPr>
            <a:xfrm flipH="1">
              <a:off x="7597774" y="2189706"/>
              <a:ext cx="581026" cy="7394"/>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grpSp>
      <p:grpSp>
        <p:nvGrpSpPr>
          <p:cNvPr id="35" name="Group 34"/>
          <p:cNvGrpSpPr/>
          <p:nvPr/>
        </p:nvGrpSpPr>
        <p:grpSpPr>
          <a:xfrm>
            <a:off x="1301751" y="1918578"/>
            <a:ext cx="6419849" cy="542925"/>
            <a:chOff x="1352551" y="3432175"/>
            <a:chExt cx="6419849" cy="542925"/>
          </a:xfrm>
        </p:grpSpPr>
        <p:sp>
          <p:nvSpPr>
            <p:cNvPr id="36" name="Rectangle 35"/>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7" name="Rectangle 36"/>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1</a:t>
              </a:r>
              <a:endParaRPr lang="ru-RU" sz="3200" b="1" dirty="0"/>
            </a:p>
          </p:txBody>
        </p:sp>
        <p:sp>
          <p:nvSpPr>
            <p:cNvPr id="38" name="TextBox 37"/>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Напиши тест</a:t>
              </a:r>
              <a:endParaRPr lang="en-US" dirty="0" smtClean="0">
                <a:solidFill>
                  <a:srgbClr val="004080"/>
                </a:solidFill>
              </a:endParaRPr>
            </a:p>
          </p:txBody>
        </p:sp>
      </p:grpSp>
      <p:sp>
        <p:nvSpPr>
          <p:cNvPr id="39" name="TextBox 38"/>
          <p:cNvSpPr txBox="1"/>
          <p:nvPr/>
        </p:nvSpPr>
        <p:spPr>
          <a:xfrm rot="5400000">
            <a:off x="8055085" y="3736190"/>
            <a:ext cx="1174341"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Повтори</a:t>
            </a:r>
            <a:endParaRPr lang="en-US" dirty="0" smtClean="0">
              <a:solidFill>
                <a:srgbClr val="004080"/>
              </a:solidFill>
            </a:endParaRPr>
          </a:p>
        </p:txBody>
      </p:sp>
    </p:spTree>
    <p:extLst>
      <p:ext uri="{BB962C8B-B14F-4D97-AF65-F5344CB8AC3E}">
        <p14:creationId xmlns:p14="http://schemas.microsoft.com/office/powerpoint/2010/main" val="24313153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ru-RU" dirty="0" smtClean="0">
                <a:solidFill>
                  <a:srgbClr val="161645"/>
                </a:solidFill>
              </a:rPr>
              <a:t>Содержание</a:t>
            </a:r>
            <a:endParaRPr lang="ru-RU" dirty="0">
              <a:solidFill>
                <a:srgbClr val="161645"/>
              </a:solidFill>
            </a:endParaRPr>
          </a:p>
        </p:txBody>
      </p:sp>
      <p:grpSp>
        <p:nvGrpSpPr>
          <p:cNvPr id="5" name="Group 4"/>
          <p:cNvGrpSpPr/>
          <p:nvPr/>
        </p:nvGrpSpPr>
        <p:grpSpPr>
          <a:xfrm>
            <a:off x="1279526" y="146961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1</a:t>
              </a:r>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Введение в </a:t>
              </a:r>
              <a:r>
                <a:rPr lang="en-US" dirty="0" smtClean="0">
                  <a:solidFill>
                    <a:srgbClr val="004080"/>
                  </a:solidFill>
                </a:rPr>
                <a:t>TDD</a:t>
              </a:r>
              <a:endParaRPr lang="ru-RU" dirty="0">
                <a:solidFill>
                  <a:srgbClr val="004080"/>
                </a:solidFill>
              </a:endParaRPr>
            </a:p>
          </p:txBody>
        </p:sp>
      </p:grpSp>
      <p:grpSp>
        <p:nvGrpSpPr>
          <p:cNvPr id="28" name="Group 27"/>
          <p:cNvGrpSpPr/>
          <p:nvPr/>
        </p:nvGrpSpPr>
        <p:grpSpPr>
          <a:xfrm>
            <a:off x="1279526" y="2103778"/>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Extreme Programming Practices</a:t>
              </a:r>
            </a:p>
          </p:txBody>
        </p:sp>
      </p:grpSp>
      <p:grpSp>
        <p:nvGrpSpPr>
          <p:cNvPr id="32" name="Group 31"/>
          <p:cNvGrpSpPr/>
          <p:nvPr/>
        </p:nvGrpSpPr>
        <p:grpSpPr>
          <a:xfrm>
            <a:off x="1279526" y="2737939"/>
            <a:ext cx="6419849" cy="542925"/>
            <a:chOff x="1352551" y="3432175"/>
            <a:chExt cx="6419849" cy="542925"/>
          </a:xfrm>
        </p:grpSpPr>
        <p:sp>
          <p:nvSpPr>
            <p:cNvPr id="33" name="Rectangle 3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4" name="Rectangle 3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35" name="TextBox 3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TDD ”Red-Green-Refactor"</a:t>
              </a:r>
            </a:p>
          </p:txBody>
        </p:sp>
      </p:grpSp>
      <p:grpSp>
        <p:nvGrpSpPr>
          <p:cNvPr id="36" name="Group 35"/>
          <p:cNvGrpSpPr/>
          <p:nvPr/>
        </p:nvGrpSpPr>
        <p:grpSpPr>
          <a:xfrm>
            <a:off x="1279526" y="3372100"/>
            <a:ext cx="6419849" cy="542925"/>
            <a:chOff x="1352551" y="3432175"/>
            <a:chExt cx="6419849" cy="542925"/>
          </a:xfrm>
        </p:grpSpPr>
        <p:sp>
          <p:nvSpPr>
            <p:cNvPr id="37" name="Rectangle 3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8" name="Rectangle 3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39" name="TextBox 3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Краткий обзор </a:t>
              </a:r>
              <a:r>
                <a:rPr lang="en-US" dirty="0" err="1" smtClean="0">
                  <a:solidFill>
                    <a:srgbClr val="004080"/>
                  </a:solidFill>
                </a:rPr>
                <a:t>JUnit</a:t>
              </a:r>
              <a:endParaRPr lang="en-US" dirty="0" smtClean="0">
                <a:solidFill>
                  <a:srgbClr val="004080"/>
                </a:solidFill>
              </a:endParaRPr>
            </a:p>
          </p:txBody>
        </p:sp>
      </p:grpSp>
      <p:grpSp>
        <p:nvGrpSpPr>
          <p:cNvPr id="40" name="Group 39"/>
          <p:cNvGrpSpPr/>
          <p:nvPr/>
        </p:nvGrpSpPr>
        <p:grpSpPr>
          <a:xfrm>
            <a:off x="1279526" y="4640422"/>
            <a:ext cx="6419849" cy="542925"/>
            <a:chOff x="1352551" y="3432175"/>
            <a:chExt cx="6419849" cy="542925"/>
          </a:xfrm>
        </p:grpSpPr>
        <p:sp>
          <p:nvSpPr>
            <p:cNvPr id="41" name="Rectangle 4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2" name="Rectangle 4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6</a:t>
              </a:r>
              <a:endParaRPr lang="ru-RU" sz="3200" b="1" dirty="0"/>
            </a:p>
          </p:txBody>
        </p:sp>
        <p:sp>
          <p:nvSpPr>
            <p:cNvPr id="43" name="TextBox 4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Worksho</a:t>
              </a:r>
              <a:r>
                <a:rPr lang="en-US" dirty="0">
                  <a:solidFill>
                    <a:srgbClr val="004080"/>
                  </a:solidFill>
                </a:rPr>
                <a:t>p</a:t>
              </a:r>
              <a:endParaRPr lang="en-US" dirty="0" smtClean="0">
                <a:solidFill>
                  <a:srgbClr val="004080"/>
                </a:solidFill>
              </a:endParaRPr>
            </a:p>
          </p:txBody>
        </p:sp>
      </p:grpSp>
      <p:grpSp>
        <p:nvGrpSpPr>
          <p:cNvPr id="44" name="Group 43"/>
          <p:cNvGrpSpPr/>
          <p:nvPr/>
        </p:nvGrpSpPr>
        <p:grpSpPr>
          <a:xfrm>
            <a:off x="1279526" y="4006261"/>
            <a:ext cx="6419849" cy="542925"/>
            <a:chOff x="1352551" y="3432175"/>
            <a:chExt cx="6419849" cy="542925"/>
          </a:xfrm>
        </p:grpSpPr>
        <p:sp>
          <p:nvSpPr>
            <p:cNvPr id="45" name="Rectangle 4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6" name="Rectangle 4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47" name="TextBox 4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Bowling Game Kata </a:t>
              </a:r>
              <a:endParaRPr lang="en-US" dirty="0" smtClean="0">
                <a:solidFill>
                  <a:srgbClr val="004080"/>
                </a:solidFill>
              </a:endParaRPr>
            </a:p>
          </p:txBody>
        </p:sp>
      </p:grpSp>
      <p:grpSp>
        <p:nvGrpSpPr>
          <p:cNvPr id="48" name="Group 47"/>
          <p:cNvGrpSpPr/>
          <p:nvPr/>
        </p:nvGrpSpPr>
        <p:grpSpPr>
          <a:xfrm>
            <a:off x="1279526" y="5274582"/>
            <a:ext cx="6419849" cy="542925"/>
            <a:chOff x="1352551" y="3432175"/>
            <a:chExt cx="6419849" cy="542925"/>
          </a:xfrm>
        </p:grpSpPr>
        <p:sp>
          <p:nvSpPr>
            <p:cNvPr id="49" name="Rectangle 4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50" name="Rectangle 4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51" name="TextBox 5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C</a:t>
              </a:r>
              <a:r>
                <a:rPr lang="uk-UA" dirty="0">
                  <a:solidFill>
                    <a:srgbClr val="004080"/>
                  </a:solidFill>
                </a:rPr>
                <a:t>тратегии запуска тестов</a:t>
              </a:r>
              <a:endParaRPr lang="en-US" dirty="0">
                <a:solidFill>
                  <a:srgbClr val="004080"/>
                </a:solidFill>
              </a:endParaRPr>
            </a:p>
          </p:txBody>
        </p:sp>
      </p:grpSp>
    </p:spTree>
    <p:extLst>
      <p:ext uri="{BB962C8B-B14F-4D97-AF65-F5344CB8AC3E}">
        <p14:creationId xmlns:p14="http://schemas.microsoft.com/office/powerpoint/2010/main" val="8840034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Ошибки </a:t>
            </a:r>
            <a:r>
              <a:rPr lang="en-US" dirty="0" smtClean="0">
                <a:solidFill>
                  <a:srgbClr val="161645"/>
                </a:solidFill>
              </a:rPr>
              <a:t>TDD</a:t>
            </a:r>
            <a:endParaRPr lang="en-US" dirty="0">
              <a:solidFill>
                <a:srgbClr val="161645"/>
              </a:solidFill>
            </a:endParaRPr>
          </a:p>
        </p:txBody>
      </p:sp>
      <p:grpSp>
        <p:nvGrpSpPr>
          <p:cNvPr id="10" name="Group 9"/>
          <p:cNvGrpSpPr/>
          <p:nvPr/>
        </p:nvGrpSpPr>
        <p:grpSpPr>
          <a:xfrm>
            <a:off x="2038350" y="3205860"/>
            <a:ext cx="5553075" cy="565150"/>
            <a:chOff x="2152650" y="3638550"/>
            <a:chExt cx="5553075" cy="565150"/>
          </a:xfrm>
        </p:grpSpPr>
        <p:sp>
          <p:nvSpPr>
            <p:cNvPr id="3" name="Rectangle 2"/>
            <p:cNvSpPr/>
            <p:nvPr/>
          </p:nvSpPr>
          <p:spPr>
            <a:xfrm>
              <a:off x="2152650" y="3638550"/>
              <a:ext cx="5553075" cy="565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 name="TextBox 4"/>
            <p:cNvSpPr txBox="1"/>
            <p:nvPr/>
          </p:nvSpPr>
          <p:spPr>
            <a:xfrm>
              <a:off x="2152650" y="363855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Писать тест который сразу проходит</a:t>
              </a:r>
              <a:endParaRPr lang="ru-RU" dirty="0">
                <a:solidFill>
                  <a:srgbClr val="004080"/>
                </a:solidFill>
              </a:endParaRPr>
            </a:p>
          </p:txBody>
        </p:sp>
      </p:grpSp>
      <p:grpSp>
        <p:nvGrpSpPr>
          <p:cNvPr id="9" name="Group 8"/>
          <p:cNvGrpSpPr/>
          <p:nvPr/>
        </p:nvGrpSpPr>
        <p:grpSpPr>
          <a:xfrm>
            <a:off x="2038350" y="2212975"/>
            <a:ext cx="5553075" cy="557021"/>
            <a:chOff x="2152650" y="2495550"/>
            <a:chExt cx="5553075" cy="557021"/>
          </a:xfrm>
        </p:grpSpPr>
        <p:sp>
          <p:nvSpPr>
            <p:cNvPr id="4" name="Rectangle 3"/>
            <p:cNvSpPr/>
            <p:nvPr/>
          </p:nvSpPr>
          <p:spPr>
            <a:xfrm>
              <a:off x="2152650" y="2495550"/>
              <a:ext cx="5553075" cy="5570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TextBox 5"/>
            <p:cNvSpPr txBox="1"/>
            <p:nvPr/>
          </p:nvSpPr>
          <p:spPr>
            <a:xfrm>
              <a:off x="2152650" y="2519363"/>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Писать тест после кода</a:t>
              </a:r>
              <a:endParaRPr lang="ru-RU" dirty="0">
                <a:solidFill>
                  <a:srgbClr val="004080"/>
                </a:solidFill>
              </a:endParaRPr>
            </a:p>
          </p:txBody>
        </p:sp>
      </p:grpSp>
      <p:grpSp>
        <p:nvGrpSpPr>
          <p:cNvPr id="11" name="Group 10"/>
          <p:cNvGrpSpPr/>
          <p:nvPr/>
        </p:nvGrpSpPr>
        <p:grpSpPr>
          <a:xfrm>
            <a:off x="2038350" y="4206875"/>
            <a:ext cx="5553075" cy="565150"/>
            <a:chOff x="2152650" y="4489450"/>
            <a:chExt cx="5553075" cy="565150"/>
          </a:xfrm>
        </p:grpSpPr>
        <p:sp>
          <p:nvSpPr>
            <p:cNvPr id="7" name="Rectangle 6"/>
            <p:cNvSpPr/>
            <p:nvPr/>
          </p:nvSpPr>
          <p:spPr>
            <a:xfrm>
              <a:off x="2152650" y="4489450"/>
              <a:ext cx="5553075" cy="565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TextBox 7"/>
            <p:cNvSpPr txBox="1"/>
            <p:nvPr/>
          </p:nvSpPr>
          <p:spPr>
            <a:xfrm>
              <a:off x="2152650" y="448945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Писать сразу много тестов</a:t>
              </a:r>
              <a:endParaRPr lang="ru-RU" dirty="0">
                <a:solidFill>
                  <a:srgbClr val="004080"/>
                </a:solidFill>
              </a:endParaRPr>
            </a:p>
          </p:txBody>
        </p:sp>
      </p:grpSp>
    </p:spTree>
    <p:extLst>
      <p:ext uri="{BB962C8B-B14F-4D97-AF65-F5344CB8AC3E}">
        <p14:creationId xmlns:p14="http://schemas.microsoft.com/office/powerpoint/2010/main" val="207538502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9" name="Rectangle 8"/>
          <p:cNvSpPr>
            <a:spLocks noGrp="1" noChangeArrowheads="1"/>
          </p:cNvSpPr>
          <p:nvPr>
            <p:ph type="title"/>
          </p:nvPr>
        </p:nvSpPr>
        <p:spPr/>
        <p:txBody>
          <a:bodyPr/>
          <a:lstStyle/>
          <a:p>
            <a:pPr eaLnBrk="1" hangingPunct="1"/>
            <a:r>
              <a:rPr lang="en-US" dirty="0" err="1" smtClean="0">
                <a:solidFill>
                  <a:srgbClr val="161645"/>
                </a:solidFill>
                <a:latin typeface="Arial" charset="0"/>
                <a:cs typeface="Tahoma" charset="0"/>
              </a:rPr>
              <a:t>JUnit</a:t>
            </a:r>
            <a:endParaRPr lang="en-US" dirty="0">
              <a:solidFill>
                <a:srgbClr val="161645"/>
              </a:solidFill>
              <a:latin typeface="Arial" charset="0"/>
              <a:cs typeface="Tahoma" charset="0"/>
            </a:endParaRPr>
          </a:p>
        </p:txBody>
      </p:sp>
      <p:grpSp>
        <p:nvGrpSpPr>
          <p:cNvPr id="2" name="Group 1"/>
          <p:cNvGrpSpPr/>
          <p:nvPr/>
        </p:nvGrpSpPr>
        <p:grpSpPr>
          <a:xfrm>
            <a:off x="730250" y="1381126"/>
            <a:ext cx="7683500" cy="4361300"/>
            <a:chOff x="361950" y="1381126"/>
            <a:chExt cx="7683500" cy="4361300"/>
          </a:xfrm>
        </p:grpSpPr>
        <p:sp>
          <p:nvSpPr>
            <p:cNvPr id="240643" name="Rectangle 2"/>
            <p:cNvSpPr>
              <a:spLocks noChangeArrowheads="1"/>
            </p:cNvSpPr>
            <p:nvPr/>
          </p:nvSpPr>
          <p:spPr bwMode="auto">
            <a:xfrm>
              <a:off x="361950" y="13811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en-US" b="1" dirty="0" smtClean="0">
                  <a:solidFill>
                    <a:srgbClr val="004080"/>
                  </a:solidFill>
                  <a:latin typeface="Arial" pitchFamily="34" charset="0"/>
                  <a:cs typeface="Arial" pitchFamily="34" charset="0"/>
                </a:rPr>
                <a:t>Asserts</a:t>
              </a:r>
              <a:endParaRPr lang="en-US" b="1" dirty="0">
                <a:solidFill>
                  <a:srgbClr val="004080"/>
                </a:solidFill>
                <a:latin typeface="Arial" pitchFamily="34" charset="0"/>
                <a:cs typeface="Arial" pitchFamily="34" charset="0"/>
              </a:endParaRPr>
            </a:p>
          </p:txBody>
        </p:sp>
        <p:sp>
          <p:nvSpPr>
            <p:cNvPr id="9" name="Rectangle 4"/>
            <p:cNvSpPr>
              <a:spLocks noChangeArrowheads="1"/>
            </p:cNvSpPr>
            <p:nvPr>
              <p:custDataLst>
                <p:tags r:id="rId2"/>
              </p:custDataLst>
            </p:nvPr>
          </p:nvSpPr>
          <p:spPr bwMode="auto">
            <a:xfrm>
              <a:off x="361950" y="1901826"/>
              <a:ext cx="2643187" cy="3840600"/>
            </a:xfrm>
            <a:prstGeom prst="rect">
              <a:avLst/>
            </a:prstGeom>
            <a:noFill/>
            <a:ln w="19050">
              <a:noFill/>
              <a:miter lim="800000"/>
              <a:headEnd/>
              <a:tailEnd/>
            </a:ln>
          </p:spPr>
          <p:txBody>
            <a:bodyPr lIns="93296" tIns="144000" rIns="93296" bIns="93296">
              <a:spAutoFit/>
            </a:bodyPr>
            <a:lstStyle/>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assertEquals</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assertFalse</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assertNotNull</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assertNull</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assertNotSame</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smtClean="0">
                  <a:solidFill>
                    <a:srgbClr val="004080"/>
                  </a:solidFill>
                  <a:latin typeface="Arial" pitchFamily="34" charset="0"/>
                  <a:cs typeface="Arial" pitchFamily="34" charset="0"/>
                </a:rPr>
                <a:t>assertSame</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nb-NO" dirty="0" err="1">
                  <a:solidFill>
                    <a:srgbClr val="004080"/>
                  </a:solidFill>
                  <a:latin typeface="Arial" pitchFamily="34" charset="0"/>
                  <a:cs typeface="Arial" pitchFamily="34" charset="0"/>
                </a:rPr>
                <a:t>assertTrue</a:t>
              </a:r>
              <a:endParaRPr lang="en-US" dirty="0">
                <a:solidFill>
                  <a:srgbClr val="004080"/>
                </a:solidFill>
                <a:latin typeface="Arial" pitchFamily="34" charset="0"/>
                <a:cs typeface="Arial" pitchFamily="34" charset="0"/>
              </a:endParaRPr>
            </a:p>
          </p:txBody>
        </p:sp>
        <p:sp>
          <p:nvSpPr>
            <p:cNvPr id="13" name="Rectangle 2"/>
            <p:cNvSpPr>
              <a:spLocks noChangeArrowheads="1"/>
            </p:cNvSpPr>
            <p:nvPr/>
          </p:nvSpPr>
          <p:spPr bwMode="auto">
            <a:xfrm>
              <a:off x="4279900" y="13811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en-US" b="1" dirty="0" err="1">
                  <a:solidFill>
                    <a:srgbClr val="004080"/>
                  </a:solidFill>
                  <a:latin typeface="Arial" pitchFamily="34" charset="0"/>
                  <a:cs typeface="Arial" pitchFamily="34" charset="0"/>
                </a:rPr>
                <a:t>TestCase</a:t>
              </a:r>
              <a:endParaRPr lang="en-US" b="1" dirty="0">
                <a:solidFill>
                  <a:srgbClr val="004080"/>
                </a:solidFill>
                <a:latin typeface="Arial" pitchFamily="34" charset="0"/>
                <a:cs typeface="Arial" pitchFamily="34" charset="0"/>
              </a:endParaRPr>
            </a:p>
          </p:txBody>
        </p:sp>
        <p:sp>
          <p:nvSpPr>
            <p:cNvPr id="14" name="Rectangle 4"/>
            <p:cNvSpPr>
              <a:spLocks noChangeArrowheads="1"/>
            </p:cNvSpPr>
            <p:nvPr>
              <p:custDataLst>
                <p:tags r:id="rId3"/>
              </p:custDataLst>
            </p:nvPr>
          </p:nvSpPr>
          <p:spPr bwMode="auto">
            <a:xfrm>
              <a:off x="4279900" y="1901826"/>
              <a:ext cx="2643187" cy="1624608"/>
            </a:xfrm>
            <a:prstGeom prst="rect">
              <a:avLst/>
            </a:prstGeom>
            <a:noFill/>
            <a:ln w="19050">
              <a:noFill/>
              <a:miter lim="800000"/>
              <a:headEnd/>
              <a:tailEnd/>
            </a:ln>
          </p:spPr>
          <p:txBody>
            <a:bodyPr lIns="93296" tIns="144000" rIns="93296" bIns="93296">
              <a:spAutoFit/>
            </a:bodyPr>
            <a:lstStyle/>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r</a:t>
              </a:r>
              <a:r>
                <a:rPr lang="pl-PL" dirty="0" err="1" smtClean="0">
                  <a:solidFill>
                    <a:srgbClr val="004080"/>
                  </a:solidFill>
                  <a:latin typeface="Arial" pitchFamily="34" charset="0"/>
                  <a:cs typeface="Arial" pitchFamily="34" charset="0"/>
                </a:rPr>
                <a:t>un</a:t>
              </a:r>
              <a:endParaRPr lang="pl-PL"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pl-PL"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pl-PL" dirty="0" err="1" smtClean="0">
                  <a:solidFill>
                    <a:srgbClr val="004080"/>
                  </a:solidFill>
                  <a:latin typeface="Arial" pitchFamily="34" charset="0"/>
                  <a:cs typeface="Arial" pitchFamily="34" charset="0"/>
                </a:rPr>
                <a:t>setUp</a:t>
              </a:r>
              <a:endParaRPr lang="pl-PL"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pl-PL"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pl-PL" dirty="0" err="1">
                  <a:solidFill>
                    <a:srgbClr val="004080"/>
                  </a:solidFill>
                  <a:latin typeface="Arial" pitchFamily="34" charset="0"/>
                  <a:cs typeface="Arial" pitchFamily="34" charset="0"/>
                </a:rPr>
                <a:t>tearDown</a:t>
              </a:r>
              <a:endParaRPr lang="en-US" dirty="0">
                <a:solidFill>
                  <a:srgbClr val="004080"/>
                </a:solidFill>
                <a:latin typeface="Arial" pitchFamily="34" charset="0"/>
                <a:cs typeface="Arial" pitchFamily="34" charset="0"/>
              </a:endParaRPr>
            </a:p>
          </p:txBody>
        </p:sp>
      </p:grpSp>
      <p:sp>
        <p:nvSpPr>
          <p:cNvPr id="8" name="Rectangle 2"/>
          <p:cNvSpPr>
            <a:spLocks noChangeArrowheads="1"/>
          </p:cNvSpPr>
          <p:nvPr/>
        </p:nvSpPr>
        <p:spPr bwMode="auto">
          <a:xfrm>
            <a:off x="4648200" y="37687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en-US" b="1" dirty="0" smtClean="0">
                <a:solidFill>
                  <a:srgbClr val="004080"/>
                </a:solidFill>
                <a:latin typeface="Arial" pitchFamily="34" charset="0"/>
                <a:cs typeface="Arial" pitchFamily="34" charset="0"/>
              </a:rPr>
              <a:t>Annotations</a:t>
            </a:r>
            <a:endParaRPr lang="en-US" b="1" dirty="0">
              <a:solidFill>
                <a:srgbClr val="004080"/>
              </a:solidFill>
              <a:latin typeface="Arial" pitchFamily="34" charset="0"/>
              <a:cs typeface="Arial" pitchFamily="34" charset="0"/>
            </a:endParaRPr>
          </a:p>
        </p:txBody>
      </p:sp>
      <p:sp>
        <p:nvSpPr>
          <p:cNvPr id="10" name="Rectangle 4"/>
          <p:cNvSpPr>
            <a:spLocks noChangeArrowheads="1"/>
          </p:cNvSpPr>
          <p:nvPr>
            <p:custDataLst>
              <p:tags r:id="rId1"/>
            </p:custDataLst>
          </p:nvPr>
        </p:nvSpPr>
        <p:spPr bwMode="auto">
          <a:xfrm>
            <a:off x="4648200" y="4289426"/>
            <a:ext cx="2643187" cy="1624608"/>
          </a:xfrm>
          <a:prstGeom prst="rect">
            <a:avLst/>
          </a:prstGeom>
          <a:noFill/>
          <a:ln w="19050">
            <a:noFill/>
            <a:miter lim="800000"/>
            <a:headEnd/>
            <a:tailEnd/>
          </a:ln>
        </p:spPr>
        <p:txBody>
          <a:bodyPr lIns="93296" tIns="144000" rIns="93296" bIns="93296">
            <a:spAutoFit/>
          </a:bodyPr>
          <a:lstStyle/>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@Test </a:t>
            </a:r>
            <a:endParaRPr lang="en-US"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a:t>
            </a:r>
            <a:r>
              <a:rPr lang="en-US" dirty="0">
                <a:solidFill>
                  <a:srgbClr val="004080"/>
                </a:solidFill>
                <a:latin typeface="Arial" pitchFamily="34" charset="0"/>
                <a:cs typeface="Arial" pitchFamily="34" charset="0"/>
              </a:rPr>
              <a:t>Before</a:t>
            </a:r>
            <a:endParaRPr lang="pl-PL"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pl-PL"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a:t>
            </a:r>
            <a:r>
              <a:rPr lang="en-US" dirty="0" smtClean="0">
                <a:solidFill>
                  <a:srgbClr val="004080"/>
                </a:solidFill>
                <a:latin typeface="Arial" pitchFamily="34" charset="0"/>
                <a:cs typeface="Arial" pitchFamily="34" charset="0"/>
              </a:rPr>
              <a:t>After</a:t>
            </a:r>
            <a:endParaRPr lang="pl-PL" dirty="0" smtClean="0">
              <a:solidFill>
                <a:srgbClr val="004080"/>
              </a:solidFill>
              <a:latin typeface="Arial" pitchFamily="34" charset="0"/>
              <a:cs typeface="Arial" pitchFamily="34" charset="0"/>
            </a:endParaRPr>
          </a:p>
        </p:txBody>
      </p:sp>
    </p:spTree>
    <p:extLst>
      <p:ext uri="{BB962C8B-B14F-4D97-AF65-F5344CB8AC3E}">
        <p14:creationId xmlns:p14="http://schemas.microsoft.com/office/powerpoint/2010/main" val="27466064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9" name="Rectangle 8"/>
          <p:cNvSpPr>
            <a:spLocks noGrp="1" noChangeArrowheads="1"/>
          </p:cNvSpPr>
          <p:nvPr>
            <p:ph type="title"/>
          </p:nvPr>
        </p:nvSpPr>
        <p:spPr/>
        <p:txBody>
          <a:bodyPr/>
          <a:lstStyle/>
          <a:p>
            <a:pPr eaLnBrk="1" hangingPunct="1"/>
            <a:r>
              <a:rPr lang="en-US" dirty="0" err="1" smtClean="0">
                <a:solidFill>
                  <a:srgbClr val="161645"/>
                </a:solidFill>
                <a:latin typeface="Arial" charset="0"/>
                <a:cs typeface="Tahoma" charset="0"/>
              </a:rPr>
              <a:t>JUnit</a:t>
            </a:r>
            <a:r>
              <a:rPr lang="en-US" dirty="0" smtClean="0">
                <a:solidFill>
                  <a:srgbClr val="161645"/>
                </a:solidFill>
                <a:latin typeface="Arial" charset="0"/>
                <a:cs typeface="Tahoma" charset="0"/>
              </a:rPr>
              <a:t> </a:t>
            </a:r>
            <a:r>
              <a:rPr lang="en-US" dirty="0">
                <a:solidFill>
                  <a:srgbClr val="161645"/>
                </a:solidFill>
                <a:latin typeface="Arial" charset="0"/>
                <a:cs typeface="Tahoma" charset="0"/>
              </a:rPr>
              <a:t>Annotations</a:t>
            </a:r>
          </a:p>
        </p:txBody>
      </p:sp>
      <p:sp>
        <p:nvSpPr>
          <p:cNvPr id="10" name="Rectangle 4"/>
          <p:cNvSpPr>
            <a:spLocks noChangeArrowheads="1"/>
          </p:cNvSpPr>
          <p:nvPr>
            <p:custDataLst>
              <p:tags r:id="rId1"/>
            </p:custDataLst>
          </p:nvPr>
        </p:nvSpPr>
        <p:spPr bwMode="auto">
          <a:xfrm>
            <a:off x="647700" y="1317626"/>
            <a:ext cx="4406900" cy="4394598"/>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@Test </a:t>
            </a:r>
            <a:endParaRPr lang="en-US"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a:t>
            </a:r>
            <a:r>
              <a:rPr lang="en-US" dirty="0">
                <a:solidFill>
                  <a:srgbClr val="004080"/>
                </a:solidFill>
                <a:latin typeface="Arial" pitchFamily="34" charset="0"/>
                <a:cs typeface="Arial" pitchFamily="34" charset="0"/>
              </a:rPr>
              <a:t>Before</a:t>
            </a:r>
            <a:endParaRPr lang="pl-PL"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pl-PL"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a:t>
            </a:r>
            <a:r>
              <a:rPr lang="en-US" dirty="0" smtClean="0">
                <a:solidFill>
                  <a:srgbClr val="004080"/>
                </a:solidFill>
                <a:latin typeface="Arial" pitchFamily="34" charset="0"/>
                <a:cs typeface="Arial" pitchFamily="34" charset="0"/>
              </a:rPr>
              <a:t>After</a:t>
            </a: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a:t>
            </a:r>
            <a:r>
              <a:rPr lang="en-US" dirty="0" err="1">
                <a:solidFill>
                  <a:srgbClr val="004080"/>
                </a:solidFill>
                <a:latin typeface="Arial" pitchFamily="34" charset="0"/>
                <a:cs typeface="Arial" pitchFamily="34" charset="0"/>
              </a:rPr>
              <a:t>BeforeClass</a:t>
            </a:r>
            <a:r>
              <a:rPr lang="en-US" dirty="0">
                <a:solidFill>
                  <a:srgbClr val="004080"/>
                </a:solidFill>
                <a:latin typeface="Arial" pitchFamily="34" charset="0"/>
                <a:cs typeface="Arial" pitchFamily="34" charset="0"/>
              </a:rPr>
              <a:t> </a:t>
            </a:r>
            <a:endParaRPr lang="en-US"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a:t>
            </a:r>
            <a:r>
              <a:rPr lang="en-US" dirty="0" err="1" smtClean="0">
                <a:solidFill>
                  <a:srgbClr val="004080"/>
                </a:solidFill>
                <a:latin typeface="Arial" pitchFamily="34" charset="0"/>
                <a:cs typeface="Arial" pitchFamily="34" charset="0"/>
              </a:rPr>
              <a:t>AfterClass</a:t>
            </a:r>
            <a:endParaRPr lang="en-US"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fr-FR" dirty="0">
                <a:solidFill>
                  <a:srgbClr val="004080"/>
                </a:solidFill>
                <a:latin typeface="Arial" pitchFamily="34" charset="0"/>
                <a:cs typeface="Arial" pitchFamily="34" charset="0"/>
              </a:rPr>
              <a:t>@</a:t>
            </a:r>
            <a:r>
              <a:rPr lang="fr-FR" dirty="0" smtClean="0">
                <a:solidFill>
                  <a:srgbClr val="004080"/>
                </a:solidFill>
                <a:latin typeface="Arial" pitchFamily="34" charset="0"/>
                <a:cs typeface="Arial" pitchFamily="34" charset="0"/>
              </a:rPr>
              <a:t>Ignore</a:t>
            </a:r>
          </a:p>
          <a:p>
            <a:pPr marL="287338" indent="-287338" defTabSz="803275">
              <a:buClr>
                <a:srgbClr val="FF6600"/>
              </a:buClr>
              <a:buSzPct val="125000"/>
              <a:buFont typeface="Wingdings" charset="0"/>
              <a:buChar char="§"/>
            </a:pPr>
            <a:endParaRPr lang="fr-FR"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@Test (expected = </a:t>
            </a:r>
            <a:r>
              <a:rPr lang="en-US" dirty="0" err="1">
                <a:solidFill>
                  <a:srgbClr val="004080"/>
                </a:solidFill>
                <a:latin typeface="Arial" pitchFamily="34" charset="0"/>
                <a:cs typeface="Arial" pitchFamily="34" charset="0"/>
              </a:rPr>
              <a:t>Exception.class</a:t>
            </a:r>
            <a:r>
              <a:rPr lang="en-US" dirty="0" smtClean="0">
                <a:solidFill>
                  <a:srgbClr val="004080"/>
                </a:solidFill>
                <a:latin typeface="Arial" pitchFamily="34" charset="0"/>
                <a:cs typeface="Arial" pitchFamily="34" charset="0"/>
              </a:rPr>
              <a:t>)</a:t>
            </a: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@Test(timeout=100)</a:t>
            </a:r>
            <a:endParaRPr lang="pl-PL" dirty="0" smtClean="0">
              <a:solidFill>
                <a:srgbClr val="004080"/>
              </a:solidFill>
              <a:latin typeface="Arial" pitchFamily="34" charset="0"/>
              <a:cs typeface="Arial" pitchFamily="34" charset="0"/>
            </a:endParaRPr>
          </a:p>
        </p:txBody>
      </p:sp>
    </p:spTree>
    <p:extLst>
      <p:ext uri="{BB962C8B-B14F-4D97-AF65-F5344CB8AC3E}">
        <p14:creationId xmlns:p14="http://schemas.microsoft.com/office/powerpoint/2010/main" val="38994464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Пример</a:t>
            </a:r>
            <a:endParaRPr lang="en-US" dirty="0">
              <a:solidFill>
                <a:srgbClr val="161645"/>
              </a:solidFill>
            </a:endParaRPr>
          </a:p>
        </p:txBody>
      </p:sp>
      <p:sp>
        <p:nvSpPr>
          <p:cNvPr id="4" name="Title 1"/>
          <p:cNvSpPr txBox="1">
            <a:spLocks/>
          </p:cNvSpPr>
          <p:nvPr/>
        </p:nvSpPr>
        <p:spPr bwMode="auto">
          <a:xfrm>
            <a:off x="1429544" y="3573463"/>
            <a:ext cx="6297613"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Arial" pitchFamily="34" charset="0"/>
                <a:cs typeface="Arial" pitchFamily="34" charset="0"/>
              </a:rPr>
              <a:t>Bowling Game Kata - </a:t>
            </a:r>
            <a:r>
              <a:rPr lang="ru-RU" sz="1800" b="0" dirty="0" smtClean="0">
                <a:latin typeface="Arial" pitchFamily="34" charset="0"/>
                <a:cs typeface="Arial" pitchFamily="34" charset="0"/>
              </a:rPr>
              <a:t>подсчет </a:t>
            </a:r>
            <a:r>
              <a:rPr lang="ru-RU" sz="1800" b="0" dirty="0">
                <a:latin typeface="Arial" pitchFamily="34" charset="0"/>
                <a:cs typeface="Arial" pitchFamily="34" charset="0"/>
              </a:rPr>
              <a:t>очков игры в боулинг</a:t>
            </a:r>
            <a:r>
              <a:rPr lang="en-US" sz="1800" b="0" dirty="0" smtClean="0">
                <a:latin typeface="Arial" pitchFamily="34" charset="0"/>
                <a:cs typeface="Arial" pitchFamily="34" charset="0"/>
              </a:rPr>
              <a:t> </a:t>
            </a:r>
            <a:endParaRPr lang="en-US" sz="1800" b="0" dirty="0">
              <a:latin typeface="Arial" pitchFamily="34" charset="0"/>
              <a:cs typeface="Arial" pitchFamily="34" charset="0"/>
            </a:endParaRPr>
          </a:p>
        </p:txBody>
      </p:sp>
      <p:pic>
        <p:nvPicPr>
          <p:cNvPr id="5" name="Picture 4"/>
          <p:cNvPicPr>
            <a:picLocks noChangeAspect="1"/>
          </p:cNvPicPr>
          <p:nvPr/>
        </p:nvPicPr>
        <p:blipFill>
          <a:blip r:embed="rId2"/>
          <a:stretch>
            <a:fillRect/>
          </a:stretch>
        </p:blipFill>
        <p:spPr>
          <a:xfrm>
            <a:off x="3028950" y="1308100"/>
            <a:ext cx="3098800" cy="2171700"/>
          </a:xfrm>
          <a:prstGeom prst="rect">
            <a:avLst/>
          </a:prstGeom>
        </p:spPr>
      </p:pic>
      <p:sp>
        <p:nvSpPr>
          <p:cNvPr id="6" name="Title 1"/>
          <p:cNvSpPr txBox="1">
            <a:spLocks/>
          </p:cNvSpPr>
          <p:nvPr/>
        </p:nvSpPr>
        <p:spPr bwMode="auto">
          <a:xfrm>
            <a:off x="1429544" y="5016499"/>
            <a:ext cx="6297613" cy="82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hlinkClick r:id="rId3"/>
              </a:rPr>
              <a:t>www.objectmentor.com</a:t>
            </a:r>
            <a:endParaRPr lang="en-US" sz="1800" b="0" dirty="0" smtClean="0">
              <a:latin typeface="+mn-lt"/>
            </a:endParaRPr>
          </a:p>
          <a:p>
            <a:pPr algn="ctr"/>
            <a:r>
              <a:rPr lang="nl-NL" sz="1800" b="0" dirty="0" err="1" smtClean="0">
                <a:latin typeface="+mn-lt"/>
                <a:hlinkClick r:id="rId4"/>
              </a:rPr>
              <a:t>wiki.agiledev.ru</a:t>
            </a:r>
            <a:endParaRPr lang="nl-NL" sz="1800" b="0" dirty="0" smtClean="0">
              <a:latin typeface="+mn-lt"/>
            </a:endParaRPr>
          </a:p>
          <a:p>
            <a:pPr algn="ctr"/>
            <a:r>
              <a:rPr lang="pl-PL" sz="1800" b="0" dirty="0" err="1" smtClean="0">
                <a:latin typeface="+mn-lt"/>
                <a:hlinkClick r:id="rId5"/>
              </a:rPr>
              <a:t>www.slideshare.net</a:t>
            </a:r>
            <a:endParaRPr lang="en-US" sz="1800" b="0" dirty="0">
              <a:latin typeface="+mn-lt"/>
            </a:endParaRPr>
          </a:p>
        </p:txBody>
      </p:sp>
    </p:spTree>
    <p:extLst>
      <p:ext uri="{BB962C8B-B14F-4D97-AF65-F5344CB8AC3E}">
        <p14:creationId xmlns:p14="http://schemas.microsoft.com/office/powerpoint/2010/main" val="380206517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79500" y="838200"/>
            <a:ext cx="6985000" cy="5168900"/>
          </a:xfrm>
          <a:prstGeom prst="rect">
            <a:avLst/>
          </a:prstGeom>
        </p:spPr>
      </p:pic>
    </p:spTree>
    <p:extLst>
      <p:ext uri="{BB962C8B-B14F-4D97-AF65-F5344CB8AC3E}">
        <p14:creationId xmlns:p14="http://schemas.microsoft.com/office/powerpoint/2010/main" val="80672363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solidFill>
                  <a:srgbClr val="161645"/>
                </a:solidFill>
              </a:rPr>
              <a:t>Правила игры в боулинг</a:t>
            </a:r>
            <a:endParaRPr lang="en-US" dirty="0">
              <a:solidFill>
                <a:srgbClr val="161645"/>
              </a:solidFill>
            </a:endParaRPr>
          </a:p>
        </p:txBody>
      </p:sp>
      <p:grpSp>
        <p:nvGrpSpPr>
          <p:cNvPr id="10" name="Group 9"/>
          <p:cNvGrpSpPr/>
          <p:nvPr/>
        </p:nvGrpSpPr>
        <p:grpSpPr>
          <a:xfrm>
            <a:off x="730250" y="1241426"/>
            <a:ext cx="7683500" cy="4874777"/>
            <a:chOff x="552450" y="1241426"/>
            <a:chExt cx="7683500" cy="4874777"/>
          </a:xfrm>
        </p:grpSpPr>
        <p:sp>
          <p:nvSpPr>
            <p:cNvPr id="4" name="Rectangle 2"/>
            <p:cNvSpPr>
              <a:spLocks noChangeArrowheads="1"/>
            </p:cNvSpPr>
            <p:nvPr/>
          </p:nvSpPr>
          <p:spPr bwMode="auto">
            <a:xfrm>
              <a:off x="552450" y="12414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Раунды</a:t>
              </a:r>
              <a:endParaRPr lang="en-US" b="1" dirty="0">
                <a:solidFill>
                  <a:srgbClr val="004080"/>
                </a:solidFill>
                <a:latin typeface="Arial" pitchFamily="34" charset="0"/>
                <a:cs typeface="Arial" pitchFamily="34" charset="0"/>
              </a:endParaRPr>
            </a:p>
          </p:txBody>
        </p:sp>
        <p:sp>
          <p:nvSpPr>
            <p:cNvPr id="5" name="Rectangle 4"/>
            <p:cNvSpPr>
              <a:spLocks noChangeArrowheads="1"/>
            </p:cNvSpPr>
            <p:nvPr>
              <p:custDataLst>
                <p:tags r:id="rId1"/>
              </p:custDataLst>
            </p:nvPr>
          </p:nvSpPr>
          <p:spPr bwMode="auto">
            <a:xfrm>
              <a:off x="552450" y="1762126"/>
              <a:ext cx="3765550" cy="2455605"/>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10 раундов (</a:t>
              </a:r>
              <a:r>
                <a:rPr lang="en-US" dirty="0" smtClean="0">
                  <a:solidFill>
                    <a:srgbClr val="004080"/>
                  </a:solidFill>
                  <a:latin typeface="Arial" pitchFamily="34" charset="0"/>
                  <a:cs typeface="Arial" pitchFamily="34" charset="0"/>
                </a:rPr>
                <a:t>frame-</a:t>
              </a:r>
              <a:r>
                <a:rPr lang="ru-RU" dirty="0" err="1" smtClean="0">
                  <a:solidFill>
                    <a:srgbClr val="004080"/>
                  </a:solidFill>
                  <a:latin typeface="Arial" pitchFamily="34" charset="0"/>
                  <a:cs typeface="Arial" pitchFamily="34" charset="0"/>
                </a:rPr>
                <a:t>ов</a:t>
              </a:r>
              <a:r>
                <a:rPr lang="en-US" dirty="0" smtClean="0">
                  <a:solidFill>
                    <a:srgbClr val="004080"/>
                  </a:solidFill>
                  <a:latin typeface="Arial" pitchFamily="34" charset="0"/>
                  <a:cs typeface="Arial" pitchFamily="34" charset="0"/>
                </a:rPr>
                <a:t>)</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В одном  </a:t>
              </a:r>
              <a:r>
                <a:rPr lang="en-US" dirty="0" smtClean="0">
                  <a:solidFill>
                    <a:srgbClr val="004080"/>
                  </a:solidFill>
                  <a:latin typeface="Arial" pitchFamily="34" charset="0"/>
                  <a:cs typeface="Arial" pitchFamily="34" charset="0"/>
                </a:rPr>
                <a:t>frame – </a:t>
              </a:r>
              <a:r>
                <a:rPr lang="ru-RU" dirty="0" smtClean="0">
                  <a:solidFill>
                    <a:srgbClr val="004080"/>
                  </a:solidFill>
                  <a:latin typeface="Arial" pitchFamily="34" charset="0"/>
                  <a:cs typeface="Arial" pitchFamily="34" charset="0"/>
                </a:rPr>
                <a:t>2 броска</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Цель </a:t>
              </a:r>
              <a:r>
                <a:rPr lang="en-US" dirty="0" smtClean="0">
                  <a:solidFill>
                    <a:srgbClr val="004080"/>
                  </a:solidFill>
                  <a:latin typeface="Arial" pitchFamily="34" charset="0"/>
                  <a:cs typeface="Arial" pitchFamily="34" charset="0"/>
                </a:rPr>
                <a:t>–</a:t>
              </a:r>
              <a:r>
                <a:rPr lang="ru-RU" dirty="0" smtClean="0">
                  <a:solidFill>
                    <a:srgbClr val="004080"/>
                  </a:solidFill>
                  <a:latin typeface="Arial" pitchFamily="34" charset="0"/>
                  <a:cs typeface="Arial" pitchFamily="34" charset="0"/>
                </a:rPr>
                <a:t> выбить кегли (</a:t>
              </a:r>
              <a:r>
                <a:rPr lang="en-US" dirty="0" smtClean="0">
                  <a:solidFill>
                    <a:srgbClr val="004080"/>
                  </a:solidFill>
                  <a:latin typeface="Arial" pitchFamily="34" charset="0"/>
                  <a:cs typeface="Arial" pitchFamily="34" charset="0"/>
                </a:rPr>
                <a:t>pins)</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Выигрывает набравший больше всех очков</a:t>
              </a:r>
              <a:endParaRPr lang="en-US" dirty="0">
                <a:solidFill>
                  <a:srgbClr val="004080"/>
                </a:solidFill>
                <a:latin typeface="Arial" pitchFamily="34" charset="0"/>
                <a:cs typeface="Arial" pitchFamily="34" charset="0"/>
              </a:endParaRPr>
            </a:p>
          </p:txBody>
        </p:sp>
        <p:sp>
          <p:nvSpPr>
            <p:cNvPr id="6" name="Rectangle 2"/>
            <p:cNvSpPr>
              <a:spLocks noChangeArrowheads="1"/>
            </p:cNvSpPr>
            <p:nvPr/>
          </p:nvSpPr>
          <p:spPr bwMode="auto">
            <a:xfrm>
              <a:off x="4470400" y="12414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Подсчет очков</a:t>
              </a:r>
              <a:endParaRPr lang="en-US" b="1" dirty="0">
                <a:solidFill>
                  <a:srgbClr val="004080"/>
                </a:solidFill>
                <a:latin typeface="Arial" pitchFamily="34" charset="0"/>
                <a:cs typeface="Arial" pitchFamily="34" charset="0"/>
              </a:endParaRPr>
            </a:p>
          </p:txBody>
        </p:sp>
        <p:sp>
          <p:nvSpPr>
            <p:cNvPr id="7" name="Rectangle 6"/>
            <p:cNvSpPr>
              <a:spLocks noChangeArrowheads="1"/>
            </p:cNvSpPr>
            <p:nvPr>
              <p:custDataLst>
                <p:tags r:id="rId2"/>
              </p:custDataLst>
            </p:nvPr>
          </p:nvSpPr>
          <p:spPr bwMode="auto">
            <a:xfrm>
              <a:off x="4470400" y="1762126"/>
              <a:ext cx="3765550" cy="2732604"/>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10 сразу (</a:t>
              </a:r>
              <a:r>
                <a:rPr lang="en-US" dirty="0" smtClean="0">
                  <a:solidFill>
                    <a:srgbClr val="004080"/>
                  </a:solidFill>
                  <a:latin typeface="Arial" pitchFamily="34" charset="0"/>
                  <a:cs typeface="Arial" pitchFamily="34" charset="0"/>
                </a:rPr>
                <a:t>strike). </a:t>
              </a:r>
              <a:r>
                <a:rPr lang="ru-RU" dirty="0" smtClean="0">
                  <a:solidFill>
                    <a:srgbClr val="004080"/>
                  </a:solidFill>
                  <a:latin typeface="Arial" pitchFamily="34" charset="0"/>
                  <a:cs typeface="Arial" pitchFamily="34" charset="0"/>
                </a:rPr>
                <a:t>Заканчивается досрочно</a:t>
              </a:r>
              <a:r>
                <a:rPr lang="en-US" dirty="0" smtClean="0">
                  <a:solidFill>
                    <a:srgbClr val="004080"/>
                  </a:solidFill>
                  <a:latin typeface="Arial" pitchFamily="34" charset="0"/>
                  <a:cs typeface="Arial" pitchFamily="34" charset="0"/>
                </a:rPr>
                <a:t>.</a:t>
              </a:r>
              <a:br>
                <a:rPr lang="en-US" dirty="0" smtClean="0">
                  <a:solidFill>
                    <a:srgbClr val="004080"/>
                  </a:solidFill>
                  <a:latin typeface="Arial" pitchFamily="34" charset="0"/>
                  <a:cs typeface="Arial" pitchFamily="34" charset="0"/>
                </a:rPr>
              </a:b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a:t>
              </a:r>
              <a:r>
                <a:rPr lang="en-US" dirty="0" smtClean="0">
                  <a:solidFill>
                    <a:srgbClr val="004080"/>
                  </a:solidFill>
                  <a:latin typeface="Arial" pitchFamily="34" charset="0"/>
                  <a:cs typeface="Arial" pitchFamily="34" charset="0"/>
                </a:rPr>
                <a:t> pins + pins </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со второго броска </a:t>
              </a:r>
              <a:br>
                <a:rPr lang="ru-RU" dirty="0" smtClean="0">
                  <a:solidFill>
                    <a:srgbClr val="004080"/>
                  </a:solidFill>
                  <a:latin typeface="Arial" pitchFamily="34" charset="0"/>
                  <a:cs typeface="Arial" pitchFamily="34" charset="0"/>
                </a:rPr>
              </a:br>
              <a:r>
                <a:rPr lang="ru-RU" dirty="0" smtClean="0">
                  <a:solidFill>
                    <a:srgbClr val="004080"/>
                  </a:solidFill>
                  <a:latin typeface="Arial" pitchFamily="34" charset="0"/>
                  <a:cs typeface="Arial" pitchFamily="34" charset="0"/>
                </a:rPr>
                <a:t>(</a:t>
              </a:r>
              <a:r>
                <a:rPr lang="en-US" dirty="0" smtClean="0">
                  <a:solidFill>
                    <a:srgbClr val="004080"/>
                  </a:solidFill>
                  <a:latin typeface="Arial" pitchFamily="34" charset="0"/>
                  <a:cs typeface="Arial" pitchFamily="34" charset="0"/>
                </a:rPr>
                <a:t>spare)</a:t>
              </a:r>
              <a:br>
                <a:rPr lang="en-US" dirty="0" smtClean="0">
                  <a:solidFill>
                    <a:srgbClr val="004080"/>
                  </a:solidFill>
                  <a:latin typeface="Arial" pitchFamily="34" charset="0"/>
                  <a:cs typeface="Arial" pitchFamily="34" charset="0"/>
                </a:rPr>
              </a:b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 </a:t>
              </a:r>
              <a:r>
                <a:rPr lang="en-US" dirty="0" smtClean="0">
                  <a:solidFill>
                    <a:srgbClr val="004080"/>
                  </a:solidFill>
                  <a:latin typeface="Arial" pitchFamily="34" charset="0"/>
                  <a:cs typeface="Arial" pitchFamily="34" charset="0"/>
                </a:rPr>
                <a:t>pins</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Max 300 </a:t>
              </a:r>
              <a:r>
                <a:rPr lang="ru-RU" dirty="0" smtClean="0">
                  <a:solidFill>
                    <a:srgbClr val="004080"/>
                  </a:solidFill>
                  <a:latin typeface="Arial" pitchFamily="34" charset="0"/>
                  <a:cs typeface="Arial" pitchFamily="34" charset="0"/>
                </a:rPr>
                <a:t>очков (12 </a:t>
              </a:r>
              <a:r>
                <a:rPr lang="en-US" dirty="0" smtClean="0">
                  <a:solidFill>
                    <a:srgbClr val="004080"/>
                  </a:solidFill>
                  <a:latin typeface="Arial" pitchFamily="34" charset="0"/>
                  <a:cs typeface="Arial" pitchFamily="34" charset="0"/>
                </a:rPr>
                <a:t>strikes)</a:t>
              </a:r>
              <a:endParaRPr lang="en-US" dirty="0">
                <a:solidFill>
                  <a:srgbClr val="004080"/>
                </a:solidFill>
                <a:latin typeface="Arial" pitchFamily="34" charset="0"/>
                <a:cs typeface="Arial" pitchFamily="34" charset="0"/>
              </a:endParaRPr>
            </a:p>
          </p:txBody>
        </p:sp>
        <p:sp>
          <p:nvSpPr>
            <p:cNvPr id="8" name="Rectangle 2"/>
            <p:cNvSpPr>
              <a:spLocks noChangeArrowheads="1"/>
            </p:cNvSpPr>
            <p:nvPr/>
          </p:nvSpPr>
          <p:spPr bwMode="auto">
            <a:xfrm>
              <a:off x="552450" y="4524893"/>
              <a:ext cx="768350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Последний </a:t>
              </a:r>
              <a:r>
                <a:rPr lang="en-US" b="1" dirty="0" smtClean="0">
                  <a:solidFill>
                    <a:srgbClr val="004080"/>
                  </a:solidFill>
                  <a:latin typeface="Arial" pitchFamily="34" charset="0"/>
                  <a:cs typeface="Arial" pitchFamily="34" charset="0"/>
                </a:rPr>
                <a:t>frame</a:t>
              </a:r>
              <a:endParaRPr lang="en-US" b="1" dirty="0">
                <a:solidFill>
                  <a:srgbClr val="004080"/>
                </a:solidFill>
                <a:latin typeface="Arial" pitchFamily="34" charset="0"/>
                <a:cs typeface="Arial" pitchFamily="34" charset="0"/>
              </a:endParaRPr>
            </a:p>
          </p:txBody>
        </p:sp>
        <p:sp>
          <p:nvSpPr>
            <p:cNvPr id="9" name="Rectangle 8"/>
            <p:cNvSpPr>
              <a:spLocks noChangeArrowheads="1"/>
            </p:cNvSpPr>
            <p:nvPr>
              <p:custDataLst>
                <p:tags r:id="rId3"/>
              </p:custDataLst>
            </p:nvPr>
          </p:nvSpPr>
          <p:spPr bwMode="auto">
            <a:xfrm>
              <a:off x="552450" y="5045593"/>
              <a:ext cx="768350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1-</a:t>
              </a:r>
              <a:r>
                <a:rPr lang="ru-RU" dirty="0" smtClean="0">
                  <a:solidFill>
                    <a:srgbClr val="004080"/>
                  </a:solidFill>
                  <a:latin typeface="Arial" pitchFamily="34" charset="0"/>
                  <a:cs typeface="Arial" pitchFamily="34" charset="0"/>
                </a:rPr>
                <a:t>й </a:t>
              </a:r>
              <a:r>
                <a:rPr lang="en-US" dirty="0" smtClean="0">
                  <a:solidFill>
                    <a:srgbClr val="004080"/>
                  </a:solidFill>
                  <a:latin typeface="Arial" pitchFamily="34" charset="0"/>
                  <a:cs typeface="Arial" pitchFamily="34" charset="0"/>
                </a:rPr>
                <a:t>strike – </a:t>
              </a:r>
              <a:r>
                <a:rPr lang="ru-RU" dirty="0" smtClean="0">
                  <a:solidFill>
                    <a:srgbClr val="004080"/>
                  </a:solidFill>
                  <a:latin typeface="Arial" pitchFamily="34" charset="0"/>
                  <a:cs typeface="Arial" pitchFamily="34" charset="0"/>
                </a:rPr>
                <a:t>дает возможность бросить еще два раза </a:t>
              </a:r>
            </a:p>
            <a:p>
              <a:pPr marL="287338" indent="-287338" defTabSz="803275">
                <a:buClr>
                  <a:srgbClr val="FF6600"/>
                </a:buClr>
                <a:buSzPct val="125000"/>
                <a:buFont typeface="Wingdings" charset="0"/>
                <a:buChar char="§"/>
              </a:pPr>
              <a:endParaRPr lang="ru-RU"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2-й </a:t>
              </a:r>
              <a:r>
                <a:rPr lang="en-US" dirty="0" smtClean="0">
                  <a:solidFill>
                    <a:srgbClr val="004080"/>
                  </a:solidFill>
                  <a:latin typeface="Arial" pitchFamily="34" charset="0"/>
                  <a:cs typeface="Arial" pitchFamily="34" charset="0"/>
                </a:rPr>
                <a:t>spare – </a:t>
              </a:r>
              <a:r>
                <a:rPr lang="ru-RU" dirty="0" smtClean="0">
                  <a:solidFill>
                    <a:srgbClr val="004080"/>
                  </a:solidFill>
                  <a:latin typeface="Arial" pitchFamily="34" charset="0"/>
                  <a:cs typeface="Arial" pitchFamily="34" charset="0"/>
                </a:rPr>
                <a:t>дает возможность бросить еще одни раз</a:t>
              </a:r>
              <a:endParaRPr lang="nb-NO" dirty="0">
                <a:solidFill>
                  <a:srgbClr val="004080"/>
                </a:solidFill>
                <a:latin typeface="Arial" pitchFamily="34" charset="0"/>
                <a:cs typeface="Arial" pitchFamily="34" charset="0"/>
              </a:endParaRPr>
            </a:p>
          </p:txBody>
        </p:sp>
      </p:grpSp>
    </p:spTree>
    <p:extLst>
      <p:ext uri="{BB962C8B-B14F-4D97-AF65-F5344CB8AC3E}">
        <p14:creationId xmlns:p14="http://schemas.microsoft.com/office/powerpoint/2010/main" val="312900599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Надо написать</a:t>
            </a:r>
            <a:endParaRPr lang="en-US" dirty="0">
              <a:solidFill>
                <a:srgbClr val="161645"/>
              </a:solidFill>
            </a:endParaRPr>
          </a:p>
        </p:txBody>
      </p:sp>
      <p:grpSp>
        <p:nvGrpSpPr>
          <p:cNvPr id="16" name="Group 15"/>
          <p:cNvGrpSpPr/>
          <p:nvPr/>
        </p:nvGrpSpPr>
        <p:grpSpPr>
          <a:xfrm>
            <a:off x="3251200" y="1419226"/>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1270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65300"/>
                <a:ext cx="2641600" cy="25400"/>
              </a:xfrm>
              <a:prstGeom prst="line">
                <a:avLst/>
              </a:prstGeom>
              <a:ln w="1270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sp>
        <p:nvSpPr>
          <p:cNvPr id="17" name="TextBox 16"/>
          <p:cNvSpPr txBox="1"/>
          <p:nvPr/>
        </p:nvSpPr>
        <p:spPr>
          <a:xfrm>
            <a:off x="1368425" y="3443288"/>
            <a:ext cx="6407150" cy="2434101"/>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Написать </a:t>
            </a:r>
            <a:r>
              <a:rPr lang="ru-RU" dirty="0">
                <a:solidFill>
                  <a:srgbClr val="004080"/>
                </a:solidFill>
              </a:rPr>
              <a:t>класс </a:t>
            </a:r>
            <a:r>
              <a:rPr lang="en-US" dirty="0" err="1" smtClean="0">
                <a:solidFill>
                  <a:srgbClr val="004080"/>
                </a:solidFill>
              </a:rPr>
              <a:t>BowlingGame</a:t>
            </a:r>
            <a:r>
              <a:rPr lang="en-US" dirty="0" smtClean="0">
                <a:solidFill>
                  <a:srgbClr val="004080"/>
                </a:solidFill>
              </a:rPr>
              <a:t>, </a:t>
            </a:r>
            <a:r>
              <a:rPr lang="ru-RU" dirty="0" smtClean="0">
                <a:solidFill>
                  <a:srgbClr val="004080"/>
                </a:solidFill>
              </a:rPr>
              <a:t>который имеет два метода</a:t>
            </a:r>
          </a:p>
          <a:p>
            <a:pPr eaLnBrk="1" hangingPunct="1">
              <a:buClr>
                <a:srgbClr val="FF6600"/>
              </a:buClr>
              <a:buSzPct val="125000"/>
            </a:pPr>
            <a:endParaRPr lang="ru-RU" dirty="0">
              <a:solidFill>
                <a:srgbClr val="004080"/>
              </a:solidFill>
            </a:endParaRPr>
          </a:p>
          <a:p>
            <a:pPr marL="285750" indent="-285750" eaLnBrk="1" hangingPunct="1">
              <a:buClr>
                <a:srgbClr val="FF6600"/>
              </a:buClr>
              <a:buSzPct val="125000"/>
              <a:buFont typeface="Arial"/>
              <a:buChar char="•"/>
            </a:pPr>
            <a:r>
              <a:rPr lang="en-US" dirty="0">
                <a:solidFill>
                  <a:srgbClr val="004080"/>
                </a:solidFill>
              </a:rPr>
              <a:t>r</a:t>
            </a:r>
            <a:r>
              <a:rPr lang="en-US" dirty="0" smtClean="0">
                <a:solidFill>
                  <a:srgbClr val="004080"/>
                </a:solidFill>
              </a:rPr>
              <a:t>oll (pins :</a:t>
            </a:r>
            <a:r>
              <a:rPr lang="en-US" dirty="0">
                <a:solidFill>
                  <a:srgbClr val="004080"/>
                </a:solidFill>
              </a:rPr>
              <a:t> </a:t>
            </a:r>
            <a:r>
              <a:rPr lang="en-US" dirty="0" err="1" smtClean="0">
                <a:solidFill>
                  <a:srgbClr val="004080"/>
                </a:solidFill>
              </a:rPr>
              <a:t>int</a:t>
            </a:r>
            <a:r>
              <a:rPr lang="en-US" dirty="0" smtClean="0">
                <a:solidFill>
                  <a:srgbClr val="004080"/>
                </a:solidFill>
              </a:rPr>
              <a:t>) – </a:t>
            </a:r>
            <a:r>
              <a:rPr lang="ru-RU" dirty="0" smtClean="0">
                <a:solidFill>
                  <a:srgbClr val="004080"/>
                </a:solidFill>
              </a:rPr>
              <a:t>вызывается каждый раз когда игрок бросает шар</a:t>
            </a:r>
            <a:r>
              <a:rPr lang="en-US" dirty="0" smtClean="0">
                <a:solidFill>
                  <a:srgbClr val="004080"/>
                </a:solidFill>
              </a:rPr>
              <a:t>. Pins – </a:t>
            </a:r>
            <a:r>
              <a:rPr lang="ru-RU" dirty="0" smtClean="0">
                <a:solidFill>
                  <a:srgbClr val="004080"/>
                </a:solidFill>
              </a:rPr>
              <a:t>количество выбитых кеглей в этом броске</a:t>
            </a:r>
          </a:p>
          <a:p>
            <a:pPr eaLnBrk="1" hangingPunct="1">
              <a:buClr>
                <a:srgbClr val="FF6600"/>
              </a:buClr>
              <a:buSzPct val="125000"/>
            </a:pPr>
            <a:endParaRPr lang="ru-RU" dirty="0">
              <a:solidFill>
                <a:srgbClr val="004080"/>
              </a:solidFill>
            </a:endParaRPr>
          </a:p>
          <a:p>
            <a:pPr marL="285750" indent="-285750" eaLnBrk="1" hangingPunct="1">
              <a:buClr>
                <a:srgbClr val="FF6600"/>
              </a:buClr>
              <a:buSzPct val="125000"/>
              <a:buFont typeface="Arial"/>
              <a:buChar char="•"/>
            </a:pPr>
            <a:r>
              <a:rPr lang="en-US" dirty="0">
                <a:solidFill>
                  <a:srgbClr val="004080"/>
                </a:solidFill>
              </a:rPr>
              <a:t>s</a:t>
            </a:r>
            <a:r>
              <a:rPr lang="en-US" dirty="0" smtClean="0">
                <a:solidFill>
                  <a:srgbClr val="004080"/>
                </a:solidFill>
              </a:rPr>
              <a:t>core() : </a:t>
            </a:r>
            <a:r>
              <a:rPr lang="en-US" dirty="0" err="1" smtClean="0">
                <a:solidFill>
                  <a:srgbClr val="004080"/>
                </a:solidFill>
              </a:rPr>
              <a:t>int</a:t>
            </a:r>
            <a:r>
              <a:rPr lang="en-US" dirty="0" smtClean="0">
                <a:solidFill>
                  <a:srgbClr val="004080"/>
                </a:solidFill>
              </a:rPr>
              <a:t> – </a:t>
            </a:r>
            <a:r>
              <a:rPr lang="ru-RU" dirty="0" smtClean="0">
                <a:solidFill>
                  <a:srgbClr val="004080"/>
                </a:solidFill>
              </a:rPr>
              <a:t>вызывается в конце игры</a:t>
            </a:r>
            <a:r>
              <a:rPr lang="en-US" dirty="0" smtClean="0">
                <a:solidFill>
                  <a:srgbClr val="004080"/>
                </a:solidFill>
              </a:rPr>
              <a:t>. </a:t>
            </a:r>
            <a:r>
              <a:rPr lang="ru-RU" dirty="0" smtClean="0">
                <a:solidFill>
                  <a:srgbClr val="004080"/>
                </a:solidFill>
              </a:rPr>
              <a:t>Показывает результат игры</a:t>
            </a:r>
            <a:endParaRPr lang="ru-RU" dirty="0">
              <a:solidFill>
                <a:srgbClr val="004080"/>
              </a:solidFill>
            </a:endParaRPr>
          </a:p>
        </p:txBody>
      </p:sp>
    </p:spTree>
    <p:extLst>
      <p:ext uri="{BB962C8B-B14F-4D97-AF65-F5344CB8AC3E}">
        <p14:creationId xmlns:p14="http://schemas.microsoft.com/office/powerpoint/2010/main" val="15026923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sp>
        <p:nvSpPr>
          <p:cNvPr id="29" name="Rounded Rectangular Callout 28"/>
          <p:cNvSpPr/>
          <p:nvPr/>
        </p:nvSpPr>
        <p:spPr>
          <a:xfrm>
            <a:off x="3634281" y="1308044"/>
            <a:ext cx="2489439" cy="723900"/>
          </a:xfrm>
          <a:prstGeom prst="wedgeRoundRectCallout">
            <a:avLst>
              <a:gd name="adj1" fmla="val -87686"/>
              <a:gd name="adj2" fmla="val 7820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Нам нужен </a:t>
            </a:r>
            <a:r>
              <a:rPr lang="en-US" dirty="0" err="1" smtClean="0">
                <a:solidFill>
                  <a:srgbClr val="004080"/>
                </a:solidFill>
                <a:latin typeface="Arial" charset="0"/>
                <a:ea typeface="ＭＳ Ｐゴシック" charset="0"/>
                <a:cs typeface="Arial" charset="0"/>
              </a:rPr>
              <a:t>BowlingGame</a:t>
            </a:r>
            <a:r>
              <a:rPr lang="en-US" dirty="0" smtClean="0">
                <a:solidFill>
                  <a:srgbClr val="004080"/>
                </a:solidFill>
                <a:latin typeface="Arial" charset="0"/>
                <a:ea typeface="ＭＳ Ｐゴシック" charset="0"/>
                <a:cs typeface="Arial" charset="0"/>
              </a:rPr>
              <a:t> </a:t>
            </a:r>
            <a:r>
              <a:rPr lang="ru-RU" dirty="0" smtClean="0">
                <a:solidFill>
                  <a:srgbClr val="004080"/>
                </a:solidFill>
                <a:latin typeface="Arial" charset="0"/>
                <a:ea typeface="ＭＳ Ｐゴシック" charset="0"/>
                <a:cs typeface="Arial" charset="0"/>
              </a:rPr>
              <a:t>класс</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139701389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11" name="Group 10"/>
          <p:cNvGrpSpPr/>
          <p:nvPr/>
        </p:nvGrpSpPr>
        <p:grpSpPr>
          <a:xfrm>
            <a:off x="3355974" y="1889130"/>
            <a:ext cx="2641600" cy="1295400"/>
            <a:chOff x="2184400" y="1384300"/>
            <a:chExt cx="2641600" cy="1295400"/>
          </a:xfrm>
        </p:grpSpPr>
        <p:grpSp>
          <p:nvGrpSpPr>
            <p:cNvPr id="12" name="Group 11"/>
            <p:cNvGrpSpPr/>
            <p:nvPr/>
          </p:nvGrpSpPr>
          <p:grpSpPr>
            <a:xfrm>
              <a:off x="2184400" y="1384300"/>
              <a:ext cx="2641600" cy="1295400"/>
              <a:chOff x="2184400" y="1384300"/>
              <a:chExt cx="2641600" cy="1295400"/>
            </a:xfrm>
          </p:grpSpPr>
          <p:sp>
            <p:nvSpPr>
              <p:cNvPr id="20" name="Rectangle 19"/>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1" name="Straight Connector 20"/>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8"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Frame</a:t>
              </a:r>
              <a:endParaRPr lang="en-US" sz="1800" b="0" dirty="0">
                <a:latin typeface="+mn-lt"/>
              </a:endParaRPr>
            </a:p>
          </p:txBody>
        </p:sp>
        <p:sp>
          <p:nvSpPr>
            <p:cNvPr id="19"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score() : </a:t>
              </a:r>
              <a:r>
                <a:rPr lang="en-US" sz="1800" b="0" dirty="0" err="1" smtClean="0">
                  <a:latin typeface="+mn-lt"/>
                </a:rPr>
                <a:t>int</a:t>
              </a:r>
              <a:endParaRPr lang="en-US" sz="1800" b="0" dirty="0" smtClean="0">
                <a:latin typeface="+mn-lt"/>
              </a:endParaRPr>
            </a:p>
          </p:txBody>
        </p:sp>
      </p:grpSp>
      <p:cxnSp>
        <p:nvCxnSpPr>
          <p:cNvPr id="6" name="Straight Arrow Connector 5"/>
          <p:cNvCxnSpPr>
            <a:stCxn id="3" idx="3"/>
            <a:endCxn id="20" idx="1"/>
          </p:cNvCxnSpPr>
          <p:nvPr/>
        </p:nvCxnSpPr>
        <p:spPr>
          <a:xfrm>
            <a:off x="29114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sp>
        <p:nvSpPr>
          <p:cNvPr id="29" name="Rounded Rectangular Callout 28"/>
          <p:cNvSpPr/>
          <p:nvPr/>
        </p:nvSpPr>
        <p:spPr>
          <a:xfrm>
            <a:off x="1666754" y="4114688"/>
            <a:ext cx="2489439" cy="723900"/>
          </a:xfrm>
          <a:prstGeom prst="wedgeRoundRectCallout">
            <a:avLst>
              <a:gd name="adj1" fmla="val 58728"/>
              <a:gd name="adj2" fmla="val -1831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Игра имеет 10 фреймов</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6489441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11" name="Group 10"/>
          <p:cNvGrpSpPr/>
          <p:nvPr/>
        </p:nvGrpSpPr>
        <p:grpSpPr>
          <a:xfrm>
            <a:off x="3355974" y="1889130"/>
            <a:ext cx="2641600" cy="1295400"/>
            <a:chOff x="2184400" y="1384300"/>
            <a:chExt cx="2641600" cy="1295400"/>
          </a:xfrm>
        </p:grpSpPr>
        <p:grpSp>
          <p:nvGrpSpPr>
            <p:cNvPr id="12" name="Group 11"/>
            <p:cNvGrpSpPr/>
            <p:nvPr/>
          </p:nvGrpSpPr>
          <p:grpSpPr>
            <a:xfrm>
              <a:off x="2184400" y="1384300"/>
              <a:ext cx="2641600" cy="1295400"/>
              <a:chOff x="2184400" y="1384300"/>
              <a:chExt cx="2641600" cy="1295400"/>
            </a:xfrm>
          </p:grpSpPr>
          <p:sp>
            <p:nvSpPr>
              <p:cNvPr id="20" name="Rectangle 19"/>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1" name="Straight Connector 20"/>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8"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Frame</a:t>
              </a:r>
              <a:endParaRPr lang="en-US" sz="1800" b="0" dirty="0">
                <a:latin typeface="+mn-lt"/>
              </a:endParaRPr>
            </a:p>
          </p:txBody>
        </p:sp>
        <p:sp>
          <p:nvSpPr>
            <p:cNvPr id="19"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22" name="Group 21"/>
          <p:cNvGrpSpPr/>
          <p:nvPr/>
        </p:nvGrpSpPr>
        <p:grpSpPr>
          <a:xfrm>
            <a:off x="6442074" y="1889130"/>
            <a:ext cx="2641600" cy="1295400"/>
            <a:chOff x="2184400" y="1384300"/>
            <a:chExt cx="2641600" cy="1295400"/>
          </a:xfrm>
        </p:grpSpPr>
        <p:grpSp>
          <p:nvGrpSpPr>
            <p:cNvPr id="23" name="Group 22"/>
            <p:cNvGrpSpPr/>
            <p:nvPr/>
          </p:nvGrpSpPr>
          <p:grpSpPr>
            <a:xfrm>
              <a:off x="2184400" y="1384300"/>
              <a:ext cx="2641600" cy="1295400"/>
              <a:chOff x="2184400" y="1384300"/>
              <a:chExt cx="2641600" cy="1295400"/>
            </a:xfrm>
          </p:grpSpPr>
          <p:sp>
            <p:nvSpPr>
              <p:cNvPr id="26" name="Rectangle 25"/>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7" name="Straight Connector 26"/>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2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Roll</a:t>
              </a:r>
              <a:endParaRPr lang="en-US" sz="1800" b="0" dirty="0">
                <a:latin typeface="+mn-lt"/>
              </a:endParaRPr>
            </a:p>
          </p:txBody>
        </p:sp>
        <p:sp>
          <p:nvSpPr>
            <p:cNvPr id="2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a:t>
              </a:r>
              <a:r>
                <a:rPr lang="en-US" sz="1800" b="0" dirty="0">
                  <a:latin typeface="+mn-lt"/>
                </a:rPr>
                <a:t>p</a:t>
              </a:r>
              <a:r>
                <a:rPr lang="en-US" sz="1800" b="0" dirty="0" smtClean="0">
                  <a:latin typeface="+mn-lt"/>
                </a:rPr>
                <a:t>ins : </a:t>
              </a:r>
              <a:r>
                <a:rPr lang="en-US" sz="1800" b="0" dirty="0" err="1" smtClean="0">
                  <a:latin typeface="+mn-lt"/>
                </a:rPr>
                <a:t>int</a:t>
              </a:r>
              <a:endParaRPr lang="en-US" sz="1800" b="0" dirty="0" smtClean="0">
                <a:latin typeface="+mn-lt"/>
              </a:endParaRPr>
            </a:p>
          </p:txBody>
        </p:sp>
      </p:grpSp>
      <p:cxnSp>
        <p:nvCxnSpPr>
          <p:cNvPr id="6" name="Straight Arrow Connector 5"/>
          <p:cNvCxnSpPr>
            <a:stCxn id="3" idx="3"/>
            <a:endCxn id="20" idx="1"/>
          </p:cNvCxnSpPr>
          <p:nvPr/>
        </p:nvCxnSpPr>
        <p:spPr>
          <a:xfrm>
            <a:off x="29114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9" name="Straight Arrow Connector 8"/>
          <p:cNvCxnSpPr>
            <a:stCxn id="20" idx="3"/>
            <a:endCxn id="26" idx="1"/>
          </p:cNvCxnSpPr>
          <p:nvPr/>
        </p:nvCxnSpPr>
        <p:spPr>
          <a:xfrm>
            <a:off x="59975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sp>
        <p:nvSpPr>
          <p:cNvPr id="29" name="Rounded Rectangular Callout 28"/>
          <p:cNvSpPr/>
          <p:nvPr/>
        </p:nvSpPr>
        <p:spPr>
          <a:xfrm>
            <a:off x="4663954" y="4114688"/>
            <a:ext cx="2559171" cy="1105012"/>
          </a:xfrm>
          <a:prstGeom prst="wedgeRoundRectCallout">
            <a:avLst>
              <a:gd name="adj1" fmla="val 59224"/>
              <a:gd name="adj2" fmla="val -13147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Каждый фрейм состоит из одного или двух бросков</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6489441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195465" y="2067007"/>
            <a:ext cx="2928196" cy="2308324"/>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ru-RU" dirty="0" smtClean="0">
                <a:solidFill>
                  <a:srgbClr val="004080"/>
                </a:solidFill>
              </a:rPr>
              <a:t>Экстремальное программирование (XP)</a:t>
            </a:r>
          </a:p>
          <a:p>
            <a:pPr eaLnBrk="1" hangingPunct="1"/>
            <a:endParaRPr lang="ru-RU" dirty="0">
              <a:solidFill>
                <a:srgbClr val="004080"/>
              </a:solidFill>
            </a:endParaRPr>
          </a:p>
          <a:p>
            <a:pPr eaLnBrk="1" hangingPunct="1"/>
            <a:r>
              <a:rPr lang="ru-RU" dirty="0">
                <a:solidFill>
                  <a:srgbClr val="004080"/>
                </a:solidFill>
              </a:rPr>
              <a:t>Р</a:t>
            </a:r>
            <a:r>
              <a:rPr lang="ru-RU" dirty="0" smtClean="0">
                <a:solidFill>
                  <a:srgbClr val="004080"/>
                </a:solidFill>
              </a:rPr>
              <a:t>азработка через тестирование (TDD) </a:t>
            </a:r>
          </a:p>
          <a:p>
            <a:pPr eaLnBrk="1" hangingPunct="1"/>
            <a:endParaRPr lang="ru-RU" dirty="0">
              <a:solidFill>
                <a:srgbClr val="004080"/>
              </a:solidFill>
            </a:endParaRPr>
          </a:p>
          <a:p>
            <a:pPr eaLnBrk="1" hangingPunct="1"/>
            <a:r>
              <a:rPr lang="ru-RU" dirty="0" err="1" smtClean="0">
                <a:solidFill>
                  <a:srgbClr val="004080"/>
                </a:solidFill>
              </a:rPr>
              <a:t>Agile</a:t>
            </a:r>
            <a:r>
              <a:rPr lang="ru-RU" dirty="0" smtClean="0">
                <a:solidFill>
                  <a:srgbClr val="004080"/>
                </a:solidFill>
              </a:rPr>
              <a:t> </a:t>
            </a:r>
            <a:r>
              <a:rPr lang="ru-RU" dirty="0" err="1" smtClean="0">
                <a:solidFill>
                  <a:srgbClr val="004080"/>
                </a:solidFill>
              </a:rPr>
              <a:t>Manifesto</a:t>
            </a:r>
            <a:r>
              <a:rPr lang="ru-RU" dirty="0" smtClean="0">
                <a:solidFill>
                  <a:srgbClr val="004080"/>
                </a:solidFill>
              </a:rPr>
              <a:t> в 2001 году.</a:t>
            </a:r>
            <a:endParaRPr lang="ru-RU" dirty="0">
              <a:solidFill>
                <a:srgbClr val="004080"/>
              </a:solidFill>
            </a:endParaRPr>
          </a:p>
        </p:txBody>
      </p:sp>
      <p:sp>
        <p:nvSpPr>
          <p:cNvPr id="2" name="Title 1"/>
          <p:cNvSpPr>
            <a:spLocks noGrp="1"/>
          </p:cNvSpPr>
          <p:nvPr>
            <p:ph type="title"/>
          </p:nvPr>
        </p:nvSpPr>
        <p:spPr/>
        <p:txBody>
          <a:bodyPr/>
          <a:lstStyle/>
          <a:p>
            <a:r>
              <a:rPr lang="en-US" dirty="0" err="1">
                <a:solidFill>
                  <a:srgbClr val="161645"/>
                </a:solidFill>
              </a:rPr>
              <a:t>Кент</a:t>
            </a:r>
            <a:r>
              <a:rPr lang="en-US" dirty="0">
                <a:solidFill>
                  <a:srgbClr val="161645"/>
                </a:solidFill>
              </a:rPr>
              <a:t> </a:t>
            </a:r>
            <a:r>
              <a:rPr lang="en-US" dirty="0" err="1">
                <a:solidFill>
                  <a:srgbClr val="161645"/>
                </a:solidFill>
              </a:rPr>
              <a:t>Бек</a:t>
            </a:r>
            <a:r>
              <a:rPr lang="en-US" dirty="0">
                <a:solidFill>
                  <a:srgbClr val="161645"/>
                </a:solidFill>
              </a:rPr>
              <a:t> </a:t>
            </a:r>
          </a:p>
        </p:txBody>
      </p:sp>
      <p:pic>
        <p:nvPicPr>
          <p:cNvPr id="3" name="Picture 2"/>
          <p:cNvPicPr>
            <a:picLocks noChangeAspect="1"/>
          </p:cNvPicPr>
          <p:nvPr/>
        </p:nvPicPr>
        <p:blipFill>
          <a:blip r:embed="rId3"/>
          <a:stretch>
            <a:fillRect/>
          </a:stretch>
        </p:blipFill>
        <p:spPr>
          <a:xfrm>
            <a:off x="436668" y="1030858"/>
            <a:ext cx="3549502" cy="5367867"/>
          </a:xfrm>
          <a:prstGeom prst="rect">
            <a:avLst/>
          </a:prstGeom>
        </p:spPr>
      </p:pic>
    </p:spTree>
    <p:extLst>
      <p:ext uri="{BB962C8B-B14F-4D97-AF65-F5344CB8AC3E}">
        <p14:creationId xmlns:p14="http://schemas.microsoft.com/office/powerpoint/2010/main" val="265200338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11" name="Group 10"/>
          <p:cNvGrpSpPr/>
          <p:nvPr/>
        </p:nvGrpSpPr>
        <p:grpSpPr>
          <a:xfrm>
            <a:off x="3355974" y="1889130"/>
            <a:ext cx="2641600" cy="1295400"/>
            <a:chOff x="2184400" y="1384300"/>
            <a:chExt cx="2641600" cy="1295400"/>
          </a:xfrm>
        </p:grpSpPr>
        <p:grpSp>
          <p:nvGrpSpPr>
            <p:cNvPr id="12" name="Group 11"/>
            <p:cNvGrpSpPr/>
            <p:nvPr/>
          </p:nvGrpSpPr>
          <p:grpSpPr>
            <a:xfrm>
              <a:off x="2184400" y="1384300"/>
              <a:ext cx="2641600" cy="1295400"/>
              <a:chOff x="2184400" y="1384300"/>
              <a:chExt cx="2641600" cy="1295400"/>
            </a:xfrm>
          </p:grpSpPr>
          <p:sp>
            <p:nvSpPr>
              <p:cNvPr id="20" name="Rectangle 19"/>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1" name="Straight Connector 20"/>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8"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Frame</a:t>
              </a:r>
              <a:endParaRPr lang="en-US" sz="1800" b="0" dirty="0">
                <a:latin typeface="+mn-lt"/>
              </a:endParaRPr>
            </a:p>
          </p:txBody>
        </p:sp>
        <p:sp>
          <p:nvSpPr>
            <p:cNvPr id="19"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22" name="Group 21"/>
          <p:cNvGrpSpPr/>
          <p:nvPr/>
        </p:nvGrpSpPr>
        <p:grpSpPr>
          <a:xfrm>
            <a:off x="6442074" y="1889130"/>
            <a:ext cx="2641600" cy="1295400"/>
            <a:chOff x="2184400" y="1384300"/>
            <a:chExt cx="2641600" cy="1295400"/>
          </a:xfrm>
        </p:grpSpPr>
        <p:grpSp>
          <p:nvGrpSpPr>
            <p:cNvPr id="23" name="Group 22"/>
            <p:cNvGrpSpPr/>
            <p:nvPr/>
          </p:nvGrpSpPr>
          <p:grpSpPr>
            <a:xfrm>
              <a:off x="2184400" y="1384300"/>
              <a:ext cx="2641600" cy="1295400"/>
              <a:chOff x="2184400" y="1384300"/>
              <a:chExt cx="2641600" cy="1295400"/>
            </a:xfrm>
          </p:grpSpPr>
          <p:sp>
            <p:nvSpPr>
              <p:cNvPr id="26" name="Rectangle 25"/>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7" name="Straight Connector 26"/>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2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Roll</a:t>
              </a:r>
              <a:endParaRPr lang="en-US" sz="1800" b="0" dirty="0">
                <a:latin typeface="+mn-lt"/>
              </a:endParaRPr>
            </a:p>
          </p:txBody>
        </p:sp>
        <p:sp>
          <p:nvSpPr>
            <p:cNvPr id="2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a:t>
              </a:r>
              <a:r>
                <a:rPr lang="en-US" sz="1800" b="0" dirty="0">
                  <a:latin typeface="+mn-lt"/>
                </a:rPr>
                <a:t>p</a:t>
              </a:r>
              <a:r>
                <a:rPr lang="en-US" sz="1800" b="0" dirty="0" smtClean="0">
                  <a:latin typeface="+mn-lt"/>
                </a:rPr>
                <a:t>ins : </a:t>
              </a:r>
              <a:r>
                <a:rPr lang="en-US" sz="1800" b="0" dirty="0" err="1" smtClean="0">
                  <a:latin typeface="+mn-lt"/>
                </a:rPr>
                <a:t>int</a:t>
              </a:r>
              <a:endParaRPr lang="en-US" sz="1800" b="0" dirty="0" smtClean="0">
                <a:latin typeface="+mn-lt"/>
              </a:endParaRPr>
            </a:p>
          </p:txBody>
        </p:sp>
      </p:grpSp>
      <p:grpSp>
        <p:nvGrpSpPr>
          <p:cNvPr id="28" name="Group 27"/>
          <p:cNvGrpSpPr/>
          <p:nvPr/>
        </p:nvGrpSpPr>
        <p:grpSpPr>
          <a:xfrm>
            <a:off x="3355974" y="4527552"/>
            <a:ext cx="2641600" cy="1295400"/>
            <a:chOff x="2184400" y="1384300"/>
            <a:chExt cx="2641600" cy="1295400"/>
          </a:xfrm>
        </p:grpSpPr>
        <p:sp>
          <p:nvSpPr>
            <p:cNvPr id="32" name="Rectangle 31"/>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1" name="Title 1"/>
            <p:cNvSpPr txBox="1">
              <a:spLocks/>
            </p:cNvSpPr>
            <p:nvPr/>
          </p:nvSpPr>
          <p:spPr bwMode="auto">
            <a:xfrm>
              <a:off x="2752726" y="1852614"/>
              <a:ext cx="1631948"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Tenth Frame</a:t>
              </a:r>
            </a:p>
          </p:txBody>
        </p:sp>
      </p:grpSp>
      <p:cxnSp>
        <p:nvCxnSpPr>
          <p:cNvPr id="6" name="Straight Arrow Connector 5"/>
          <p:cNvCxnSpPr>
            <a:stCxn id="3" idx="3"/>
            <a:endCxn id="20" idx="1"/>
          </p:cNvCxnSpPr>
          <p:nvPr/>
        </p:nvCxnSpPr>
        <p:spPr>
          <a:xfrm>
            <a:off x="29114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9" name="Straight Arrow Connector 8"/>
          <p:cNvCxnSpPr>
            <a:stCxn id="20" idx="3"/>
            <a:endCxn id="26" idx="1"/>
          </p:cNvCxnSpPr>
          <p:nvPr/>
        </p:nvCxnSpPr>
        <p:spPr>
          <a:xfrm>
            <a:off x="59975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a:stCxn id="32" idx="0"/>
            <a:endCxn id="20" idx="2"/>
          </p:cNvCxnSpPr>
          <p:nvPr/>
        </p:nvCxnSpPr>
        <p:spPr>
          <a:xfrm flipV="1">
            <a:off x="4676774" y="3184530"/>
            <a:ext cx="0" cy="1343022"/>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6" name="Straight Connector 35"/>
          <p:cNvCxnSpPr>
            <a:stCxn id="32" idx="3"/>
          </p:cNvCxnSpPr>
          <p:nvPr/>
        </p:nvCxnSpPr>
        <p:spPr>
          <a:xfrm flipV="1">
            <a:off x="5997574" y="5159378"/>
            <a:ext cx="1784351" cy="15874"/>
          </a:xfrm>
          <a:prstGeom prst="line">
            <a:avLst/>
          </a:prstGeom>
          <a:ln w="6350" cmpd="sng"/>
        </p:spPr>
        <p:style>
          <a:lnRef idx="2">
            <a:schemeClr val="accent4"/>
          </a:lnRef>
          <a:fillRef idx="0">
            <a:schemeClr val="accent4"/>
          </a:fillRef>
          <a:effectRef idx="1">
            <a:schemeClr val="accent4"/>
          </a:effectRef>
          <a:fontRef idx="minor">
            <a:schemeClr val="tx1"/>
          </a:fontRef>
        </p:style>
      </p:cxnSp>
      <p:cxnSp>
        <p:nvCxnSpPr>
          <p:cNvPr id="38" name="Straight Arrow Connector 37"/>
          <p:cNvCxnSpPr>
            <a:endCxn id="26" idx="2"/>
          </p:cNvCxnSpPr>
          <p:nvPr/>
        </p:nvCxnSpPr>
        <p:spPr>
          <a:xfrm flipV="1">
            <a:off x="7762874" y="3184530"/>
            <a:ext cx="0" cy="1974848"/>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sp>
        <p:nvSpPr>
          <p:cNvPr id="29" name="Rounded Rectangular Callout 28"/>
          <p:cNvSpPr/>
          <p:nvPr/>
        </p:nvSpPr>
        <p:spPr>
          <a:xfrm>
            <a:off x="569118" y="5143504"/>
            <a:ext cx="2559171" cy="1105012"/>
          </a:xfrm>
          <a:prstGeom prst="wedgeRoundRectCallout">
            <a:avLst>
              <a:gd name="adj1" fmla="val 66791"/>
              <a:gd name="adj2" fmla="val -3436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Последний фрейм содержит два или три броска</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6489441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11" name="Group 10"/>
          <p:cNvGrpSpPr/>
          <p:nvPr/>
        </p:nvGrpSpPr>
        <p:grpSpPr>
          <a:xfrm>
            <a:off x="3355974" y="1889130"/>
            <a:ext cx="2641600" cy="1295400"/>
            <a:chOff x="2184400" y="1384300"/>
            <a:chExt cx="2641600" cy="1295400"/>
          </a:xfrm>
        </p:grpSpPr>
        <p:grpSp>
          <p:nvGrpSpPr>
            <p:cNvPr id="12" name="Group 11"/>
            <p:cNvGrpSpPr/>
            <p:nvPr/>
          </p:nvGrpSpPr>
          <p:grpSpPr>
            <a:xfrm>
              <a:off x="2184400" y="1384300"/>
              <a:ext cx="2641600" cy="1295400"/>
              <a:chOff x="2184400" y="1384300"/>
              <a:chExt cx="2641600" cy="1295400"/>
            </a:xfrm>
          </p:grpSpPr>
          <p:sp>
            <p:nvSpPr>
              <p:cNvPr id="20" name="Rectangle 19"/>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1" name="Straight Connector 20"/>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8"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Frame</a:t>
              </a:r>
              <a:endParaRPr lang="en-US" sz="1800" b="0" dirty="0">
                <a:latin typeface="+mn-lt"/>
              </a:endParaRPr>
            </a:p>
          </p:txBody>
        </p:sp>
        <p:sp>
          <p:nvSpPr>
            <p:cNvPr id="19"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22" name="Group 21"/>
          <p:cNvGrpSpPr/>
          <p:nvPr/>
        </p:nvGrpSpPr>
        <p:grpSpPr>
          <a:xfrm>
            <a:off x="6442074" y="1889130"/>
            <a:ext cx="2641600" cy="1295400"/>
            <a:chOff x="2184400" y="1384300"/>
            <a:chExt cx="2641600" cy="1295400"/>
          </a:xfrm>
        </p:grpSpPr>
        <p:grpSp>
          <p:nvGrpSpPr>
            <p:cNvPr id="23" name="Group 22"/>
            <p:cNvGrpSpPr/>
            <p:nvPr/>
          </p:nvGrpSpPr>
          <p:grpSpPr>
            <a:xfrm>
              <a:off x="2184400" y="1384300"/>
              <a:ext cx="2641600" cy="1295400"/>
              <a:chOff x="2184400" y="1384300"/>
              <a:chExt cx="2641600" cy="1295400"/>
            </a:xfrm>
          </p:grpSpPr>
          <p:sp>
            <p:nvSpPr>
              <p:cNvPr id="26" name="Rectangle 25"/>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7" name="Straight Connector 26"/>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2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Roll</a:t>
              </a:r>
              <a:endParaRPr lang="en-US" sz="1800" b="0" dirty="0">
                <a:latin typeface="+mn-lt"/>
              </a:endParaRPr>
            </a:p>
          </p:txBody>
        </p:sp>
        <p:sp>
          <p:nvSpPr>
            <p:cNvPr id="2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a:t>
              </a:r>
              <a:r>
                <a:rPr lang="en-US" sz="1800" b="0" dirty="0">
                  <a:latin typeface="+mn-lt"/>
                </a:rPr>
                <a:t>p</a:t>
              </a:r>
              <a:r>
                <a:rPr lang="en-US" sz="1800" b="0" dirty="0" smtClean="0">
                  <a:latin typeface="+mn-lt"/>
                </a:rPr>
                <a:t>ins : </a:t>
              </a:r>
              <a:r>
                <a:rPr lang="en-US" sz="1800" b="0" dirty="0" err="1" smtClean="0">
                  <a:latin typeface="+mn-lt"/>
                </a:rPr>
                <a:t>int</a:t>
              </a:r>
              <a:endParaRPr lang="en-US" sz="1800" b="0" dirty="0" smtClean="0">
                <a:latin typeface="+mn-lt"/>
              </a:endParaRPr>
            </a:p>
          </p:txBody>
        </p:sp>
      </p:grpSp>
      <p:grpSp>
        <p:nvGrpSpPr>
          <p:cNvPr id="28" name="Group 27"/>
          <p:cNvGrpSpPr/>
          <p:nvPr/>
        </p:nvGrpSpPr>
        <p:grpSpPr>
          <a:xfrm>
            <a:off x="3355974" y="4527552"/>
            <a:ext cx="2641600" cy="1295400"/>
            <a:chOff x="2184400" y="1384300"/>
            <a:chExt cx="2641600" cy="1295400"/>
          </a:xfrm>
        </p:grpSpPr>
        <p:sp>
          <p:nvSpPr>
            <p:cNvPr id="32" name="Rectangle 31"/>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1" name="Title 1"/>
            <p:cNvSpPr txBox="1">
              <a:spLocks/>
            </p:cNvSpPr>
            <p:nvPr/>
          </p:nvSpPr>
          <p:spPr bwMode="auto">
            <a:xfrm>
              <a:off x="2752726" y="1852614"/>
              <a:ext cx="1631948"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Tenth Frame</a:t>
              </a:r>
            </a:p>
          </p:txBody>
        </p:sp>
      </p:grpSp>
      <p:cxnSp>
        <p:nvCxnSpPr>
          <p:cNvPr id="6" name="Straight Arrow Connector 5"/>
          <p:cNvCxnSpPr>
            <a:stCxn id="3" idx="3"/>
            <a:endCxn id="20" idx="1"/>
          </p:cNvCxnSpPr>
          <p:nvPr/>
        </p:nvCxnSpPr>
        <p:spPr>
          <a:xfrm>
            <a:off x="29114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9" name="Straight Arrow Connector 8"/>
          <p:cNvCxnSpPr>
            <a:stCxn id="20" idx="3"/>
            <a:endCxn id="26" idx="1"/>
          </p:cNvCxnSpPr>
          <p:nvPr/>
        </p:nvCxnSpPr>
        <p:spPr>
          <a:xfrm>
            <a:off x="59975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a:stCxn id="32" idx="0"/>
            <a:endCxn id="20" idx="2"/>
          </p:cNvCxnSpPr>
          <p:nvPr/>
        </p:nvCxnSpPr>
        <p:spPr>
          <a:xfrm flipV="1">
            <a:off x="4676774" y="3184530"/>
            <a:ext cx="0" cy="1343022"/>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6" name="Straight Connector 35"/>
          <p:cNvCxnSpPr>
            <a:stCxn id="32" idx="3"/>
          </p:cNvCxnSpPr>
          <p:nvPr/>
        </p:nvCxnSpPr>
        <p:spPr>
          <a:xfrm flipV="1">
            <a:off x="5997574" y="5159378"/>
            <a:ext cx="1784351" cy="15874"/>
          </a:xfrm>
          <a:prstGeom prst="line">
            <a:avLst/>
          </a:prstGeom>
          <a:ln w="6350" cmpd="sng"/>
        </p:spPr>
        <p:style>
          <a:lnRef idx="2">
            <a:schemeClr val="accent4"/>
          </a:lnRef>
          <a:fillRef idx="0">
            <a:schemeClr val="accent4"/>
          </a:fillRef>
          <a:effectRef idx="1">
            <a:schemeClr val="accent4"/>
          </a:effectRef>
          <a:fontRef idx="minor">
            <a:schemeClr val="tx1"/>
          </a:fontRef>
        </p:style>
      </p:cxnSp>
      <p:cxnSp>
        <p:nvCxnSpPr>
          <p:cNvPr id="38" name="Straight Arrow Connector 37"/>
          <p:cNvCxnSpPr>
            <a:endCxn id="26" idx="2"/>
          </p:cNvCxnSpPr>
          <p:nvPr/>
        </p:nvCxnSpPr>
        <p:spPr>
          <a:xfrm flipV="1">
            <a:off x="7762874" y="3184530"/>
            <a:ext cx="0" cy="1974848"/>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sp>
        <p:nvSpPr>
          <p:cNvPr id="29" name="Rounded Rectangular Callout 28"/>
          <p:cNvSpPr/>
          <p:nvPr/>
        </p:nvSpPr>
        <p:spPr>
          <a:xfrm>
            <a:off x="352303" y="4070239"/>
            <a:ext cx="2705222" cy="1238363"/>
          </a:xfrm>
          <a:prstGeom prst="wedgeRoundRectCallout">
            <a:avLst>
              <a:gd name="adj1" fmla="val 3857"/>
              <a:gd name="adj2" fmla="val -11724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rgbClr val="004080"/>
                </a:solidFill>
                <a:latin typeface="Arial" charset="0"/>
                <a:ea typeface="ＭＳ Ｐゴシック" charset="0"/>
                <a:cs typeface="Arial" charset="0"/>
              </a:rPr>
              <a:t>Score</a:t>
            </a:r>
            <a:r>
              <a:rPr lang="ru-RU" dirty="0" smtClean="0">
                <a:solidFill>
                  <a:srgbClr val="004080"/>
                </a:solidFill>
                <a:latin typeface="Arial" charset="0"/>
                <a:ea typeface="ＭＳ Ｐゴシック" charset="0"/>
                <a:cs typeface="Arial" charset="0"/>
              </a:rPr>
              <a:t> функция должна пройтись по всем фреймам и посчитать результат</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6489441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1645"/>
                </a:solidFill>
              </a:rPr>
              <a:t>A quick design session</a:t>
            </a:r>
          </a:p>
        </p:txBody>
      </p:sp>
      <p:grpSp>
        <p:nvGrpSpPr>
          <p:cNvPr id="16" name="Group 15"/>
          <p:cNvGrpSpPr/>
          <p:nvPr/>
        </p:nvGrpSpPr>
        <p:grpSpPr>
          <a:xfrm>
            <a:off x="269874" y="1889130"/>
            <a:ext cx="2641600" cy="1295400"/>
            <a:chOff x="2184400" y="1384300"/>
            <a:chExt cx="2641600" cy="1295400"/>
          </a:xfrm>
        </p:grpSpPr>
        <p:grpSp>
          <p:nvGrpSpPr>
            <p:cNvPr id="13" name="Group 12"/>
            <p:cNvGrpSpPr/>
            <p:nvPr/>
          </p:nvGrpSpPr>
          <p:grpSpPr>
            <a:xfrm>
              <a:off x="2184400" y="1384300"/>
              <a:ext cx="2641600" cy="1295400"/>
              <a:chOff x="2184400" y="1384300"/>
              <a:chExt cx="2641600" cy="1295400"/>
            </a:xfrm>
          </p:grpSpPr>
          <p:sp>
            <p:nvSpPr>
              <p:cNvPr id="3" name="Rectangle 2"/>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8" name="Straight Connector 7"/>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err="1" smtClean="0">
                  <a:latin typeface="+mn-lt"/>
                </a:rPr>
                <a:t>BowlingGame</a:t>
              </a:r>
              <a:endParaRPr lang="en-US" sz="1800" b="0" dirty="0">
                <a:latin typeface="+mn-lt"/>
              </a:endParaRPr>
            </a:p>
          </p:txBody>
        </p:sp>
        <p:sp>
          <p:nvSpPr>
            <p:cNvPr id="1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roll(pins : </a:t>
              </a:r>
              <a:r>
                <a:rPr lang="en-US" sz="1800" b="0" dirty="0" err="1" smtClean="0">
                  <a:latin typeface="+mn-lt"/>
                </a:rPr>
                <a:t>int</a:t>
              </a:r>
              <a:r>
                <a:rPr lang="en-US" sz="1800" b="0" dirty="0" smtClean="0">
                  <a:latin typeface="+mn-lt"/>
                </a:rPr>
                <a:t>)</a:t>
              </a:r>
            </a:p>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11" name="Group 10"/>
          <p:cNvGrpSpPr/>
          <p:nvPr/>
        </p:nvGrpSpPr>
        <p:grpSpPr>
          <a:xfrm>
            <a:off x="3355974" y="1889130"/>
            <a:ext cx="2641600" cy="1295400"/>
            <a:chOff x="2184400" y="1384300"/>
            <a:chExt cx="2641600" cy="1295400"/>
          </a:xfrm>
        </p:grpSpPr>
        <p:grpSp>
          <p:nvGrpSpPr>
            <p:cNvPr id="12" name="Group 11"/>
            <p:cNvGrpSpPr/>
            <p:nvPr/>
          </p:nvGrpSpPr>
          <p:grpSpPr>
            <a:xfrm>
              <a:off x="2184400" y="1384300"/>
              <a:ext cx="2641600" cy="1295400"/>
              <a:chOff x="2184400" y="1384300"/>
              <a:chExt cx="2641600" cy="1295400"/>
            </a:xfrm>
          </p:grpSpPr>
          <p:sp>
            <p:nvSpPr>
              <p:cNvPr id="20" name="Rectangle 19"/>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1" name="Straight Connector 20"/>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18"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Frame</a:t>
              </a:r>
              <a:endParaRPr lang="en-US" sz="1800" b="0" dirty="0">
                <a:latin typeface="+mn-lt"/>
              </a:endParaRPr>
            </a:p>
          </p:txBody>
        </p:sp>
        <p:sp>
          <p:nvSpPr>
            <p:cNvPr id="19"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score() : </a:t>
              </a:r>
              <a:r>
                <a:rPr lang="en-US" sz="1800" b="0" dirty="0" err="1" smtClean="0">
                  <a:latin typeface="+mn-lt"/>
                </a:rPr>
                <a:t>int</a:t>
              </a:r>
              <a:endParaRPr lang="en-US" sz="1800" b="0" dirty="0" smtClean="0">
                <a:latin typeface="+mn-lt"/>
              </a:endParaRPr>
            </a:p>
          </p:txBody>
        </p:sp>
      </p:grpSp>
      <p:grpSp>
        <p:nvGrpSpPr>
          <p:cNvPr id="22" name="Group 21"/>
          <p:cNvGrpSpPr/>
          <p:nvPr/>
        </p:nvGrpSpPr>
        <p:grpSpPr>
          <a:xfrm>
            <a:off x="6442074" y="1889130"/>
            <a:ext cx="2641600" cy="1295400"/>
            <a:chOff x="2184400" y="1384300"/>
            <a:chExt cx="2641600" cy="1295400"/>
          </a:xfrm>
        </p:grpSpPr>
        <p:grpSp>
          <p:nvGrpSpPr>
            <p:cNvPr id="23" name="Group 22"/>
            <p:cNvGrpSpPr/>
            <p:nvPr/>
          </p:nvGrpSpPr>
          <p:grpSpPr>
            <a:xfrm>
              <a:off x="2184400" y="1384300"/>
              <a:ext cx="2641600" cy="1295400"/>
              <a:chOff x="2184400" y="1384300"/>
              <a:chExt cx="2641600" cy="1295400"/>
            </a:xfrm>
          </p:grpSpPr>
          <p:sp>
            <p:nvSpPr>
              <p:cNvPr id="26" name="Rectangle 25"/>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cxnSp>
            <p:nvCxnSpPr>
              <p:cNvPr id="27" name="Straight Connector 26"/>
              <p:cNvCxnSpPr/>
              <p:nvPr/>
            </p:nvCxnSpPr>
            <p:spPr>
              <a:xfrm>
                <a:off x="2184400" y="1790700"/>
                <a:ext cx="2641600" cy="0"/>
              </a:xfrm>
              <a:prstGeom prst="line">
                <a:avLst/>
              </a:prstGeom>
              <a:ln w="6350" cmpd="sng"/>
            </p:spPr>
            <p:style>
              <a:lnRef idx="2">
                <a:schemeClr val="accent4"/>
              </a:lnRef>
              <a:fillRef idx="0">
                <a:schemeClr val="accent4"/>
              </a:fillRef>
              <a:effectRef idx="1">
                <a:schemeClr val="accent4"/>
              </a:effectRef>
              <a:fontRef idx="minor">
                <a:schemeClr val="tx1"/>
              </a:fontRef>
            </p:style>
          </p:cxnSp>
        </p:grpSp>
        <p:sp>
          <p:nvSpPr>
            <p:cNvPr id="24" name="Title 1"/>
            <p:cNvSpPr txBox="1">
              <a:spLocks/>
            </p:cNvSpPr>
            <p:nvPr/>
          </p:nvSpPr>
          <p:spPr bwMode="auto">
            <a:xfrm>
              <a:off x="2483644" y="1419226"/>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Roll</a:t>
              </a:r>
              <a:endParaRPr lang="en-US" sz="1800" b="0" dirty="0">
                <a:latin typeface="+mn-lt"/>
              </a:endParaRPr>
            </a:p>
          </p:txBody>
        </p:sp>
        <p:sp>
          <p:nvSpPr>
            <p:cNvPr id="25" name="Title 1"/>
            <p:cNvSpPr txBox="1">
              <a:spLocks/>
            </p:cNvSpPr>
            <p:nvPr/>
          </p:nvSpPr>
          <p:spPr bwMode="auto">
            <a:xfrm>
              <a:off x="2483644" y="2016126"/>
              <a:ext cx="21137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 </a:t>
              </a:r>
              <a:r>
                <a:rPr lang="en-US" sz="1800" b="0" dirty="0">
                  <a:latin typeface="+mn-lt"/>
                </a:rPr>
                <a:t>p</a:t>
              </a:r>
              <a:r>
                <a:rPr lang="en-US" sz="1800" b="0" dirty="0" smtClean="0">
                  <a:latin typeface="+mn-lt"/>
                </a:rPr>
                <a:t>ins : </a:t>
              </a:r>
              <a:r>
                <a:rPr lang="en-US" sz="1800" b="0" dirty="0" err="1" smtClean="0">
                  <a:latin typeface="+mn-lt"/>
                </a:rPr>
                <a:t>int</a:t>
              </a:r>
              <a:endParaRPr lang="en-US" sz="1800" b="0" dirty="0" smtClean="0">
                <a:latin typeface="+mn-lt"/>
              </a:endParaRPr>
            </a:p>
          </p:txBody>
        </p:sp>
      </p:grpSp>
      <p:grpSp>
        <p:nvGrpSpPr>
          <p:cNvPr id="28" name="Group 27"/>
          <p:cNvGrpSpPr/>
          <p:nvPr/>
        </p:nvGrpSpPr>
        <p:grpSpPr>
          <a:xfrm>
            <a:off x="3355974" y="4527552"/>
            <a:ext cx="2641600" cy="1295400"/>
            <a:chOff x="2184400" y="1384300"/>
            <a:chExt cx="2641600" cy="1295400"/>
          </a:xfrm>
        </p:grpSpPr>
        <p:sp>
          <p:nvSpPr>
            <p:cNvPr id="32" name="Rectangle 31"/>
            <p:cNvSpPr/>
            <p:nvPr/>
          </p:nvSpPr>
          <p:spPr>
            <a:xfrm>
              <a:off x="2184400" y="1384300"/>
              <a:ext cx="2641600" cy="1295400"/>
            </a:xfrm>
            <a:prstGeom prst="rect">
              <a:avLst/>
            </a:prstGeom>
            <a:ln w="6350" cmpd="sng"/>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1" name="Title 1"/>
            <p:cNvSpPr txBox="1">
              <a:spLocks/>
            </p:cNvSpPr>
            <p:nvPr/>
          </p:nvSpPr>
          <p:spPr bwMode="auto">
            <a:xfrm>
              <a:off x="2752726" y="1852614"/>
              <a:ext cx="1631948"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r>
                <a:rPr lang="en-US" sz="1800" b="0" dirty="0" smtClean="0">
                  <a:latin typeface="+mn-lt"/>
                </a:rPr>
                <a:t>Tenth Frame</a:t>
              </a:r>
            </a:p>
          </p:txBody>
        </p:sp>
      </p:grpSp>
      <p:cxnSp>
        <p:nvCxnSpPr>
          <p:cNvPr id="6" name="Straight Arrow Connector 5"/>
          <p:cNvCxnSpPr>
            <a:stCxn id="3" idx="3"/>
            <a:endCxn id="20" idx="1"/>
          </p:cNvCxnSpPr>
          <p:nvPr/>
        </p:nvCxnSpPr>
        <p:spPr>
          <a:xfrm>
            <a:off x="29114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9" name="Straight Arrow Connector 8"/>
          <p:cNvCxnSpPr>
            <a:stCxn id="20" idx="3"/>
            <a:endCxn id="26" idx="1"/>
          </p:cNvCxnSpPr>
          <p:nvPr/>
        </p:nvCxnSpPr>
        <p:spPr>
          <a:xfrm>
            <a:off x="5997574" y="2536830"/>
            <a:ext cx="444500" cy="0"/>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a:stCxn id="32" idx="0"/>
            <a:endCxn id="20" idx="2"/>
          </p:cNvCxnSpPr>
          <p:nvPr/>
        </p:nvCxnSpPr>
        <p:spPr>
          <a:xfrm flipV="1">
            <a:off x="4676774" y="3184530"/>
            <a:ext cx="0" cy="1343022"/>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cxnSp>
        <p:nvCxnSpPr>
          <p:cNvPr id="36" name="Straight Connector 35"/>
          <p:cNvCxnSpPr>
            <a:stCxn id="32" idx="3"/>
          </p:cNvCxnSpPr>
          <p:nvPr/>
        </p:nvCxnSpPr>
        <p:spPr>
          <a:xfrm flipV="1">
            <a:off x="5997574" y="5159378"/>
            <a:ext cx="1784351" cy="15874"/>
          </a:xfrm>
          <a:prstGeom prst="line">
            <a:avLst/>
          </a:prstGeom>
          <a:ln w="6350" cmpd="sng"/>
        </p:spPr>
        <p:style>
          <a:lnRef idx="2">
            <a:schemeClr val="accent4"/>
          </a:lnRef>
          <a:fillRef idx="0">
            <a:schemeClr val="accent4"/>
          </a:fillRef>
          <a:effectRef idx="1">
            <a:schemeClr val="accent4"/>
          </a:effectRef>
          <a:fontRef idx="minor">
            <a:schemeClr val="tx1"/>
          </a:fontRef>
        </p:style>
      </p:cxnSp>
      <p:cxnSp>
        <p:nvCxnSpPr>
          <p:cNvPr id="38" name="Straight Arrow Connector 37"/>
          <p:cNvCxnSpPr>
            <a:endCxn id="26" idx="2"/>
          </p:cNvCxnSpPr>
          <p:nvPr/>
        </p:nvCxnSpPr>
        <p:spPr>
          <a:xfrm flipV="1">
            <a:off x="7762874" y="3184530"/>
            <a:ext cx="0" cy="1974848"/>
          </a:xfrm>
          <a:prstGeom prst="straightConnector1">
            <a:avLst/>
          </a:prstGeom>
          <a:ln w="6350" cmpd="sng">
            <a:tailEnd type="arrow"/>
          </a:ln>
        </p:spPr>
        <p:style>
          <a:lnRef idx="2">
            <a:schemeClr val="accent4"/>
          </a:lnRef>
          <a:fillRef idx="0">
            <a:schemeClr val="accent4"/>
          </a:fillRef>
          <a:effectRef idx="1">
            <a:schemeClr val="accent4"/>
          </a:effectRef>
          <a:fontRef idx="minor">
            <a:schemeClr val="tx1"/>
          </a:fontRef>
        </p:style>
      </p:cxnSp>
      <p:sp>
        <p:nvSpPr>
          <p:cNvPr id="29" name="Rounded Rectangular Callout 28"/>
          <p:cNvSpPr/>
          <p:nvPr/>
        </p:nvSpPr>
        <p:spPr>
          <a:xfrm>
            <a:off x="6267327" y="254000"/>
            <a:ext cx="2705222" cy="1349489"/>
          </a:xfrm>
          <a:prstGeom prst="wedgeRoundRectCallout">
            <a:avLst>
              <a:gd name="adj1" fmla="val -90036"/>
              <a:gd name="adj2" fmla="val 4274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rgbClr val="004080"/>
                </a:solidFill>
                <a:latin typeface="Arial" charset="0"/>
                <a:ea typeface="ＭＳ Ｐゴシック" charset="0"/>
                <a:cs typeface="Arial" charset="0"/>
              </a:rPr>
              <a:t>Strike </a:t>
            </a:r>
            <a:r>
              <a:rPr lang="ru-RU" dirty="0" smtClean="0">
                <a:solidFill>
                  <a:srgbClr val="004080"/>
                </a:solidFill>
                <a:latin typeface="Arial" charset="0"/>
                <a:ea typeface="ＭＳ Ｐゴシック" charset="0"/>
                <a:cs typeface="Arial" charset="0"/>
              </a:rPr>
              <a:t>или </a:t>
            </a:r>
            <a:r>
              <a:rPr lang="en-US" dirty="0" smtClean="0">
                <a:solidFill>
                  <a:srgbClr val="004080"/>
                </a:solidFill>
                <a:latin typeface="Arial" charset="0"/>
                <a:ea typeface="ＭＳ Ｐゴシック" charset="0"/>
                <a:cs typeface="Arial" charset="0"/>
              </a:rPr>
              <a:t>Spare </a:t>
            </a:r>
            <a:r>
              <a:rPr lang="ru-RU" dirty="0" smtClean="0">
                <a:solidFill>
                  <a:srgbClr val="004080"/>
                </a:solidFill>
                <a:latin typeface="Arial" charset="0"/>
                <a:ea typeface="ＭＳ Ｐゴシック" charset="0"/>
                <a:cs typeface="Arial" charset="0"/>
              </a:rPr>
              <a:t>зависит от количества выбитых кеглей в </a:t>
            </a:r>
            <a:r>
              <a:rPr lang="en-US" dirty="0" smtClean="0">
                <a:solidFill>
                  <a:srgbClr val="004080"/>
                </a:solidFill>
                <a:latin typeface="Arial" charset="0"/>
                <a:ea typeface="ＭＳ Ｐゴシック" charset="0"/>
                <a:cs typeface="Arial" charset="0"/>
              </a:rPr>
              <a:t>Frame</a:t>
            </a:r>
            <a:endParaRPr lang="ru-RU" dirty="0">
              <a:solidFill>
                <a:srgbClr val="004080"/>
              </a:solidFill>
              <a:latin typeface="Arial" charset="0"/>
              <a:ea typeface="ＭＳ Ｐゴシック" charset="0"/>
              <a:cs typeface="Arial" charset="0"/>
            </a:endParaRPr>
          </a:p>
        </p:txBody>
      </p:sp>
      <p:cxnSp>
        <p:nvCxnSpPr>
          <p:cNvPr id="10" name="Straight Connector 9"/>
          <p:cNvCxnSpPr/>
          <p:nvPr/>
        </p:nvCxnSpPr>
        <p:spPr>
          <a:xfrm flipH="1" flipV="1">
            <a:off x="3781425" y="1257300"/>
            <a:ext cx="1" cy="631830"/>
          </a:xfrm>
          <a:prstGeom prst="line">
            <a:avLst/>
          </a:prstGeom>
          <a:ln w="12700" cmpd="sng"/>
        </p:spPr>
        <p:style>
          <a:lnRef idx="2">
            <a:schemeClr val="accent4"/>
          </a:lnRef>
          <a:fillRef idx="0">
            <a:schemeClr val="accent4"/>
          </a:fillRef>
          <a:effectRef idx="1">
            <a:schemeClr val="accent4"/>
          </a:effectRef>
          <a:fontRef idx="minor">
            <a:schemeClr val="tx1"/>
          </a:fontRef>
        </p:style>
      </p:cxnSp>
      <p:cxnSp>
        <p:nvCxnSpPr>
          <p:cNvPr id="35" name="Straight Connector 34"/>
          <p:cNvCxnSpPr/>
          <p:nvPr/>
        </p:nvCxnSpPr>
        <p:spPr>
          <a:xfrm>
            <a:off x="3781425" y="1257300"/>
            <a:ext cx="1574800" cy="0"/>
          </a:xfrm>
          <a:prstGeom prst="line">
            <a:avLst/>
          </a:prstGeom>
          <a:ln w="12700" cmpd="sng"/>
        </p:spPr>
        <p:style>
          <a:lnRef idx="2">
            <a:schemeClr val="accent4"/>
          </a:lnRef>
          <a:fillRef idx="0">
            <a:schemeClr val="accent4"/>
          </a:fillRef>
          <a:effectRef idx="1">
            <a:schemeClr val="accent4"/>
          </a:effectRef>
          <a:fontRef idx="minor">
            <a:schemeClr val="tx1"/>
          </a:fontRef>
        </p:style>
      </p:cxnSp>
      <p:cxnSp>
        <p:nvCxnSpPr>
          <p:cNvPr id="39" name="Straight Arrow Connector 38"/>
          <p:cNvCxnSpPr/>
          <p:nvPr/>
        </p:nvCxnSpPr>
        <p:spPr>
          <a:xfrm>
            <a:off x="5356225" y="1257300"/>
            <a:ext cx="0" cy="631830"/>
          </a:xfrm>
          <a:prstGeom prst="straightConnector1">
            <a:avLst/>
          </a:prstGeom>
          <a:ln w="12700" cmpd="sng">
            <a:tailEnd type="arrow"/>
          </a:ln>
        </p:spPr>
        <p:style>
          <a:lnRef idx="2">
            <a:schemeClr val="accent4"/>
          </a:lnRef>
          <a:fillRef idx="0">
            <a:schemeClr val="accent4"/>
          </a:fillRef>
          <a:effectRef idx="1">
            <a:schemeClr val="accent4"/>
          </a:effectRef>
          <a:fontRef idx="minor">
            <a:schemeClr val="tx1"/>
          </a:fontRef>
        </p:style>
      </p:cxnSp>
      <p:sp>
        <p:nvSpPr>
          <p:cNvPr id="40" name="Title 1"/>
          <p:cNvSpPr txBox="1">
            <a:spLocks/>
          </p:cNvSpPr>
          <p:nvPr/>
        </p:nvSpPr>
        <p:spPr bwMode="auto">
          <a:xfrm>
            <a:off x="3629818" y="912819"/>
            <a:ext cx="1999455" cy="312737"/>
          </a:xfrm>
          <a:prstGeom prst="rect">
            <a:avLst/>
          </a:prstGeom>
          <a:ln>
            <a:headEnd/>
            <a:tailEnd/>
          </a:ln>
          <a:extLst>
            <a:ext uri="{FAA26D3D-D897-4be2-8F04-BA451C77F1D7}">
              <ma14:placeholderFlag xmlns:ma14="http://schemas.microsoft.com/office/mac/drawingml/2011/main" xmlns="" val="1"/>
            </a:ext>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en-US" sz="1800" b="0" dirty="0" smtClean="0">
                <a:latin typeface="+mn-lt"/>
              </a:rPr>
              <a:t>Next Frame</a:t>
            </a:r>
            <a:endParaRPr lang="en-US" sz="1800" b="0" dirty="0">
              <a:latin typeface="+mn-lt"/>
            </a:endParaRPr>
          </a:p>
        </p:txBody>
      </p:sp>
    </p:spTree>
    <p:extLst>
      <p:ext uri="{BB962C8B-B14F-4D97-AF65-F5344CB8AC3E}">
        <p14:creationId xmlns:p14="http://schemas.microsoft.com/office/powerpoint/2010/main" val="20917857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Еще раз повторим правила</a:t>
            </a:r>
            <a:endParaRPr lang="en-US" dirty="0">
              <a:solidFill>
                <a:srgbClr val="161645"/>
              </a:solidFill>
            </a:endParaRPr>
          </a:p>
        </p:txBody>
      </p:sp>
      <p:grpSp>
        <p:nvGrpSpPr>
          <p:cNvPr id="10" name="Group 9"/>
          <p:cNvGrpSpPr/>
          <p:nvPr/>
        </p:nvGrpSpPr>
        <p:grpSpPr>
          <a:xfrm>
            <a:off x="730250" y="1241426"/>
            <a:ext cx="7683500" cy="4874777"/>
            <a:chOff x="552450" y="1241426"/>
            <a:chExt cx="7683500" cy="4874777"/>
          </a:xfrm>
        </p:grpSpPr>
        <p:sp>
          <p:nvSpPr>
            <p:cNvPr id="4" name="Rectangle 2"/>
            <p:cNvSpPr>
              <a:spLocks noChangeArrowheads="1"/>
            </p:cNvSpPr>
            <p:nvPr/>
          </p:nvSpPr>
          <p:spPr bwMode="auto">
            <a:xfrm>
              <a:off x="552450" y="12414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Раунды</a:t>
              </a:r>
              <a:endParaRPr lang="en-US" b="1" dirty="0">
                <a:solidFill>
                  <a:srgbClr val="004080"/>
                </a:solidFill>
                <a:latin typeface="Arial" pitchFamily="34" charset="0"/>
                <a:cs typeface="Arial" pitchFamily="34" charset="0"/>
              </a:endParaRPr>
            </a:p>
          </p:txBody>
        </p:sp>
        <p:sp>
          <p:nvSpPr>
            <p:cNvPr id="5" name="Rectangle 4"/>
            <p:cNvSpPr>
              <a:spLocks noChangeArrowheads="1"/>
            </p:cNvSpPr>
            <p:nvPr>
              <p:custDataLst>
                <p:tags r:id="rId1"/>
              </p:custDataLst>
            </p:nvPr>
          </p:nvSpPr>
          <p:spPr bwMode="auto">
            <a:xfrm>
              <a:off x="552450" y="1762126"/>
              <a:ext cx="3765550" cy="2455605"/>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10 раундов (</a:t>
              </a:r>
              <a:r>
                <a:rPr lang="en-US" dirty="0" smtClean="0">
                  <a:solidFill>
                    <a:srgbClr val="004080"/>
                  </a:solidFill>
                  <a:latin typeface="Arial" pitchFamily="34" charset="0"/>
                  <a:cs typeface="Arial" pitchFamily="34" charset="0"/>
                </a:rPr>
                <a:t>frame-</a:t>
              </a:r>
              <a:r>
                <a:rPr lang="ru-RU" dirty="0" err="1" smtClean="0">
                  <a:solidFill>
                    <a:srgbClr val="004080"/>
                  </a:solidFill>
                  <a:latin typeface="Arial" pitchFamily="34" charset="0"/>
                  <a:cs typeface="Arial" pitchFamily="34" charset="0"/>
                </a:rPr>
                <a:t>ов</a:t>
              </a:r>
              <a:r>
                <a:rPr lang="en-US" dirty="0" smtClean="0">
                  <a:solidFill>
                    <a:srgbClr val="004080"/>
                  </a:solidFill>
                  <a:latin typeface="Arial" pitchFamily="34" charset="0"/>
                  <a:cs typeface="Arial" pitchFamily="34" charset="0"/>
                </a:rPr>
                <a:t>)</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В одном  </a:t>
              </a:r>
              <a:r>
                <a:rPr lang="en-US" dirty="0" smtClean="0">
                  <a:solidFill>
                    <a:srgbClr val="004080"/>
                  </a:solidFill>
                  <a:latin typeface="Arial" pitchFamily="34" charset="0"/>
                  <a:cs typeface="Arial" pitchFamily="34" charset="0"/>
                </a:rPr>
                <a:t>frame – </a:t>
              </a:r>
              <a:r>
                <a:rPr lang="ru-RU" dirty="0" smtClean="0">
                  <a:solidFill>
                    <a:srgbClr val="004080"/>
                  </a:solidFill>
                  <a:latin typeface="Arial" pitchFamily="34" charset="0"/>
                  <a:cs typeface="Arial" pitchFamily="34" charset="0"/>
                </a:rPr>
                <a:t>2 броска</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Цель </a:t>
              </a:r>
              <a:r>
                <a:rPr lang="en-US" dirty="0" smtClean="0">
                  <a:solidFill>
                    <a:srgbClr val="004080"/>
                  </a:solidFill>
                  <a:latin typeface="Arial" pitchFamily="34" charset="0"/>
                  <a:cs typeface="Arial" pitchFamily="34" charset="0"/>
                </a:rPr>
                <a:t>–</a:t>
              </a:r>
              <a:r>
                <a:rPr lang="ru-RU" dirty="0" smtClean="0">
                  <a:solidFill>
                    <a:srgbClr val="004080"/>
                  </a:solidFill>
                  <a:latin typeface="Arial" pitchFamily="34" charset="0"/>
                  <a:cs typeface="Arial" pitchFamily="34" charset="0"/>
                </a:rPr>
                <a:t> выбить кегли (</a:t>
              </a:r>
              <a:r>
                <a:rPr lang="en-US" dirty="0" smtClean="0">
                  <a:solidFill>
                    <a:srgbClr val="004080"/>
                  </a:solidFill>
                  <a:latin typeface="Arial" pitchFamily="34" charset="0"/>
                  <a:cs typeface="Arial" pitchFamily="34" charset="0"/>
                </a:rPr>
                <a:t>pins)</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Выигрывает набравший больше всех очков</a:t>
              </a:r>
              <a:endParaRPr lang="en-US" dirty="0">
                <a:solidFill>
                  <a:srgbClr val="004080"/>
                </a:solidFill>
                <a:latin typeface="Arial" pitchFamily="34" charset="0"/>
                <a:cs typeface="Arial" pitchFamily="34" charset="0"/>
              </a:endParaRPr>
            </a:p>
          </p:txBody>
        </p:sp>
        <p:sp>
          <p:nvSpPr>
            <p:cNvPr id="6" name="Rectangle 2"/>
            <p:cNvSpPr>
              <a:spLocks noChangeArrowheads="1"/>
            </p:cNvSpPr>
            <p:nvPr/>
          </p:nvSpPr>
          <p:spPr bwMode="auto">
            <a:xfrm>
              <a:off x="4470400" y="1241426"/>
              <a:ext cx="376555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Подсчет очков</a:t>
              </a:r>
              <a:endParaRPr lang="en-US" b="1" dirty="0">
                <a:solidFill>
                  <a:srgbClr val="004080"/>
                </a:solidFill>
                <a:latin typeface="Arial" pitchFamily="34" charset="0"/>
                <a:cs typeface="Arial" pitchFamily="34" charset="0"/>
              </a:endParaRPr>
            </a:p>
          </p:txBody>
        </p:sp>
        <p:sp>
          <p:nvSpPr>
            <p:cNvPr id="7" name="Rectangle 6"/>
            <p:cNvSpPr>
              <a:spLocks noChangeArrowheads="1"/>
            </p:cNvSpPr>
            <p:nvPr>
              <p:custDataLst>
                <p:tags r:id="rId2"/>
              </p:custDataLst>
            </p:nvPr>
          </p:nvSpPr>
          <p:spPr bwMode="auto">
            <a:xfrm>
              <a:off x="4470400" y="1762126"/>
              <a:ext cx="3765550" cy="2732604"/>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10 сразу (</a:t>
              </a:r>
              <a:r>
                <a:rPr lang="en-US" dirty="0" smtClean="0">
                  <a:solidFill>
                    <a:srgbClr val="004080"/>
                  </a:solidFill>
                  <a:latin typeface="Arial" pitchFamily="34" charset="0"/>
                  <a:cs typeface="Arial" pitchFamily="34" charset="0"/>
                </a:rPr>
                <a:t>strike). </a:t>
              </a:r>
              <a:r>
                <a:rPr lang="ru-RU" dirty="0" smtClean="0">
                  <a:solidFill>
                    <a:srgbClr val="004080"/>
                  </a:solidFill>
                  <a:latin typeface="Arial" pitchFamily="34" charset="0"/>
                  <a:cs typeface="Arial" pitchFamily="34" charset="0"/>
                </a:rPr>
                <a:t>Заканчивается досрочно</a:t>
              </a:r>
              <a:r>
                <a:rPr lang="en-US" dirty="0" smtClean="0">
                  <a:solidFill>
                    <a:srgbClr val="004080"/>
                  </a:solidFill>
                  <a:latin typeface="Arial" pitchFamily="34" charset="0"/>
                  <a:cs typeface="Arial" pitchFamily="34" charset="0"/>
                </a:rPr>
                <a:t>.</a:t>
              </a:r>
              <a:br>
                <a:rPr lang="en-US" dirty="0" smtClean="0">
                  <a:solidFill>
                    <a:srgbClr val="004080"/>
                  </a:solidFill>
                  <a:latin typeface="Arial" pitchFamily="34" charset="0"/>
                  <a:cs typeface="Arial" pitchFamily="34" charset="0"/>
                </a:rPr>
              </a:b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a:t>
              </a:r>
              <a:r>
                <a:rPr lang="en-US" dirty="0" smtClean="0">
                  <a:solidFill>
                    <a:srgbClr val="004080"/>
                  </a:solidFill>
                  <a:latin typeface="Arial" pitchFamily="34" charset="0"/>
                  <a:cs typeface="Arial" pitchFamily="34" charset="0"/>
                </a:rPr>
                <a:t> pins + pins </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со второго броска </a:t>
              </a:r>
              <a:br>
                <a:rPr lang="ru-RU" dirty="0" smtClean="0">
                  <a:solidFill>
                    <a:srgbClr val="004080"/>
                  </a:solidFill>
                  <a:latin typeface="Arial" pitchFamily="34" charset="0"/>
                  <a:cs typeface="Arial" pitchFamily="34" charset="0"/>
                </a:rPr>
              </a:br>
              <a:r>
                <a:rPr lang="ru-RU" dirty="0" smtClean="0">
                  <a:solidFill>
                    <a:srgbClr val="004080"/>
                  </a:solidFill>
                  <a:latin typeface="Arial" pitchFamily="34" charset="0"/>
                  <a:cs typeface="Arial" pitchFamily="34" charset="0"/>
                </a:rPr>
                <a:t>(</a:t>
              </a:r>
              <a:r>
                <a:rPr lang="en-US" dirty="0" smtClean="0">
                  <a:solidFill>
                    <a:srgbClr val="004080"/>
                  </a:solidFill>
                  <a:latin typeface="Arial" pitchFamily="34" charset="0"/>
                  <a:cs typeface="Arial" pitchFamily="34" charset="0"/>
                </a:rPr>
                <a:t>spare)</a:t>
              </a:r>
              <a:br>
                <a:rPr lang="en-US" dirty="0" smtClean="0">
                  <a:solidFill>
                    <a:srgbClr val="004080"/>
                  </a:solidFill>
                  <a:latin typeface="Arial" pitchFamily="34" charset="0"/>
                  <a:cs typeface="Arial" pitchFamily="34" charset="0"/>
                </a:rPr>
              </a:br>
              <a:r>
                <a:rPr lang="en-US" dirty="0" smtClean="0">
                  <a:solidFill>
                    <a:srgbClr val="004080"/>
                  </a:solidFill>
                  <a:latin typeface="Arial" pitchFamily="34" charset="0"/>
                  <a:cs typeface="Arial" pitchFamily="34" charset="0"/>
                </a:rPr>
                <a:t>10 </a:t>
              </a:r>
              <a:r>
                <a:rPr lang="ru-RU" dirty="0" smtClean="0">
                  <a:solidFill>
                    <a:srgbClr val="004080"/>
                  </a:solidFill>
                  <a:latin typeface="Arial" pitchFamily="34" charset="0"/>
                  <a:cs typeface="Arial" pitchFamily="34" charset="0"/>
                </a:rPr>
                <a:t>очков + </a:t>
              </a:r>
              <a:r>
                <a:rPr lang="en-US" dirty="0" smtClean="0">
                  <a:solidFill>
                    <a:srgbClr val="004080"/>
                  </a:solidFill>
                  <a:latin typeface="Arial" pitchFamily="34" charset="0"/>
                  <a:cs typeface="Arial" pitchFamily="34" charset="0"/>
                </a:rPr>
                <a:t>pins</a:t>
              </a:r>
              <a:endParaRPr lang="nb-NO"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nb-NO"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Max 300 </a:t>
              </a:r>
              <a:r>
                <a:rPr lang="ru-RU" dirty="0" smtClean="0">
                  <a:solidFill>
                    <a:srgbClr val="004080"/>
                  </a:solidFill>
                  <a:latin typeface="Arial" pitchFamily="34" charset="0"/>
                  <a:cs typeface="Arial" pitchFamily="34" charset="0"/>
                </a:rPr>
                <a:t>очков (12 </a:t>
              </a:r>
              <a:r>
                <a:rPr lang="en-US" dirty="0" smtClean="0">
                  <a:solidFill>
                    <a:srgbClr val="004080"/>
                  </a:solidFill>
                  <a:latin typeface="Arial" pitchFamily="34" charset="0"/>
                  <a:cs typeface="Arial" pitchFamily="34" charset="0"/>
                </a:rPr>
                <a:t>strikes)</a:t>
              </a:r>
              <a:endParaRPr lang="en-US" dirty="0">
                <a:solidFill>
                  <a:srgbClr val="004080"/>
                </a:solidFill>
                <a:latin typeface="Arial" pitchFamily="34" charset="0"/>
                <a:cs typeface="Arial" pitchFamily="34" charset="0"/>
              </a:endParaRPr>
            </a:p>
          </p:txBody>
        </p:sp>
        <p:sp>
          <p:nvSpPr>
            <p:cNvPr id="8" name="Rectangle 2"/>
            <p:cNvSpPr>
              <a:spLocks noChangeArrowheads="1"/>
            </p:cNvSpPr>
            <p:nvPr/>
          </p:nvSpPr>
          <p:spPr bwMode="auto">
            <a:xfrm>
              <a:off x="552450" y="4524893"/>
              <a:ext cx="7683500" cy="465137"/>
            </a:xfrm>
            <a:prstGeom prst="rect">
              <a:avLst/>
            </a:prstGeom>
            <a:solidFill>
              <a:schemeClr val="bg1">
                <a:lumMod val="85000"/>
              </a:schemeClr>
            </a:solidFill>
            <a:ln w="12700">
              <a:noFill/>
              <a:miter lim="800000"/>
              <a:headEnd/>
              <a:tailEnd/>
            </a:ln>
          </p:spPr>
          <p:txBody>
            <a:bodyPr wrap="square" lIns="93296" tIns="93296" rIns="93296" bIns="93296" anchor="b">
              <a:spAutoFit/>
            </a:bodyPr>
            <a:lstStyle/>
            <a:p>
              <a:pPr defTabSz="912813">
                <a:buSzPct val="120000"/>
              </a:pPr>
              <a:r>
                <a:rPr lang="ru-RU" b="1" dirty="0" smtClean="0">
                  <a:solidFill>
                    <a:srgbClr val="004080"/>
                  </a:solidFill>
                  <a:latin typeface="Arial" pitchFamily="34" charset="0"/>
                  <a:cs typeface="Arial" pitchFamily="34" charset="0"/>
                </a:rPr>
                <a:t>Последний </a:t>
              </a:r>
              <a:r>
                <a:rPr lang="en-US" b="1" dirty="0" smtClean="0">
                  <a:solidFill>
                    <a:srgbClr val="004080"/>
                  </a:solidFill>
                  <a:latin typeface="Arial" pitchFamily="34" charset="0"/>
                  <a:cs typeface="Arial" pitchFamily="34" charset="0"/>
                </a:rPr>
                <a:t>frame</a:t>
              </a:r>
              <a:endParaRPr lang="en-US" b="1" dirty="0">
                <a:solidFill>
                  <a:srgbClr val="004080"/>
                </a:solidFill>
                <a:latin typeface="Arial" pitchFamily="34" charset="0"/>
                <a:cs typeface="Arial" pitchFamily="34" charset="0"/>
              </a:endParaRPr>
            </a:p>
          </p:txBody>
        </p:sp>
        <p:sp>
          <p:nvSpPr>
            <p:cNvPr id="9" name="Rectangle 8"/>
            <p:cNvSpPr>
              <a:spLocks noChangeArrowheads="1"/>
            </p:cNvSpPr>
            <p:nvPr>
              <p:custDataLst>
                <p:tags r:id="rId3"/>
              </p:custDataLst>
            </p:nvPr>
          </p:nvSpPr>
          <p:spPr bwMode="auto">
            <a:xfrm>
              <a:off x="552450" y="5045593"/>
              <a:ext cx="768350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1-</a:t>
              </a:r>
              <a:r>
                <a:rPr lang="ru-RU" dirty="0" smtClean="0">
                  <a:solidFill>
                    <a:srgbClr val="004080"/>
                  </a:solidFill>
                  <a:latin typeface="Arial" pitchFamily="34" charset="0"/>
                  <a:cs typeface="Arial" pitchFamily="34" charset="0"/>
                </a:rPr>
                <a:t>й </a:t>
              </a:r>
              <a:r>
                <a:rPr lang="en-US" dirty="0" smtClean="0">
                  <a:solidFill>
                    <a:srgbClr val="004080"/>
                  </a:solidFill>
                  <a:latin typeface="Arial" pitchFamily="34" charset="0"/>
                  <a:cs typeface="Arial" pitchFamily="34" charset="0"/>
                </a:rPr>
                <a:t>strike – </a:t>
              </a:r>
              <a:r>
                <a:rPr lang="ru-RU" dirty="0" smtClean="0">
                  <a:solidFill>
                    <a:srgbClr val="004080"/>
                  </a:solidFill>
                  <a:latin typeface="Arial" pitchFamily="34" charset="0"/>
                  <a:cs typeface="Arial" pitchFamily="34" charset="0"/>
                </a:rPr>
                <a:t>дает возможность бросить еще два раза </a:t>
              </a:r>
            </a:p>
            <a:p>
              <a:pPr marL="287338" indent="-287338" defTabSz="803275">
                <a:buClr>
                  <a:srgbClr val="FF6600"/>
                </a:buClr>
                <a:buSzPct val="125000"/>
                <a:buFont typeface="Wingdings" charset="0"/>
                <a:buChar char="§"/>
              </a:pPr>
              <a:endParaRPr lang="ru-RU"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ru-RU" dirty="0" smtClean="0">
                  <a:solidFill>
                    <a:srgbClr val="004080"/>
                  </a:solidFill>
                  <a:latin typeface="Arial" pitchFamily="34" charset="0"/>
                  <a:cs typeface="Arial" pitchFamily="34" charset="0"/>
                </a:rPr>
                <a:t>2-й </a:t>
              </a:r>
              <a:r>
                <a:rPr lang="en-US" dirty="0" smtClean="0">
                  <a:solidFill>
                    <a:srgbClr val="004080"/>
                  </a:solidFill>
                  <a:latin typeface="Arial" pitchFamily="34" charset="0"/>
                  <a:cs typeface="Arial" pitchFamily="34" charset="0"/>
                </a:rPr>
                <a:t>spare – </a:t>
              </a:r>
              <a:r>
                <a:rPr lang="ru-RU" dirty="0" smtClean="0">
                  <a:solidFill>
                    <a:srgbClr val="004080"/>
                  </a:solidFill>
                  <a:latin typeface="Arial" pitchFamily="34" charset="0"/>
                  <a:cs typeface="Arial" pitchFamily="34" charset="0"/>
                </a:rPr>
                <a:t>дает возможность бросить еще одни раз</a:t>
              </a:r>
              <a:endParaRPr lang="nb-NO" dirty="0">
                <a:solidFill>
                  <a:srgbClr val="004080"/>
                </a:solidFill>
                <a:latin typeface="Arial" pitchFamily="34" charset="0"/>
                <a:cs typeface="Arial" pitchFamily="34" charset="0"/>
              </a:endParaRPr>
            </a:p>
          </p:txBody>
        </p:sp>
      </p:grpSp>
    </p:spTree>
    <p:extLst>
      <p:ext uri="{BB962C8B-B14F-4D97-AF65-F5344CB8AC3E}">
        <p14:creationId xmlns:p14="http://schemas.microsoft.com/office/powerpoint/2010/main" val="158789011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a.fsdn.com/con/icons/cr/crudframework@sf.net/MAVEN_IC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3530" y="5181600"/>
            <a:ext cx="457200" cy="457200"/>
          </a:xfrm>
          <a:prstGeom prst="rect">
            <a:avLst/>
          </a:prstGeom>
          <a:noFill/>
          <a:extLst>
            <a:ext uri="{909E8E84-426E-40DD-AFC4-6F175D3DCCD1}">
              <a14:hiddenFill xmlns:a14="http://schemas.microsoft.com/office/drawing/2010/main">
                <a:solidFill>
                  <a:srgbClr val="FFFFFF"/>
                </a:solidFill>
              </a14:hiddenFill>
            </a:ext>
          </a:extLst>
        </p:spPr>
      </p:pic>
      <p:sp>
        <p:nvSpPr>
          <p:cNvPr id="11" name="Rounded Rectangle 10"/>
          <p:cNvSpPr/>
          <p:nvPr/>
        </p:nvSpPr>
        <p:spPr>
          <a:xfrm>
            <a:off x="5334000" y="5105400"/>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pic>
        <p:nvPicPr>
          <p:cNvPr id="2052" name="Picture 4" descr="http://www.h-online.com/imgs/43/9/5/6/7/7/5/intellij_idea_logo80.jpg-45ecca188edbdc1e.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3730" y="5227976"/>
            <a:ext cx="381000" cy="38576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encrypted-tbn2.gstatic.com/images?q=tbn:ANd9GcTc5hB6T4KakZmWhblR1IO1EX2sw7TJqDvCyf5Mf3WG_QI4aYc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4211" y="5176576"/>
            <a:ext cx="367837" cy="48856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pic>
        <p:nvPicPr>
          <p:cNvPr id="1027" name="Picture 3" descr="C:\Users\IDyachenko\Downloads\lambda.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0" y="2095500"/>
            <a:ext cx="26670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7"/>
          <a:stretch>
            <a:fillRect/>
          </a:stretch>
        </p:blipFill>
        <p:spPr>
          <a:xfrm>
            <a:off x="4578348" y="5186207"/>
            <a:ext cx="755652" cy="469300"/>
          </a:xfrm>
          <a:prstGeom prst="rect">
            <a:avLst/>
          </a:prstGeom>
        </p:spPr>
      </p:pic>
      <p:sp>
        <p:nvSpPr>
          <p:cNvPr id="3" name="Rounded Rectangle 2"/>
          <p:cNvSpPr/>
          <p:nvPr/>
        </p:nvSpPr>
        <p:spPr>
          <a:xfrm>
            <a:off x="3096012" y="5105400"/>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9" name="Rounded Rectangle 8"/>
          <p:cNvSpPr/>
          <p:nvPr/>
        </p:nvSpPr>
        <p:spPr>
          <a:xfrm>
            <a:off x="3842008" y="5105400"/>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10" name="Rounded Rectangle 9"/>
          <p:cNvSpPr/>
          <p:nvPr/>
        </p:nvSpPr>
        <p:spPr>
          <a:xfrm>
            <a:off x="4588004" y="5105400"/>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dirty="0"/>
          </a:p>
        </p:txBody>
      </p:sp>
      <p:pic>
        <p:nvPicPr>
          <p:cNvPr id="1028" name="Picture 4" descr="Test Driven Development: By Example">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81800" y="1485900"/>
            <a:ext cx="2019300" cy="20193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ecx.images-amazon.com/images/I/51VAZ9BwcvL._BO2,204,203,200_PIsitb-sticker-arrow-click,TopRight,35,-76_AA300_SH20_OU01_.jpg">
            <a:hlinkClick r:id="rId8"/>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724650" y="3581400"/>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66276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solidFill>
                <a:srgbClr val="161645"/>
              </a:solidFill>
            </a:endParaRPr>
          </a:p>
        </p:txBody>
      </p:sp>
      <p:pic>
        <p:nvPicPr>
          <p:cNvPr id="3076" name="Picture 4" descr="Typesa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743200"/>
            <a:ext cx="1104900" cy="1104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207971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Test List </a:t>
            </a:r>
            <a:endParaRPr lang="en-US" dirty="0">
              <a:solidFill>
                <a:srgbClr val="161645"/>
              </a:solidFill>
            </a:endParaRPr>
          </a:p>
        </p:txBody>
      </p:sp>
      <p:sp>
        <p:nvSpPr>
          <p:cNvPr id="9" name="Rounded Rectangular Callout 8"/>
          <p:cNvSpPr/>
          <p:nvPr/>
        </p:nvSpPr>
        <p:spPr>
          <a:xfrm>
            <a:off x="5079301" y="1279815"/>
            <a:ext cx="2195490" cy="483177"/>
          </a:xfrm>
          <a:prstGeom prst="wedgeRoundRectCallout">
            <a:avLst>
              <a:gd name="adj1" fmla="val -48041"/>
              <a:gd name="adj2" fmla="val 118333"/>
              <a:gd name="adj3" fmla="val 16667"/>
            </a:avLst>
          </a:prstGeom>
          <a:ln cap="flat">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Подумай</a:t>
            </a:r>
            <a:endParaRPr lang="ru-RU" dirty="0">
              <a:solidFill>
                <a:srgbClr val="004080"/>
              </a:solidFill>
              <a:latin typeface="Arial" charset="0"/>
              <a:ea typeface="ＭＳ Ｐゴシック" charset="0"/>
              <a:cs typeface="Arial" charset="0"/>
            </a:endParaRPr>
          </a:p>
        </p:txBody>
      </p:sp>
      <p:sp>
        <p:nvSpPr>
          <p:cNvPr id="24" name="Rectangle 23"/>
          <p:cNvSpPr/>
          <p:nvPr/>
        </p:nvSpPr>
        <p:spPr>
          <a:xfrm>
            <a:off x="366508" y="61940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bowling-0.1</a:t>
            </a:r>
            <a:endParaRPr lang="ru-RU" sz="1400" dirty="0">
              <a:solidFill>
                <a:srgbClr val="004080"/>
              </a:solidFill>
              <a:latin typeface="Arial" charset="0"/>
              <a:ea typeface="ＭＳ Ｐゴシック" charset="0"/>
              <a:cs typeface="Arial" charset="0"/>
            </a:endParaRPr>
          </a:p>
        </p:txBody>
      </p:sp>
      <p:sp>
        <p:nvSpPr>
          <p:cNvPr id="3" name="Rectangle 2"/>
          <p:cNvSpPr/>
          <p:nvPr/>
        </p:nvSpPr>
        <p:spPr>
          <a:xfrm>
            <a:off x="366508" y="1493018"/>
            <a:ext cx="6491492" cy="3416320"/>
          </a:xfrm>
          <a:prstGeom prst="rect">
            <a:avLst/>
          </a:prstGeom>
        </p:spPr>
        <p:txBody>
          <a:bodyPr wrap="square">
            <a:spAutoFit/>
          </a:bodyPr>
          <a:lstStyle/>
          <a:p>
            <a:r>
              <a:rPr lang="en-US" b="1" dirty="0">
                <a:solidFill>
                  <a:srgbClr val="000080"/>
                </a:solidFill>
                <a:latin typeface="Menlo"/>
              </a:rPr>
              <a:t>public class</a:t>
            </a:r>
            <a:r>
              <a:rPr lang="en-US" dirty="0">
                <a:solidFill>
                  <a:srgbClr val="000080"/>
                </a:solidFill>
                <a:latin typeface="Menlo"/>
              </a:rPr>
              <a:t> </a:t>
            </a:r>
            <a:r>
              <a:rPr lang="en-US" dirty="0" err="1">
                <a:solidFill>
                  <a:srgbClr val="000000"/>
                </a:solidFill>
                <a:latin typeface="Menlo"/>
              </a:rPr>
              <a:t>BowlingGameTest</a:t>
            </a:r>
            <a:r>
              <a:rPr lang="en-US" dirty="0">
                <a:solidFill>
                  <a:srgbClr val="000000"/>
                </a:solidFill>
                <a:latin typeface="Menlo"/>
              </a:rPr>
              <a:t> {</a:t>
            </a:r>
          </a:p>
          <a:p>
            <a:endParaRPr lang="en-US" dirty="0">
              <a:latin typeface="Menlo"/>
            </a:endParaRPr>
          </a:p>
          <a:p>
            <a:r>
              <a:rPr lang="en-US" dirty="0">
                <a:latin typeface="Menlo"/>
              </a:rPr>
              <a:t>    </a:t>
            </a:r>
            <a:r>
              <a:rPr lang="en-US" i="1" dirty="0">
                <a:solidFill>
                  <a:srgbClr val="BFBFBF"/>
                </a:solidFill>
                <a:latin typeface="Menlo"/>
              </a:rPr>
              <a:t>/**</a:t>
            </a:r>
            <a:endParaRPr lang="en-US" dirty="0">
              <a:solidFill>
                <a:srgbClr val="BFBFBF"/>
              </a:solidFill>
              <a:latin typeface="Menlo"/>
            </a:endParaRPr>
          </a:p>
          <a:p>
            <a:r>
              <a:rPr lang="en-US" i="1" dirty="0">
                <a:solidFill>
                  <a:srgbClr val="BFBFBF"/>
                </a:solidFill>
                <a:latin typeface="Menlo"/>
              </a:rPr>
              <a:t>     * should score zero on gutter game</a:t>
            </a:r>
            <a:endParaRPr lang="en-US" dirty="0">
              <a:solidFill>
                <a:srgbClr val="BFBFBF"/>
              </a:solidFill>
              <a:latin typeface="Menlo"/>
            </a:endParaRPr>
          </a:p>
          <a:p>
            <a:r>
              <a:rPr lang="en-US" i="1" dirty="0">
                <a:solidFill>
                  <a:srgbClr val="BFBFBF"/>
                </a:solidFill>
                <a:latin typeface="Menlo"/>
              </a:rPr>
              <a:t>     * should score twenty when all one</a:t>
            </a:r>
            <a:endParaRPr lang="en-US" dirty="0">
              <a:solidFill>
                <a:srgbClr val="BFBFBF"/>
              </a:solidFill>
              <a:latin typeface="Menlo"/>
            </a:endParaRPr>
          </a:p>
          <a:p>
            <a:r>
              <a:rPr lang="en-US" i="1" dirty="0">
                <a:solidFill>
                  <a:srgbClr val="BFBFBF"/>
                </a:solidFill>
                <a:latin typeface="Menlo"/>
              </a:rPr>
              <a:t>     * should score spare correctly</a:t>
            </a:r>
            <a:endParaRPr lang="en-US" dirty="0">
              <a:solidFill>
                <a:srgbClr val="BFBFBF"/>
              </a:solidFill>
              <a:latin typeface="Menlo"/>
            </a:endParaRPr>
          </a:p>
          <a:p>
            <a:r>
              <a:rPr lang="en-US" i="1" dirty="0">
                <a:solidFill>
                  <a:srgbClr val="BFBFBF"/>
                </a:solidFill>
                <a:latin typeface="Menlo"/>
              </a:rPr>
              <a:t>     * should score all spares correctly</a:t>
            </a:r>
            <a:endParaRPr lang="en-US" dirty="0">
              <a:solidFill>
                <a:srgbClr val="BFBFBF"/>
              </a:solidFill>
              <a:latin typeface="Menlo"/>
            </a:endParaRPr>
          </a:p>
          <a:p>
            <a:r>
              <a:rPr lang="en-US" i="1" dirty="0">
                <a:solidFill>
                  <a:srgbClr val="BFBFBF"/>
                </a:solidFill>
                <a:latin typeface="Menlo"/>
              </a:rPr>
              <a:t>     * should score strike correctly</a:t>
            </a:r>
            <a:endParaRPr lang="en-US" dirty="0">
              <a:solidFill>
                <a:srgbClr val="BFBFBF"/>
              </a:solidFill>
              <a:latin typeface="Menlo"/>
            </a:endParaRPr>
          </a:p>
          <a:p>
            <a:r>
              <a:rPr lang="en-US" i="1" dirty="0">
                <a:solidFill>
                  <a:srgbClr val="BFBFBF"/>
                </a:solidFill>
                <a:latin typeface="Menlo"/>
              </a:rPr>
              <a:t>     * should score super game</a:t>
            </a:r>
            <a:endParaRPr lang="en-US" dirty="0">
              <a:solidFill>
                <a:srgbClr val="BFBFBF"/>
              </a:solidFill>
              <a:latin typeface="Menlo"/>
            </a:endParaRPr>
          </a:p>
          <a:p>
            <a:r>
              <a:rPr lang="en-US" i="1" dirty="0">
                <a:solidFill>
                  <a:srgbClr val="BFBFBF"/>
                </a:solidFill>
                <a:latin typeface="Menlo"/>
              </a:rPr>
              <a:t>     */</a:t>
            </a:r>
            <a:endParaRPr lang="en-US" dirty="0">
              <a:solidFill>
                <a:srgbClr val="BFBFBF"/>
              </a:solidFill>
              <a:latin typeface="Menlo"/>
            </a:endParaRPr>
          </a:p>
          <a:p>
            <a:endParaRPr lang="en-US" dirty="0">
              <a:latin typeface="Menlo"/>
            </a:endParaRPr>
          </a:p>
          <a:p>
            <a:r>
              <a:rPr lang="en-US" dirty="0">
                <a:solidFill>
                  <a:srgbClr val="000000"/>
                </a:solidFill>
                <a:latin typeface="Menlo"/>
              </a:rPr>
              <a:t>}</a:t>
            </a:r>
          </a:p>
        </p:txBody>
      </p:sp>
    </p:spTree>
    <p:extLst>
      <p:ext uri="{BB962C8B-B14F-4D97-AF65-F5344CB8AC3E}">
        <p14:creationId xmlns:p14="http://schemas.microsoft.com/office/powerpoint/2010/main" val="352485029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Assert First</a:t>
            </a:r>
            <a:endParaRPr lang="en-US" dirty="0">
              <a:solidFill>
                <a:srgbClr val="161645"/>
              </a:solidFill>
            </a:endParaRPr>
          </a:p>
        </p:txBody>
      </p:sp>
      <p:sp>
        <p:nvSpPr>
          <p:cNvPr id="4" name="Rectangle 3"/>
          <p:cNvSpPr/>
          <p:nvPr/>
        </p:nvSpPr>
        <p:spPr>
          <a:xfrm>
            <a:off x="444500" y="1030288"/>
            <a:ext cx="6248400" cy="1200329"/>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shouldScoreZeroOnGutterGame</a:t>
            </a:r>
            <a:r>
              <a:rPr lang="en-US" dirty="0">
                <a:solidFill>
                  <a:srgbClr val="000000"/>
                </a:solidFill>
                <a:latin typeface="Menlo"/>
              </a:rPr>
              <a:t>() {</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game.</a:t>
            </a:r>
            <a:r>
              <a:rPr lang="en-US" dirty="0" err="1">
                <a:solidFill>
                  <a:schemeClr val="accent5"/>
                </a:solidFill>
                <a:latin typeface="Menlo"/>
              </a:rPr>
              <a:t>score</a:t>
            </a:r>
            <a:r>
              <a:rPr lang="en-US" dirty="0">
                <a:solidFill>
                  <a:srgbClr val="000000"/>
                </a:solidFill>
                <a:latin typeface="Menlo"/>
              </a:rPr>
              <a:t>());</a:t>
            </a:r>
          </a:p>
          <a:p>
            <a:r>
              <a:rPr lang="en-US" dirty="0" smtClean="0">
                <a:solidFill>
                  <a:srgbClr val="000000"/>
                </a:solidFill>
                <a:latin typeface="Menlo"/>
              </a:rPr>
              <a:t>}</a:t>
            </a:r>
            <a:endParaRPr lang="en-US" dirty="0">
              <a:solidFill>
                <a:srgbClr val="000000"/>
              </a:solidFill>
              <a:latin typeface="Menlo"/>
            </a:endParaRPr>
          </a:p>
        </p:txBody>
      </p:sp>
    </p:spTree>
    <p:extLst>
      <p:ext uri="{BB962C8B-B14F-4D97-AF65-F5344CB8AC3E}">
        <p14:creationId xmlns:p14="http://schemas.microsoft.com/office/powerpoint/2010/main" val="18192231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First</a:t>
            </a:r>
            <a:endParaRPr lang="en-US" dirty="0"/>
          </a:p>
        </p:txBody>
      </p:sp>
      <p:sp>
        <p:nvSpPr>
          <p:cNvPr id="12" name="Oval 11"/>
          <p:cNvSpPr/>
          <p:nvPr/>
        </p:nvSpPr>
        <p:spPr>
          <a:xfrm>
            <a:off x="8514773" y="1301173"/>
            <a:ext cx="461819" cy="461819"/>
          </a:xfrm>
          <a:prstGeom prst="ellipse">
            <a:avLst/>
          </a:prstGeom>
          <a:solidFill>
            <a:srgbClr val="FBEC1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ular Callout 23"/>
          <p:cNvSpPr/>
          <p:nvPr/>
        </p:nvSpPr>
        <p:spPr>
          <a:xfrm>
            <a:off x="5645955" y="2074824"/>
            <a:ext cx="2195490" cy="1257613"/>
          </a:xfrm>
          <a:prstGeom prst="wedgeRoundRectCallout">
            <a:avLst>
              <a:gd name="adj1" fmla="val 78590"/>
              <a:gd name="adj2" fmla="val -7539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Пишем тест игнорируя ошибки компилятора</a:t>
            </a:r>
            <a:endParaRPr lang="ru-RU" dirty="0">
              <a:solidFill>
                <a:srgbClr val="004080"/>
              </a:solidFill>
              <a:latin typeface="Arial" charset="0"/>
              <a:ea typeface="ＭＳ Ｐゴシック" charset="0"/>
              <a:cs typeface="Arial" charset="0"/>
            </a:endParaRPr>
          </a:p>
        </p:txBody>
      </p:sp>
      <p:sp>
        <p:nvSpPr>
          <p:cNvPr id="3" name="Rectangle 2"/>
          <p:cNvSpPr/>
          <p:nvPr/>
        </p:nvSpPr>
        <p:spPr>
          <a:xfrm>
            <a:off x="457200" y="1052046"/>
            <a:ext cx="6324600" cy="2031325"/>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shouldScoreZeroOnGutterGame</a:t>
            </a:r>
            <a:r>
              <a:rPr lang="en-US" dirty="0">
                <a:solidFill>
                  <a:srgbClr val="000000"/>
                </a:solidFill>
                <a:latin typeface="Menlo"/>
              </a:rPr>
              <a:t>() {</a:t>
            </a:r>
          </a:p>
          <a:p>
            <a:r>
              <a:rPr lang="da-DK" dirty="0">
                <a:latin typeface="Menlo"/>
              </a:rPr>
              <a:t>    </a:t>
            </a:r>
            <a:r>
              <a:rPr lang="da-DK" b="1" dirty="0">
                <a:solidFill>
                  <a:srgbClr val="000080"/>
                </a:solidFill>
                <a:latin typeface="Menlo"/>
              </a:rPr>
              <a:t>for</a:t>
            </a:r>
            <a:r>
              <a:rPr lang="da-DK" dirty="0">
                <a:solidFill>
                  <a:srgbClr val="000080"/>
                </a:solidFill>
                <a:latin typeface="Menlo"/>
              </a:rPr>
              <a:t> </a:t>
            </a:r>
            <a:r>
              <a:rPr lang="da-DK" dirty="0">
                <a:solidFill>
                  <a:srgbClr val="000000"/>
                </a:solidFill>
                <a:latin typeface="Menlo"/>
              </a:rPr>
              <a:t>(</a:t>
            </a:r>
            <a:r>
              <a:rPr lang="da-DK" dirty="0" err="1">
                <a:solidFill>
                  <a:srgbClr val="4C73A6"/>
                </a:solidFill>
                <a:latin typeface="Menlo"/>
              </a:rPr>
              <a:t>int</a:t>
            </a:r>
            <a:r>
              <a:rPr lang="da-DK" dirty="0">
                <a:solidFill>
                  <a:srgbClr val="4C73A6"/>
                </a:solidFill>
                <a:latin typeface="Menlo"/>
              </a:rPr>
              <a:t> </a:t>
            </a:r>
            <a:r>
              <a:rPr lang="da-DK" dirty="0">
                <a:solidFill>
                  <a:srgbClr val="000000"/>
                </a:solidFill>
                <a:latin typeface="Menlo"/>
              </a:rPr>
              <a:t>i = </a:t>
            </a:r>
            <a:r>
              <a:rPr lang="da-DK" dirty="0">
                <a:solidFill>
                  <a:srgbClr val="0000FF"/>
                </a:solidFill>
                <a:latin typeface="Menlo"/>
              </a:rPr>
              <a:t>0</a:t>
            </a:r>
            <a:r>
              <a:rPr lang="da-DK" dirty="0">
                <a:solidFill>
                  <a:srgbClr val="000000"/>
                </a:solidFill>
                <a:latin typeface="Menlo"/>
              </a:rPr>
              <a:t>; i &lt; </a:t>
            </a:r>
            <a:r>
              <a:rPr lang="da-DK" dirty="0">
                <a:solidFill>
                  <a:srgbClr val="0000FF"/>
                </a:solidFill>
                <a:latin typeface="Menlo"/>
              </a:rPr>
              <a:t>20</a:t>
            </a:r>
            <a:r>
              <a:rPr lang="da-DK" dirty="0">
                <a:solidFill>
                  <a:srgbClr val="000000"/>
                </a:solidFill>
                <a:latin typeface="Menlo"/>
              </a:rPr>
              <a:t>; i ++) {</a:t>
            </a:r>
          </a:p>
          <a:p>
            <a:r>
              <a:rPr lang="en-US" dirty="0">
                <a:solidFill>
                  <a:srgbClr val="000000"/>
                </a:solidFill>
                <a:latin typeface="Menlo"/>
              </a:rPr>
              <a:t>        </a:t>
            </a:r>
            <a:r>
              <a:rPr lang="en-US" dirty="0" err="1">
                <a:solidFill>
                  <a:srgbClr val="000000"/>
                </a:solidFill>
                <a:latin typeface="Menlo"/>
              </a:rPr>
              <a:t>game.</a:t>
            </a:r>
            <a:r>
              <a:rPr lang="en-US" dirty="0" err="1">
                <a:solidFill>
                  <a:srgbClr val="FF0000"/>
                </a:solidFill>
                <a:latin typeface="Menlo"/>
              </a:rPr>
              <a:t>roll</a:t>
            </a:r>
            <a:r>
              <a:rPr lang="en-US" dirty="0">
                <a:solidFill>
                  <a:srgbClr val="000000"/>
                </a:solidFill>
                <a:latin typeface="Menlo"/>
              </a:rPr>
              <a:t>(</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game.</a:t>
            </a:r>
            <a:r>
              <a:rPr lang="en-US" dirty="0" err="1">
                <a:solidFill>
                  <a:srgbClr val="FF0000"/>
                </a:solidFill>
                <a:latin typeface="Menlo"/>
              </a:rPr>
              <a:t>score</a:t>
            </a:r>
            <a:r>
              <a:rPr lang="en-US" dirty="0">
                <a:solidFill>
                  <a:srgbClr val="000000"/>
                </a:solidFill>
                <a:latin typeface="Menlo"/>
              </a:rPr>
              <a:t>());</a:t>
            </a:r>
          </a:p>
          <a:p>
            <a:r>
              <a:rPr lang="en-US" dirty="0">
                <a:solidFill>
                  <a:srgbClr val="000000"/>
                </a:solidFill>
                <a:latin typeface="Menlo"/>
              </a:rPr>
              <a:t>}</a:t>
            </a:r>
          </a:p>
        </p:txBody>
      </p:sp>
    </p:spTree>
    <p:extLst>
      <p:ext uri="{BB962C8B-B14F-4D97-AF65-F5344CB8AC3E}">
        <p14:creationId xmlns:p14="http://schemas.microsoft.com/office/powerpoint/2010/main" val="161837956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939800" y="4953000"/>
            <a:ext cx="2616200" cy="924892"/>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ru-RU" dirty="0" smtClean="0">
                <a:solidFill>
                  <a:srgbClr val="161645"/>
                </a:solidFill>
              </a:rPr>
              <a:t>Исправляем ошибки</a:t>
            </a:r>
            <a:r>
              <a:rPr lang="en-US" dirty="0" smtClean="0">
                <a:solidFill>
                  <a:srgbClr val="161645"/>
                </a:solidFill>
              </a:rPr>
              <a:t>, </a:t>
            </a:r>
            <a:r>
              <a:rPr lang="ru-RU" dirty="0" smtClean="0">
                <a:solidFill>
                  <a:srgbClr val="161645"/>
                </a:solidFill>
              </a:rPr>
              <a:t>пишем код</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461241" y="3278909"/>
            <a:ext cx="5849504" cy="0"/>
          </a:xfrm>
          <a:prstGeom prst="line">
            <a:avLst/>
          </a:prstGeom>
          <a:ln w="19050" cmpd="sng">
            <a:prstDash val="dot"/>
          </a:ln>
        </p:spPr>
        <p:style>
          <a:lnRef idx="3">
            <a:schemeClr val="accent6"/>
          </a:lnRef>
          <a:fillRef idx="0">
            <a:schemeClr val="accent6"/>
          </a:fillRef>
          <a:effectRef idx="2">
            <a:schemeClr val="accent6"/>
          </a:effectRef>
          <a:fontRef idx="minor">
            <a:schemeClr val="tx1"/>
          </a:fontRef>
        </p:style>
      </p:cxnSp>
      <p:sp>
        <p:nvSpPr>
          <p:cNvPr id="25" name="Rounded Rectangular Callout 24"/>
          <p:cNvSpPr/>
          <p:nvPr/>
        </p:nvSpPr>
        <p:spPr>
          <a:xfrm>
            <a:off x="4115255" y="4867512"/>
            <a:ext cx="2195490" cy="750005"/>
          </a:xfrm>
          <a:prstGeom prst="wedgeRoundRectCallout">
            <a:avLst>
              <a:gd name="adj1" fmla="val -94581"/>
              <a:gd name="adj2" fmla="val 3582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Пишем</a:t>
            </a:r>
            <a:r>
              <a:rPr lang="en-US" dirty="0" smtClean="0">
                <a:solidFill>
                  <a:srgbClr val="004080"/>
                </a:solidFill>
                <a:latin typeface="Arial" charset="0"/>
                <a:ea typeface="ＭＳ Ｐゴシック" charset="0"/>
                <a:cs typeface="Arial" charset="0"/>
              </a:rPr>
              <a:t> </a:t>
            </a:r>
            <a:r>
              <a:rPr lang="ru-RU" dirty="0" smtClean="0">
                <a:solidFill>
                  <a:srgbClr val="004080"/>
                </a:solidFill>
                <a:latin typeface="Arial" charset="0"/>
                <a:ea typeface="ＭＳ Ｐゴシック" charset="0"/>
                <a:cs typeface="Arial" charset="0"/>
              </a:rPr>
              <a:t>минимум кода</a:t>
            </a:r>
            <a:r>
              <a:rPr lang="en-US" dirty="0" smtClean="0">
                <a:solidFill>
                  <a:srgbClr val="004080"/>
                </a:solidFill>
                <a:latin typeface="Arial" charset="0"/>
                <a:ea typeface="ＭＳ Ｐゴシック" charset="0"/>
                <a:cs typeface="Arial" charset="0"/>
              </a:rPr>
              <a:t>! KISS</a:t>
            </a:r>
            <a:r>
              <a:rPr lang="ru-RU" dirty="0" smtClean="0">
                <a:solidFill>
                  <a:srgbClr val="004080"/>
                </a:solidFill>
                <a:latin typeface="Arial" charset="0"/>
                <a:ea typeface="ＭＳ Ｐゴシック" charset="0"/>
                <a:cs typeface="Arial" charset="0"/>
              </a:rPr>
              <a:t> </a:t>
            </a:r>
            <a:endParaRPr lang="ru-RU" dirty="0">
              <a:solidFill>
                <a:srgbClr val="004080"/>
              </a:solidFill>
              <a:latin typeface="Arial" charset="0"/>
              <a:ea typeface="ＭＳ Ｐゴシック" charset="0"/>
              <a:cs typeface="Arial" charset="0"/>
            </a:endParaRPr>
          </a:p>
        </p:txBody>
      </p:sp>
      <p:sp>
        <p:nvSpPr>
          <p:cNvPr id="24" name="Rectangle 23"/>
          <p:cNvSpPr/>
          <p:nvPr/>
        </p:nvSpPr>
        <p:spPr>
          <a:xfrm>
            <a:off x="461241" y="1052046"/>
            <a:ext cx="6324600" cy="1815882"/>
          </a:xfrm>
          <a:prstGeom prst="rect">
            <a:avLst/>
          </a:prstGeom>
        </p:spPr>
        <p:txBody>
          <a:bodyPr wrap="square">
            <a:spAutoFit/>
          </a:bodyPr>
          <a:lstStyle/>
          <a:p>
            <a:r>
              <a:rPr lang="en-US" sz="1600" dirty="0">
                <a:solidFill>
                  <a:srgbClr val="808000"/>
                </a:solidFill>
                <a:latin typeface="Menlo"/>
              </a:rPr>
              <a:t>@Test</a:t>
            </a:r>
          </a:p>
          <a:p>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shouldScoreZeroOnGutterGame</a:t>
            </a:r>
            <a:r>
              <a:rPr lang="en-US" sz="1600" dirty="0">
                <a:solidFill>
                  <a:srgbClr val="000000"/>
                </a:solidFill>
                <a:latin typeface="Menlo"/>
              </a:rPr>
              <a:t>() {</a:t>
            </a:r>
          </a:p>
          <a:p>
            <a:r>
              <a:rPr lang="da-DK" sz="1600" dirty="0">
                <a:latin typeface="Menlo"/>
              </a:rPr>
              <a:t>    </a:t>
            </a:r>
            <a:r>
              <a:rPr lang="da-DK" sz="1600" b="1" dirty="0">
                <a:solidFill>
                  <a:srgbClr val="000080"/>
                </a:solidFill>
                <a:latin typeface="Menlo"/>
              </a:rPr>
              <a:t>for</a:t>
            </a:r>
            <a:r>
              <a:rPr lang="da-DK" sz="1600" dirty="0">
                <a:solidFill>
                  <a:srgbClr val="000080"/>
                </a:solidFill>
                <a:latin typeface="Menlo"/>
              </a:rPr>
              <a:t> </a:t>
            </a:r>
            <a:r>
              <a:rPr lang="da-DK" sz="1600" dirty="0">
                <a:solidFill>
                  <a:srgbClr val="000000"/>
                </a:solidFill>
                <a:latin typeface="Menlo"/>
              </a:rPr>
              <a:t>(</a:t>
            </a:r>
            <a:r>
              <a:rPr lang="da-DK" sz="1600" dirty="0" err="1">
                <a:solidFill>
                  <a:srgbClr val="4C73A6"/>
                </a:solidFill>
                <a:latin typeface="Menlo"/>
              </a:rPr>
              <a:t>int</a:t>
            </a:r>
            <a:r>
              <a:rPr lang="da-DK" sz="1600" dirty="0">
                <a:solidFill>
                  <a:srgbClr val="4C73A6"/>
                </a:solidFill>
                <a:latin typeface="Menlo"/>
              </a:rPr>
              <a:t> </a:t>
            </a:r>
            <a:r>
              <a:rPr lang="da-DK" sz="1600" dirty="0">
                <a:solidFill>
                  <a:srgbClr val="000000"/>
                </a:solidFill>
                <a:latin typeface="Menlo"/>
              </a:rPr>
              <a:t>i = </a:t>
            </a:r>
            <a:r>
              <a:rPr lang="da-DK" sz="1600" dirty="0">
                <a:solidFill>
                  <a:srgbClr val="0000FF"/>
                </a:solidFill>
                <a:latin typeface="Menlo"/>
              </a:rPr>
              <a:t>0</a:t>
            </a:r>
            <a:r>
              <a:rPr lang="da-DK" sz="1600" dirty="0">
                <a:solidFill>
                  <a:srgbClr val="000000"/>
                </a:solidFill>
                <a:latin typeface="Menlo"/>
              </a:rPr>
              <a:t>; i &lt; </a:t>
            </a:r>
            <a:r>
              <a:rPr lang="da-DK" sz="1600" dirty="0">
                <a:solidFill>
                  <a:srgbClr val="0000FF"/>
                </a:solidFill>
                <a:latin typeface="Menlo"/>
              </a:rPr>
              <a:t>20</a:t>
            </a:r>
            <a:r>
              <a:rPr lang="da-DK" sz="1600" dirty="0">
                <a:solidFill>
                  <a:srgbClr val="000000"/>
                </a:solidFill>
                <a:latin typeface="Menlo"/>
              </a:rPr>
              <a:t>; i ++) {</a:t>
            </a:r>
          </a:p>
          <a:p>
            <a:r>
              <a:rPr lang="en-US" sz="1600" dirty="0">
                <a:solidFill>
                  <a:srgbClr val="000000"/>
                </a:solidFill>
                <a:latin typeface="Menlo"/>
              </a:rPr>
              <a:t>        </a:t>
            </a:r>
            <a:r>
              <a:rPr lang="en-US" sz="1600" dirty="0" err="1">
                <a:solidFill>
                  <a:srgbClr val="000000"/>
                </a:solidFill>
                <a:latin typeface="Menlo"/>
              </a:rPr>
              <a:t>game.</a:t>
            </a:r>
            <a:r>
              <a:rPr lang="en-US" sz="1600" dirty="0" err="1">
                <a:latin typeface="Menlo"/>
              </a:rPr>
              <a:t>roll</a:t>
            </a:r>
            <a:r>
              <a:rPr lang="en-US" sz="1600" dirty="0">
                <a:solidFill>
                  <a:srgbClr val="000000"/>
                </a:solidFill>
                <a:latin typeface="Menlo"/>
              </a:rPr>
              <a:t>(</a:t>
            </a:r>
            <a:r>
              <a:rPr lang="en-US" sz="1600" dirty="0">
                <a:solidFill>
                  <a:srgbClr val="0000FF"/>
                </a:solidFill>
                <a:latin typeface="Menlo"/>
              </a:rPr>
              <a:t>0</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err="1">
                <a:solidFill>
                  <a:srgbClr val="000000"/>
                </a:solidFill>
                <a:latin typeface="Menlo"/>
              </a:rPr>
              <a:t>assertEquals</a:t>
            </a:r>
            <a:r>
              <a:rPr lang="en-US" sz="1600" dirty="0">
                <a:solidFill>
                  <a:srgbClr val="000000"/>
                </a:solidFill>
                <a:latin typeface="Menlo"/>
              </a:rPr>
              <a:t>(</a:t>
            </a:r>
            <a:r>
              <a:rPr lang="en-US" sz="1600" dirty="0">
                <a:solidFill>
                  <a:srgbClr val="0000FF"/>
                </a:solidFill>
                <a:latin typeface="Menlo"/>
              </a:rPr>
              <a:t>0</a:t>
            </a:r>
            <a:r>
              <a:rPr lang="en-US" sz="1600" dirty="0">
                <a:solidFill>
                  <a:srgbClr val="000000"/>
                </a:solidFill>
                <a:latin typeface="Menlo"/>
              </a:rPr>
              <a:t>, </a:t>
            </a:r>
            <a:r>
              <a:rPr lang="en-US" sz="1600" dirty="0" err="1">
                <a:solidFill>
                  <a:srgbClr val="000000"/>
                </a:solidFill>
                <a:latin typeface="Menlo"/>
              </a:rPr>
              <a:t>game</a:t>
            </a:r>
            <a:r>
              <a:rPr lang="en-US" sz="1600" dirty="0" err="1">
                <a:solidFill>
                  <a:srgbClr val="161645"/>
                </a:solidFill>
                <a:latin typeface="Menlo"/>
              </a:rPr>
              <a:t>.score</a:t>
            </a:r>
            <a:r>
              <a:rPr lang="en-US" sz="1600" dirty="0">
                <a:solidFill>
                  <a:srgbClr val="000000"/>
                </a:solidFill>
                <a:latin typeface="Menlo"/>
              </a:rPr>
              <a:t>());</a:t>
            </a:r>
          </a:p>
          <a:p>
            <a:r>
              <a:rPr lang="en-US" sz="1600" dirty="0">
                <a:solidFill>
                  <a:srgbClr val="000000"/>
                </a:solidFill>
                <a:latin typeface="Menlo"/>
              </a:rPr>
              <a:t>}</a:t>
            </a:r>
          </a:p>
        </p:txBody>
      </p:sp>
      <p:sp>
        <p:nvSpPr>
          <p:cNvPr id="4" name="Rectangle 3"/>
          <p:cNvSpPr/>
          <p:nvPr/>
        </p:nvSpPr>
        <p:spPr>
          <a:xfrm>
            <a:off x="461241" y="3539311"/>
            <a:ext cx="6248400" cy="2800766"/>
          </a:xfrm>
          <a:prstGeom prst="rect">
            <a:avLst/>
          </a:prstGeom>
        </p:spPr>
        <p:txBody>
          <a:bodyPr wrap="square">
            <a:spAutoFit/>
          </a:bodyPr>
          <a:lstStyle/>
          <a:p>
            <a:r>
              <a:rPr lang="en-US" sz="1600" b="1" dirty="0">
                <a:solidFill>
                  <a:srgbClr val="000080"/>
                </a:solidFill>
                <a:latin typeface="Menlo"/>
              </a:rPr>
              <a:t>public class</a:t>
            </a:r>
            <a:r>
              <a:rPr lang="en-US" sz="1600" dirty="0">
                <a:solidFill>
                  <a:srgbClr val="000080"/>
                </a:solidFill>
                <a:latin typeface="Menlo"/>
              </a:rPr>
              <a:t> </a:t>
            </a:r>
            <a:r>
              <a:rPr lang="en-US" sz="1600" dirty="0" err="1">
                <a:solidFill>
                  <a:srgbClr val="000000"/>
                </a:solidFill>
                <a:latin typeface="Menlo"/>
              </a:rPr>
              <a:t>BowlingGame</a:t>
            </a:r>
            <a:r>
              <a:rPr lang="en-US" sz="1600" dirty="0">
                <a:solidFill>
                  <a:srgbClr val="000000"/>
                </a:solidFill>
                <a:latin typeface="Menlo"/>
              </a:rPr>
              <a:t> {</a:t>
            </a:r>
          </a:p>
          <a:p>
            <a:endParaRPr lang="en-US" sz="1600" dirty="0">
              <a:latin typeface="Menlo"/>
            </a:endParaRPr>
          </a:p>
          <a:p>
            <a:r>
              <a:rPr lang="fi-FI" sz="1600" dirty="0">
                <a:latin typeface="Menlo"/>
              </a:rPr>
              <a:t>    </a:t>
            </a:r>
            <a:r>
              <a:rPr lang="fi-FI" sz="1600" b="1" dirty="0" err="1">
                <a:solidFill>
                  <a:srgbClr val="000080"/>
                </a:solidFill>
                <a:latin typeface="Menlo"/>
              </a:rPr>
              <a:t>public</a:t>
            </a:r>
            <a:r>
              <a:rPr lang="fi-FI" sz="1600" dirty="0">
                <a:solidFill>
                  <a:srgbClr val="000080"/>
                </a:solidFill>
                <a:latin typeface="Menlo"/>
              </a:rPr>
              <a:t> </a:t>
            </a:r>
            <a:r>
              <a:rPr lang="fi-FI" sz="1600" dirty="0" err="1">
                <a:solidFill>
                  <a:srgbClr val="4C73A6"/>
                </a:solidFill>
                <a:latin typeface="Menlo"/>
              </a:rPr>
              <a:t>void</a:t>
            </a:r>
            <a:r>
              <a:rPr lang="fi-FI" sz="1600" dirty="0">
                <a:solidFill>
                  <a:srgbClr val="4C73A6"/>
                </a:solidFill>
                <a:latin typeface="Menlo"/>
              </a:rPr>
              <a:t> </a:t>
            </a:r>
            <a:r>
              <a:rPr lang="fi-FI" sz="1600" dirty="0" err="1">
                <a:solidFill>
                  <a:srgbClr val="000000"/>
                </a:solidFill>
                <a:latin typeface="Menlo"/>
              </a:rPr>
              <a:t>roll(</a:t>
            </a:r>
            <a:r>
              <a:rPr lang="fi-FI" sz="1600" dirty="0" err="1">
                <a:solidFill>
                  <a:srgbClr val="4C73A6"/>
                </a:solidFill>
                <a:latin typeface="Menlo"/>
              </a:rPr>
              <a:t>int</a:t>
            </a:r>
            <a:r>
              <a:rPr lang="fi-FI" sz="1600" dirty="0">
                <a:solidFill>
                  <a:srgbClr val="4C73A6"/>
                </a:solidFill>
                <a:latin typeface="Menlo"/>
              </a:rPr>
              <a:t> </a:t>
            </a:r>
            <a:r>
              <a:rPr lang="fi-FI" sz="1600" dirty="0" err="1">
                <a:solidFill>
                  <a:srgbClr val="000000"/>
                </a:solidFill>
                <a:latin typeface="Menlo"/>
              </a:rPr>
              <a:t>pins</a:t>
            </a:r>
            <a:r>
              <a:rPr lang="fi-FI" sz="1600" dirty="0">
                <a:solidFill>
                  <a:srgbClr val="000000"/>
                </a:solidFill>
                <a:latin typeface="Menlo"/>
              </a:rPr>
              <a:t>) {</a:t>
            </a:r>
          </a:p>
          <a:p>
            <a:endParaRPr lang="en-US" sz="1600" dirty="0">
              <a:latin typeface="Menlo"/>
            </a:endParaRPr>
          </a:p>
          <a:p>
            <a:r>
              <a:rPr lang="en-US" sz="1600" dirty="0">
                <a:latin typeface="Menlo"/>
              </a:rPr>
              <a:t>    </a:t>
            </a:r>
            <a:r>
              <a:rPr lang="en-US" sz="1600" dirty="0">
                <a:solidFill>
                  <a:srgbClr val="000000"/>
                </a:solidFill>
                <a:latin typeface="Menlo"/>
              </a:rPr>
              <a:t>}</a:t>
            </a:r>
          </a:p>
          <a:p>
            <a:endParaRPr lang="en-US" sz="1600" dirty="0">
              <a:latin typeface="Menlo"/>
            </a:endParaRPr>
          </a:p>
          <a:p>
            <a:r>
              <a:rPr lang="en-US" sz="1600" dirty="0">
                <a:latin typeface="Menlo"/>
              </a:rPr>
              <a:t>    </a:t>
            </a:r>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FF"/>
                </a:solidFill>
                <a:latin typeface="Menlo"/>
              </a:rPr>
              <a:t>0</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solidFill>
                  <a:srgbClr val="000000"/>
                </a:solidFill>
                <a:latin typeface="Menlo"/>
              </a:rPr>
              <a:t>}</a:t>
            </a:r>
          </a:p>
          <a:p>
            <a:endParaRPr lang="en-US" sz="1600" dirty="0">
              <a:latin typeface="Menlo"/>
            </a:endParaRPr>
          </a:p>
        </p:txBody>
      </p:sp>
    </p:spTree>
    <p:extLst>
      <p:ext uri="{BB962C8B-B14F-4D97-AF65-F5344CB8AC3E}">
        <p14:creationId xmlns:p14="http://schemas.microsoft.com/office/powerpoint/2010/main" val="70127181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43600"/>
            <a:ext cx="5486400" cy="566738"/>
          </a:xfrm>
        </p:spPr>
        <p:txBody>
          <a:bodyPr/>
          <a:lstStyle/>
          <a:p>
            <a:pPr algn="ctr"/>
            <a:r>
              <a:rPr lang="en-US" sz="1800" b="0" dirty="0" smtClean="0">
                <a:latin typeface="Arial" pitchFamily="34" charset="0"/>
              </a:rPr>
              <a:t>Extreme Programming Practices</a:t>
            </a:r>
            <a:endParaRPr lang="en-US" sz="1800" b="0" dirty="0">
              <a:latin typeface="Arial" pitchFamily="34" charset="0"/>
            </a:endParaRPr>
          </a:p>
        </p:txBody>
      </p:sp>
      <p:sp>
        <p:nvSpPr>
          <p:cNvPr id="5" name="Oval 6"/>
          <p:cNvSpPr>
            <a:spLocks noChangeArrowheads="1"/>
          </p:cNvSpPr>
          <p:nvPr/>
        </p:nvSpPr>
        <p:spPr bwMode="auto">
          <a:xfrm>
            <a:off x="762000" y="1022156"/>
            <a:ext cx="7620000" cy="4442034"/>
          </a:xfrm>
          <a:prstGeom prst="ellipse">
            <a:avLst/>
          </a:prstGeom>
          <a:ln>
            <a:headEnd/>
            <a:tailEnd/>
          </a:ln>
        </p:spPr>
        <p:style>
          <a:lnRef idx="2">
            <a:schemeClr val="accent3"/>
          </a:lnRef>
          <a:fillRef idx="1">
            <a:schemeClr val="lt1"/>
          </a:fillRef>
          <a:effectRef idx="0">
            <a:schemeClr val="accent3"/>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6" name="Rectangle 15"/>
          <p:cNvSpPr>
            <a:spLocks noChangeArrowheads="1"/>
          </p:cNvSpPr>
          <p:nvPr/>
        </p:nvSpPr>
        <p:spPr bwMode="auto">
          <a:xfrm>
            <a:off x="4081695" y="745157"/>
            <a:ext cx="9806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3"/>
                </a:solidFill>
                <a:latin typeface="Arial" pitchFamily="34" charset="0"/>
                <a:cs typeface="Arial" pitchFamily="34" charset="0"/>
              </a:rPr>
              <a:t>Whole Team</a:t>
            </a:r>
            <a:endParaRPr lang="en-US" dirty="0">
              <a:solidFill>
                <a:schemeClr val="accent3"/>
              </a:solidFill>
              <a:latin typeface="Arial" pitchFamily="34" charset="0"/>
              <a:cs typeface="Arial" pitchFamily="34" charset="0"/>
            </a:endParaRPr>
          </a:p>
        </p:txBody>
      </p:sp>
      <p:sp>
        <p:nvSpPr>
          <p:cNvPr id="7" name="Rectangle 15"/>
          <p:cNvSpPr>
            <a:spLocks noChangeArrowheads="1"/>
          </p:cNvSpPr>
          <p:nvPr/>
        </p:nvSpPr>
        <p:spPr bwMode="auto">
          <a:xfrm>
            <a:off x="4049945" y="5187191"/>
            <a:ext cx="10441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3"/>
                </a:solidFill>
                <a:latin typeface="Arial" pitchFamily="34" charset="0"/>
                <a:cs typeface="Arial" pitchFamily="34" charset="0"/>
              </a:rPr>
              <a:t>Small Releases</a:t>
            </a:r>
            <a:endParaRPr lang="en-US" dirty="0">
              <a:solidFill>
                <a:schemeClr val="accent3"/>
              </a:solidFill>
              <a:latin typeface="Arial" pitchFamily="34" charset="0"/>
              <a:cs typeface="Arial" pitchFamily="34" charset="0"/>
            </a:endParaRPr>
          </a:p>
        </p:txBody>
      </p:sp>
      <p:sp>
        <p:nvSpPr>
          <p:cNvPr id="8" name="Rectangle 15"/>
          <p:cNvSpPr>
            <a:spLocks noChangeArrowheads="1"/>
          </p:cNvSpPr>
          <p:nvPr/>
        </p:nvSpPr>
        <p:spPr bwMode="auto">
          <a:xfrm>
            <a:off x="7929000" y="2964713"/>
            <a:ext cx="905999"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3"/>
                </a:solidFill>
                <a:latin typeface="Arial" pitchFamily="34" charset="0"/>
                <a:cs typeface="Arial" pitchFamily="34" charset="0"/>
              </a:rPr>
              <a:t>Planning Game</a:t>
            </a:r>
            <a:endParaRPr lang="en-US" dirty="0">
              <a:solidFill>
                <a:schemeClr val="accent3"/>
              </a:solidFill>
              <a:latin typeface="Arial" pitchFamily="34" charset="0"/>
              <a:cs typeface="Arial" pitchFamily="34" charset="0"/>
            </a:endParaRPr>
          </a:p>
        </p:txBody>
      </p:sp>
      <p:sp>
        <p:nvSpPr>
          <p:cNvPr id="9" name="Rectangle 15"/>
          <p:cNvSpPr>
            <a:spLocks noChangeArrowheads="1"/>
          </p:cNvSpPr>
          <p:nvPr/>
        </p:nvSpPr>
        <p:spPr bwMode="auto">
          <a:xfrm>
            <a:off x="239713" y="2964713"/>
            <a:ext cx="1139824"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FF6600"/>
                </a:solidFill>
                <a:latin typeface="Arial" pitchFamily="34" charset="0"/>
                <a:cs typeface="Arial" pitchFamily="34" charset="0"/>
              </a:rPr>
              <a:t>Customer</a:t>
            </a:r>
          </a:p>
          <a:p>
            <a:pPr algn="ctr" defTabSz="912813">
              <a:buSzPct val="120000"/>
            </a:pPr>
            <a:r>
              <a:rPr lang="en-US" dirty="0" smtClean="0">
                <a:solidFill>
                  <a:srgbClr val="FF6600"/>
                </a:solidFill>
                <a:latin typeface="Arial" pitchFamily="34" charset="0"/>
                <a:cs typeface="Arial" pitchFamily="34" charset="0"/>
              </a:rPr>
              <a:t>Tests</a:t>
            </a:r>
            <a:endParaRPr lang="en-US" dirty="0">
              <a:solidFill>
                <a:srgbClr val="FF6600"/>
              </a:solidFill>
              <a:latin typeface="Arial" pitchFamily="34" charset="0"/>
              <a:cs typeface="Arial" pitchFamily="34" charset="0"/>
            </a:endParaRPr>
          </a:p>
        </p:txBody>
      </p:sp>
      <p:sp>
        <p:nvSpPr>
          <p:cNvPr id="10" name="Oval 6"/>
          <p:cNvSpPr>
            <a:spLocks noChangeArrowheads="1"/>
          </p:cNvSpPr>
          <p:nvPr/>
        </p:nvSpPr>
        <p:spPr bwMode="auto">
          <a:xfrm>
            <a:off x="1459707" y="1431828"/>
            <a:ext cx="6224587" cy="3622690"/>
          </a:xfrm>
          <a:prstGeom prst="ellipse">
            <a:avLst/>
          </a:prstGeom>
          <a:ln>
            <a:solidFill>
              <a:srgbClr val="008000"/>
            </a:solidFill>
            <a:headEnd/>
            <a:tailEnd/>
          </a:ln>
        </p:spPr>
        <p:style>
          <a:lnRef idx="2">
            <a:schemeClr val="accent3"/>
          </a:lnRef>
          <a:fillRef idx="1">
            <a:schemeClr val="lt1"/>
          </a:fillRef>
          <a:effectRef idx="0">
            <a:schemeClr val="accent3"/>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11" name="Rectangle 15"/>
          <p:cNvSpPr>
            <a:spLocks noChangeArrowheads="1"/>
          </p:cNvSpPr>
          <p:nvPr/>
        </p:nvSpPr>
        <p:spPr bwMode="auto">
          <a:xfrm>
            <a:off x="6172200" y="1762899"/>
            <a:ext cx="9806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8000"/>
                </a:solidFill>
                <a:latin typeface="Arial" pitchFamily="34" charset="0"/>
                <a:cs typeface="Arial" pitchFamily="34" charset="0"/>
              </a:rPr>
              <a:t>Coding</a:t>
            </a:r>
          </a:p>
          <a:p>
            <a:pPr algn="ctr" defTabSz="912813">
              <a:buSzPct val="120000"/>
            </a:pPr>
            <a:r>
              <a:rPr lang="en-US" dirty="0" smtClean="0">
                <a:solidFill>
                  <a:srgbClr val="008000"/>
                </a:solidFill>
                <a:latin typeface="Arial" pitchFamily="34" charset="0"/>
                <a:cs typeface="Arial" pitchFamily="34" charset="0"/>
              </a:rPr>
              <a:t>Standard</a:t>
            </a:r>
            <a:endParaRPr lang="en-US" dirty="0">
              <a:solidFill>
                <a:srgbClr val="008000"/>
              </a:solidFill>
              <a:latin typeface="Arial" pitchFamily="34" charset="0"/>
              <a:cs typeface="Arial" pitchFamily="34" charset="0"/>
            </a:endParaRPr>
          </a:p>
        </p:txBody>
      </p:sp>
      <p:sp>
        <p:nvSpPr>
          <p:cNvPr id="12" name="Rectangle 15"/>
          <p:cNvSpPr>
            <a:spLocks noChangeArrowheads="1"/>
          </p:cNvSpPr>
          <p:nvPr/>
        </p:nvSpPr>
        <p:spPr bwMode="auto">
          <a:xfrm>
            <a:off x="6062895" y="4165600"/>
            <a:ext cx="13031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8000"/>
                </a:solidFill>
                <a:latin typeface="Arial" pitchFamily="34" charset="0"/>
                <a:cs typeface="Arial" pitchFamily="34" charset="0"/>
              </a:rPr>
              <a:t>Sustainable</a:t>
            </a:r>
          </a:p>
          <a:p>
            <a:pPr algn="ctr" defTabSz="912813">
              <a:buSzPct val="120000"/>
            </a:pPr>
            <a:r>
              <a:rPr lang="en-US" dirty="0" smtClean="0">
                <a:solidFill>
                  <a:srgbClr val="008000"/>
                </a:solidFill>
                <a:latin typeface="Arial" pitchFamily="34" charset="0"/>
                <a:cs typeface="Arial" pitchFamily="34" charset="0"/>
              </a:rPr>
              <a:t>Pace</a:t>
            </a:r>
            <a:endParaRPr lang="en-US" dirty="0">
              <a:solidFill>
                <a:srgbClr val="008000"/>
              </a:solidFill>
              <a:latin typeface="Arial" pitchFamily="34" charset="0"/>
              <a:cs typeface="Arial" pitchFamily="34" charset="0"/>
            </a:endParaRPr>
          </a:p>
        </p:txBody>
      </p:sp>
      <p:sp>
        <p:nvSpPr>
          <p:cNvPr id="13" name="Rectangle 15"/>
          <p:cNvSpPr>
            <a:spLocks noChangeArrowheads="1"/>
          </p:cNvSpPr>
          <p:nvPr/>
        </p:nvSpPr>
        <p:spPr bwMode="auto">
          <a:xfrm>
            <a:off x="1960795" y="1762899"/>
            <a:ext cx="11888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8000"/>
                </a:solidFill>
                <a:latin typeface="Arial" pitchFamily="34" charset="0"/>
                <a:cs typeface="Arial" pitchFamily="34" charset="0"/>
              </a:rPr>
              <a:t>Collective</a:t>
            </a:r>
          </a:p>
          <a:p>
            <a:pPr algn="ctr" defTabSz="912813">
              <a:buSzPct val="120000"/>
            </a:pPr>
            <a:r>
              <a:rPr lang="en-US" dirty="0" smtClean="0">
                <a:solidFill>
                  <a:srgbClr val="008000"/>
                </a:solidFill>
                <a:latin typeface="Arial" pitchFamily="34" charset="0"/>
                <a:cs typeface="Arial" pitchFamily="34" charset="0"/>
              </a:rPr>
              <a:t>Ownership</a:t>
            </a:r>
            <a:endParaRPr lang="en-US" dirty="0">
              <a:solidFill>
                <a:srgbClr val="008000"/>
              </a:solidFill>
              <a:latin typeface="Arial" pitchFamily="34" charset="0"/>
              <a:cs typeface="Arial" pitchFamily="34" charset="0"/>
            </a:endParaRPr>
          </a:p>
        </p:txBody>
      </p:sp>
      <p:sp>
        <p:nvSpPr>
          <p:cNvPr id="14" name="Rectangle 15"/>
          <p:cNvSpPr>
            <a:spLocks noChangeArrowheads="1"/>
          </p:cNvSpPr>
          <p:nvPr/>
        </p:nvSpPr>
        <p:spPr bwMode="auto">
          <a:xfrm>
            <a:off x="1792288" y="4165600"/>
            <a:ext cx="11888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8000"/>
                </a:solidFill>
                <a:latin typeface="Arial" pitchFamily="34" charset="0"/>
                <a:cs typeface="Arial" pitchFamily="34" charset="0"/>
              </a:rPr>
              <a:t>Continuous</a:t>
            </a:r>
          </a:p>
          <a:p>
            <a:pPr algn="ctr" defTabSz="912813">
              <a:buSzPct val="120000"/>
            </a:pPr>
            <a:r>
              <a:rPr lang="en-US" dirty="0" smtClean="0">
                <a:solidFill>
                  <a:srgbClr val="008000"/>
                </a:solidFill>
                <a:latin typeface="Arial" pitchFamily="34" charset="0"/>
                <a:cs typeface="Arial" pitchFamily="34" charset="0"/>
              </a:rPr>
              <a:t>Integration</a:t>
            </a:r>
            <a:endParaRPr lang="en-US" dirty="0">
              <a:solidFill>
                <a:srgbClr val="008000"/>
              </a:solidFill>
              <a:latin typeface="Arial" pitchFamily="34" charset="0"/>
              <a:cs typeface="Arial" pitchFamily="34" charset="0"/>
            </a:endParaRPr>
          </a:p>
        </p:txBody>
      </p:sp>
      <p:sp>
        <p:nvSpPr>
          <p:cNvPr id="15" name="Rectangle 15"/>
          <p:cNvSpPr>
            <a:spLocks noChangeArrowheads="1"/>
          </p:cNvSpPr>
          <p:nvPr/>
        </p:nvSpPr>
        <p:spPr bwMode="auto">
          <a:xfrm>
            <a:off x="3977598" y="4869691"/>
            <a:ext cx="1188805" cy="27699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8000"/>
                </a:solidFill>
                <a:latin typeface="Arial" pitchFamily="34" charset="0"/>
                <a:cs typeface="Arial" pitchFamily="34" charset="0"/>
              </a:rPr>
              <a:t>Metaphor</a:t>
            </a:r>
            <a:endParaRPr lang="en-US" dirty="0">
              <a:solidFill>
                <a:srgbClr val="008000"/>
              </a:solidFill>
              <a:latin typeface="Arial" pitchFamily="34" charset="0"/>
              <a:cs typeface="Arial" pitchFamily="34" charset="0"/>
            </a:endParaRPr>
          </a:p>
        </p:txBody>
      </p:sp>
      <p:sp>
        <p:nvSpPr>
          <p:cNvPr id="16" name="Oval 6"/>
          <p:cNvSpPr>
            <a:spLocks noChangeArrowheads="1"/>
          </p:cNvSpPr>
          <p:nvPr/>
        </p:nvSpPr>
        <p:spPr bwMode="auto">
          <a:xfrm>
            <a:off x="2550005" y="2066378"/>
            <a:ext cx="4043991" cy="2353590"/>
          </a:xfrm>
          <a:prstGeom prst="ellipse">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17" name="Rectangle 15"/>
          <p:cNvSpPr>
            <a:spLocks noChangeArrowheads="1"/>
          </p:cNvSpPr>
          <p:nvPr/>
        </p:nvSpPr>
        <p:spPr bwMode="auto">
          <a:xfrm>
            <a:off x="3860123" y="1908097"/>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Test-Driven</a:t>
            </a:r>
          </a:p>
          <a:p>
            <a:pPr algn="ctr" defTabSz="912813">
              <a:buSzPct val="120000"/>
            </a:pPr>
            <a:r>
              <a:rPr lang="en-US" dirty="0" smtClean="0">
                <a:solidFill>
                  <a:srgbClr val="004080"/>
                </a:solidFill>
                <a:latin typeface="Arial" pitchFamily="34" charset="0"/>
                <a:cs typeface="Arial" pitchFamily="34" charset="0"/>
              </a:rPr>
              <a:t>Development</a:t>
            </a:r>
            <a:endParaRPr lang="en-US" dirty="0">
              <a:solidFill>
                <a:srgbClr val="004080"/>
              </a:solidFill>
              <a:latin typeface="Arial" pitchFamily="34" charset="0"/>
              <a:cs typeface="Arial" pitchFamily="34" charset="0"/>
            </a:endParaRPr>
          </a:p>
        </p:txBody>
      </p:sp>
      <p:sp>
        <p:nvSpPr>
          <p:cNvPr id="18" name="Rectangle 15"/>
          <p:cNvSpPr>
            <a:spLocks noChangeArrowheads="1"/>
          </p:cNvSpPr>
          <p:nvPr/>
        </p:nvSpPr>
        <p:spPr bwMode="auto">
          <a:xfrm>
            <a:off x="3860123" y="4155997"/>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Simple Design</a:t>
            </a:r>
            <a:endParaRPr lang="en-US" dirty="0">
              <a:solidFill>
                <a:srgbClr val="004080"/>
              </a:solidFill>
              <a:latin typeface="Arial" pitchFamily="34" charset="0"/>
              <a:cs typeface="Arial" pitchFamily="34" charset="0"/>
            </a:endParaRPr>
          </a:p>
        </p:txBody>
      </p:sp>
      <p:sp>
        <p:nvSpPr>
          <p:cNvPr id="19" name="Rectangle 15"/>
          <p:cNvSpPr>
            <a:spLocks noChangeArrowheads="1"/>
          </p:cNvSpPr>
          <p:nvPr/>
        </p:nvSpPr>
        <p:spPr bwMode="auto">
          <a:xfrm>
            <a:off x="5844018" y="3103212"/>
            <a:ext cx="1423755" cy="27699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Refactoring</a:t>
            </a:r>
            <a:endParaRPr lang="en-US" dirty="0">
              <a:solidFill>
                <a:srgbClr val="004080"/>
              </a:solidFill>
              <a:latin typeface="Arial" pitchFamily="34" charset="0"/>
              <a:cs typeface="Arial" pitchFamily="34" charset="0"/>
            </a:endParaRPr>
          </a:p>
        </p:txBody>
      </p:sp>
      <p:sp>
        <p:nvSpPr>
          <p:cNvPr id="20" name="Rectangle 15"/>
          <p:cNvSpPr>
            <a:spLocks noChangeArrowheads="1"/>
          </p:cNvSpPr>
          <p:nvPr/>
        </p:nvSpPr>
        <p:spPr bwMode="auto">
          <a:xfrm>
            <a:off x="1903645" y="2978613"/>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Pair</a:t>
            </a:r>
          </a:p>
          <a:p>
            <a:pPr algn="ctr" defTabSz="912813">
              <a:buSzPct val="120000"/>
            </a:pPr>
            <a:r>
              <a:rPr lang="en-US" dirty="0" smtClean="0">
                <a:solidFill>
                  <a:srgbClr val="004080"/>
                </a:solidFill>
                <a:latin typeface="Arial" pitchFamily="34" charset="0"/>
                <a:cs typeface="Arial" pitchFamily="34" charset="0"/>
              </a:rPr>
              <a:t>Programming</a:t>
            </a:r>
            <a:endParaRPr lang="en-US" dirty="0">
              <a:solidFill>
                <a:srgbClr val="004080"/>
              </a:solidFill>
              <a:latin typeface="Arial" pitchFamily="34" charset="0"/>
              <a:cs typeface="Arial" pitchFamily="34" charset="0"/>
            </a:endParaRPr>
          </a:p>
        </p:txBody>
      </p:sp>
    </p:spTree>
    <p:extLst>
      <p:ext uri="{BB962C8B-B14F-4D97-AF65-F5344CB8AC3E}">
        <p14:creationId xmlns:p14="http://schemas.microsoft.com/office/powerpoint/2010/main" val="332670746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Следующий тест</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ular Callout 23"/>
          <p:cNvSpPr/>
          <p:nvPr/>
        </p:nvSpPr>
        <p:spPr>
          <a:xfrm>
            <a:off x="5931273" y="1616364"/>
            <a:ext cx="2195490" cy="564468"/>
          </a:xfrm>
          <a:prstGeom prst="wedgeRoundRectCallout">
            <a:avLst>
              <a:gd name="adj1" fmla="val 61342"/>
              <a:gd name="adj2" fmla="val -462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FF0000"/>
                </a:solidFill>
                <a:latin typeface="Arial" charset="0"/>
                <a:ea typeface="ＭＳ Ｐゴシック" charset="0"/>
                <a:cs typeface="Arial" charset="0"/>
              </a:rPr>
              <a:t>Тест падает</a:t>
            </a:r>
            <a:endParaRPr lang="ru-RU" dirty="0">
              <a:solidFill>
                <a:srgbClr val="FF0000"/>
              </a:solidFill>
              <a:latin typeface="Arial" charset="0"/>
              <a:ea typeface="ＭＳ Ｐゴシック" charset="0"/>
              <a:cs typeface="Arial" charset="0"/>
            </a:endParaRPr>
          </a:p>
        </p:txBody>
      </p:sp>
      <p:sp>
        <p:nvSpPr>
          <p:cNvPr id="3" name="Rectangle 2"/>
          <p:cNvSpPr/>
          <p:nvPr/>
        </p:nvSpPr>
        <p:spPr>
          <a:xfrm>
            <a:off x="431800" y="1004888"/>
            <a:ext cx="5613400" cy="2062103"/>
          </a:xfrm>
          <a:prstGeom prst="rect">
            <a:avLst/>
          </a:prstGeom>
        </p:spPr>
        <p:txBody>
          <a:bodyPr wrap="square">
            <a:spAutoFit/>
          </a:bodyPr>
          <a:lstStyle/>
          <a:p>
            <a:r>
              <a:rPr lang="en-US" sz="1600" dirty="0">
                <a:solidFill>
                  <a:srgbClr val="808000"/>
                </a:solidFill>
                <a:latin typeface="Menlo"/>
              </a:rPr>
              <a:t>@Test</a:t>
            </a:r>
          </a:p>
          <a:p>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shouldScoreTwentyWhenAllOne</a:t>
            </a:r>
            <a:r>
              <a:rPr lang="en-US" sz="1600" dirty="0">
                <a:solidFill>
                  <a:srgbClr val="000000"/>
                </a:solidFill>
                <a:latin typeface="Menlo"/>
              </a:rPr>
              <a:t>() {</a:t>
            </a:r>
          </a:p>
          <a:p>
            <a:r>
              <a:rPr lang="da-DK" sz="1600" dirty="0">
                <a:latin typeface="Menlo"/>
              </a:rPr>
              <a:t>    </a:t>
            </a:r>
            <a:r>
              <a:rPr lang="da-DK" sz="1600" b="1" dirty="0">
                <a:solidFill>
                  <a:srgbClr val="000080"/>
                </a:solidFill>
                <a:latin typeface="Menlo"/>
              </a:rPr>
              <a:t>for</a:t>
            </a:r>
            <a:r>
              <a:rPr lang="da-DK" sz="1600" dirty="0">
                <a:solidFill>
                  <a:srgbClr val="000080"/>
                </a:solidFill>
                <a:latin typeface="Menlo"/>
              </a:rPr>
              <a:t> </a:t>
            </a:r>
            <a:r>
              <a:rPr lang="da-DK" sz="1600" dirty="0">
                <a:solidFill>
                  <a:srgbClr val="000000"/>
                </a:solidFill>
                <a:latin typeface="Menlo"/>
              </a:rPr>
              <a:t>(</a:t>
            </a:r>
            <a:r>
              <a:rPr lang="da-DK" sz="1600" dirty="0" err="1">
                <a:solidFill>
                  <a:srgbClr val="4C73A6"/>
                </a:solidFill>
                <a:latin typeface="Menlo"/>
              </a:rPr>
              <a:t>int</a:t>
            </a:r>
            <a:r>
              <a:rPr lang="da-DK" sz="1600" dirty="0">
                <a:solidFill>
                  <a:srgbClr val="4C73A6"/>
                </a:solidFill>
                <a:latin typeface="Menlo"/>
              </a:rPr>
              <a:t> </a:t>
            </a:r>
            <a:r>
              <a:rPr lang="da-DK" sz="1600" dirty="0">
                <a:solidFill>
                  <a:srgbClr val="000000"/>
                </a:solidFill>
                <a:latin typeface="Menlo"/>
              </a:rPr>
              <a:t>i = </a:t>
            </a:r>
            <a:r>
              <a:rPr lang="da-DK" sz="1600" dirty="0">
                <a:solidFill>
                  <a:srgbClr val="0000FF"/>
                </a:solidFill>
                <a:latin typeface="Menlo"/>
              </a:rPr>
              <a:t>0</a:t>
            </a:r>
            <a:r>
              <a:rPr lang="da-DK" sz="1600" dirty="0">
                <a:solidFill>
                  <a:srgbClr val="000000"/>
                </a:solidFill>
                <a:latin typeface="Menlo"/>
              </a:rPr>
              <a:t>; i &lt; </a:t>
            </a:r>
            <a:r>
              <a:rPr lang="da-DK" sz="1600" dirty="0">
                <a:solidFill>
                  <a:srgbClr val="0000FF"/>
                </a:solidFill>
                <a:latin typeface="Menlo"/>
              </a:rPr>
              <a:t>20</a:t>
            </a:r>
            <a:r>
              <a:rPr lang="da-DK" sz="1600" dirty="0">
                <a:solidFill>
                  <a:srgbClr val="000000"/>
                </a:solidFill>
                <a:latin typeface="Menlo"/>
              </a:rPr>
              <a:t>; i ++) {</a:t>
            </a:r>
          </a:p>
          <a:p>
            <a:r>
              <a:rPr lang="en-US" sz="1600" dirty="0">
                <a:solidFill>
                  <a:srgbClr val="000000"/>
                </a:solidFill>
                <a:latin typeface="Menlo"/>
              </a:rPr>
              <a:t>        </a:t>
            </a:r>
            <a:r>
              <a:rPr lang="en-US" sz="1600" dirty="0" err="1">
                <a:solidFill>
                  <a:srgbClr val="000000"/>
                </a:solidFill>
                <a:latin typeface="Menlo"/>
              </a:rPr>
              <a:t>game.roll</a:t>
            </a:r>
            <a:r>
              <a:rPr lang="en-US" sz="1600" dirty="0">
                <a:solidFill>
                  <a:srgbClr val="000000"/>
                </a:solidFill>
                <a:latin typeface="Menlo"/>
              </a:rPr>
              <a:t>(</a:t>
            </a:r>
            <a:r>
              <a:rPr lang="en-US" sz="1600" dirty="0">
                <a:solidFill>
                  <a:srgbClr val="0000FF"/>
                </a:solidFill>
                <a:latin typeface="Menlo"/>
              </a:rPr>
              <a:t>1</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err="1">
                <a:solidFill>
                  <a:srgbClr val="000000"/>
                </a:solidFill>
                <a:latin typeface="Menlo"/>
              </a:rPr>
              <a:t>assertEquals</a:t>
            </a:r>
            <a:r>
              <a:rPr lang="en-US" sz="1600" dirty="0">
                <a:solidFill>
                  <a:srgbClr val="000000"/>
                </a:solidFill>
                <a:latin typeface="Menlo"/>
              </a:rPr>
              <a:t>(</a:t>
            </a:r>
            <a:r>
              <a:rPr lang="en-US" sz="1600" dirty="0">
                <a:solidFill>
                  <a:srgbClr val="0000FF"/>
                </a:solidFill>
                <a:latin typeface="Menlo"/>
              </a:rPr>
              <a:t>20</a:t>
            </a:r>
            <a:r>
              <a:rPr lang="en-US" sz="1600" dirty="0">
                <a:solidFill>
                  <a:srgbClr val="000000"/>
                </a:solidFill>
                <a:latin typeface="Menlo"/>
              </a:rPr>
              <a:t>, </a:t>
            </a:r>
            <a:r>
              <a:rPr lang="en-US" sz="1600" dirty="0" err="1">
                <a:solidFill>
                  <a:srgbClr val="000000"/>
                </a:solidFill>
                <a:latin typeface="Menlo"/>
              </a:rPr>
              <a:t>game.score</a:t>
            </a:r>
            <a:r>
              <a:rPr lang="en-US" sz="1600" dirty="0">
                <a:solidFill>
                  <a:srgbClr val="000000"/>
                </a:solidFill>
                <a:latin typeface="Menlo"/>
              </a:rPr>
              <a:t>());</a:t>
            </a:r>
          </a:p>
          <a:p>
            <a:r>
              <a:rPr lang="en-US" sz="1600" dirty="0">
                <a:solidFill>
                  <a:srgbClr val="000000"/>
                </a:solidFill>
                <a:latin typeface="Menlo"/>
              </a:rPr>
              <a:t>}</a:t>
            </a:r>
          </a:p>
          <a:p>
            <a:endParaRPr lang="en-US" sz="1600" dirty="0">
              <a:latin typeface="Menlo"/>
            </a:endParaRPr>
          </a:p>
        </p:txBody>
      </p:sp>
    </p:spTree>
    <p:extLst>
      <p:ext uri="{BB962C8B-B14F-4D97-AF65-F5344CB8AC3E}">
        <p14:creationId xmlns:p14="http://schemas.microsoft.com/office/powerpoint/2010/main" val="36878139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ular Callout 23"/>
          <p:cNvSpPr/>
          <p:nvPr/>
        </p:nvSpPr>
        <p:spPr>
          <a:xfrm>
            <a:off x="5931273" y="1616364"/>
            <a:ext cx="2195490" cy="564468"/>
          </a:xfrm>
          <a:prstGeom prst="wedgeRoundRectCallout">
            <a:avLst>
              <a:gd name="adj1" fmla="val 61342"/>
              <a:gd name="adj2" fmla="val -462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8000"/>
                </a:solidFill>
                <a:latin typeface="Arial" charset="0"/>
                <a:ea typeface="ＭＳ Ｐゴシック" charset="0"/>
                <a:cs typeface="Arial" charset="0"/>
              </a:rPr>
              <a:t>Тест проходит</a:t>
            </a:r>
            <a:endParaRPr lang="ru-RU" dirty="0">
              <a:solidFill>
                <a:srgbClr val="008000"/>
              </a:solidFill>
              <a:latin typeface="Arial" charset="0"/>
              <a:ea typeface="ＭＳ Ｐゴシック" charset="0"/>
              <a:cs typeface="Arial" charset="0"/>
            </a:endParaRPr>
          </a:p>
        </p:txBody>
      </p:sp>
      <p:cxnSp>
        <p:nvCxnSpPr>
          <p:cNvPr id="25" name="Straight Connector 24"/>
          <p:cNvCxnSpPr/>
          <p:nvPr/>
        </p:nvCxnSpPr>
        <p:spPr>
          <a:xfrm>
            <a:off x="512041" y="3088409"/>
            <a:ext cx="5849504" cy="0"/>
          </a:xfrm>
          <a:prstGeom prst="line">
            <a:avLst/>
          </a:prstGeom>
          <a:ln w="19050" cmpd="sng">
            <a:prstDash val="dot"/>
          </a:ln>
        </p:spPr>
        <p:style>
          <a:lnRef idx="3">
            <a:schemeClr val="accent6"/>
          </a:lnRef>
          <a:fillRef idx="0">
            <a:schemeClr val="accent6"/>
          </a:fillRef>
          <a:effectRef idx="2">
            <a:schemeClr val="accent6"/>
          </a:effectRef>
          <a:fontRef idx="minor">
            <a:schemeClr val="tx1"/>
          </a:fontRef>
        </p:style>
      </p:cxnSp>
      <p:sp>
        <p:nvSpPr>
          <p:cNvPr id="26" name="Rectangle 25"/>
          <p:cNvSpPr/>
          <p:nvPr/>
        </p:nvSpPr>
        <p:spPr>
          <a:xfrm>
            <a:off x="366508"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bowling-0.2</a:t>
            </a:r>
            <a:endParaRPr lang="ru-RU" sz="1400" dirty="0">
              <a:solidFill>
                <a:srgbClr val="004080"/>
              </a:solidFill>
              <a:latin typeface="Arial" charset="0"/>
              <a:ea typeface="ＭＳ Ｐゴシック" charset="0"/>
              <a:cs typeface="Arial" charset="0"/>
            </a:endParaRPr>
          </a:p>
        </p:txBody>
      </p:sp>
      <p:sp>
        <p:nvSpPr>
          <p:cNvPr id="27" name="Rectangle 26"/>
          <p:cNvSpPr/>
          <p:nvPr/>
        </p:nvSpPr>
        <p:spPr>
          <a:xfrm>
            <a:off x="431800" y="3258861"/>
            <a:ext cx="5613400" cy="3293209"/>
          </a:xfrm>
          <a:prstGeom prst="rect">
            <a:avLst/>
          </a:prstGeom>
        </p:spPr>
        <p:txBody>
          <a:bodyPr wrap="square">
            <a:spAutoFit/>
          </a:bodyPr>
          <a:lstStyle/>
          <a:p>
            <a:r>
              <a:rPr lang="en-US" sz="1600" b="1" dirty="0">
                <a:solidFill>
                  <a:srgbClr val="000080"/>
                </a:solidFill>
                <a:latin typeface="Menlo"/>
              </a:rPr>
              <a:t>public class</a:t>
            </a:r>
            <a:r>
              <a:rPr lang="en-US" sz="1600" dirty="0">
                <a:solidFill>
                  <a:srgbClr val="000080"/>
                </a:solidFill>
                <a:latin typeface="Menlo"/>
              </a:rPr>
              <a:t> </a:t>
            </a:r>
            <a:r>
              <a:rPr lang="en-US" sz="1600" dirty="0" err="1">
                <a:solidFill>
                  <a:srgbClr val="000000"/>
                </a:solidFill>
                <a:latin typeface="Menlo"/>
              </a:rPr>
              <a:t>BowlingGame</a:t>
            </a:r>
            <a:r>
              <a:rPr lang="en-US" sz="1600" dirty="0">
                <a:solidFill>
                  <a:srgbClr val="000000"/>
                </a:solidFill>
                <a:latin typeface="Menlo"/>
              </a:rPr>
              <a:t> {</a:t>
            </a:r>
          </a:p>
          <a:p>
            <a:endParaRPr lang="en-US" sz="1600" dirty="0">
              <a:latin typeface="Menlo"/>
            </a:endParaRPr>
          </a:p>
          <a:p>
            <a:r>
              <a:rPr lang="it-IT" sz="1600" dirty="0">
                <a:latin typeface="Menlo"/>
              </a:rPr>
              <a:t>    </a:t>
            </a:r>
            <a:r>
              <a:rPr lang="it-IT" sz="1600" b="1" dirty="0">
                <a:solidFill>
                  <a:srgbClr val="000080"/>
                </a:solidFill>
                <a:latin typeface="Menlo"/>
              </a:rPr>
              <a:t>private</a:t>
            </a:r>
            <a:r>
              <a:rPr lang="it-IT" sz="1600" dirty="0">
                <a:solidFill>
                  <a:srgbClr val="000080"/>
                </a:solidFill>
                <a:latin typeface="Menlo"/>
              </a:rPr>
              <a:t> </a:t>
            </a:r>
            <a:r>
              <a:rPr lang="it-IT" sz="1600" dirty="0" err="1">
                <a:solidFill>
                  <a:srgbClr val="4C73A6"/>
                </a:solidFill>
                <a:latin typeface="Menlo"/>
              </a:rPr>
              <a:t>int</a:t>
            </a:r>
            <a:r>
              <a:rPr lang="it-IT" sz="1600" dirty="0">
                <a:solidFill>
                  <a:srgbClr val="4C73A6"/>
                </a:solidFill>
                <a:latin typeface="Menlo"/>
              </a:rPr>
              <a:t> </a:t>
            </a:r>
            <a:r>
              <a:rPr lang="it-IT" sz="1600" dirty="0">
                <a:solidFill>
                  <a:srgbClr val="000000"/>
                </a:solidFill>
                <a:latin typeface="Menlo"/>
              </a:rPr>
              <a:t>score;</a:t>
            </a:r>
          </a:p>
          <a:p>
            <a:endParaRPr lang="en-US" sz="1600" dirty="0">
              <a:latin typeface="Menlo"/>
            </a:endParaRPr>
          </a:p>
          <a:p>
            <a:r>
              <a:rPr lang="fi-FI" sz="1600" dirty="0">
                <a:latin typeface="Menlo"/>
              </a:rPr>
              <a:t>    </a:t>
            </a:r>
            <a:r>
              <a:rPr lang="fi-FI" sz="1600" b="1" dirty="0" err="1">
                <a:solidFill>
                  <a:srgbClr val="000080"/>
                </a:solidFill>
                <a:latin typeface="Menlo"/>
              </a:rPr>
              <a:t>public</a:t>
            </a:r>
            <a:r>
              <a:rPr lang="fi-FI" sz="1600" dirty="0">
                <a:solidFill>
                  <a:srgbClr val="000080"/>
                </a:solidFill>
                <a:latin typeface="Menlo"/>
              </a:rPr>
              <a:t> </a:t>
            </a:r>
            <a:r>
              <a:rPr lang="fi-FI" sz="1600" dirty="0" err="1">
                <a:solidFill>
                  <a:srgbClr val="4C73A6"/>
                </a:solidFill>
                <a:latin typeface="Menlo"/>
              </a:rPr>
              <a:t>void</a:t>
            </a:r>
            <a:r>
              <a:rPr lang="fi-FI" sz="1600" dirty="0">
                <a:solidFill>
                  <a:srgbClr val="4C73A6"/>
                </a:solidFill>
                <a:latin typeface="Menlo"/>
              </a:rPr>
              <a:t> </a:t>
            </a:r>
            <a:r>
              <a:rPr lang="fi-FI" sz="1600" dirty="0" err="1">
                <a:solidFill>
                  <a:srgbClr val="000000"/>
                </a:solidFill>
                <a:latin typeface="Menlo"/>
              </a:rPr>
              <a:t>roll(</a:t>
            </a:r>
            <a:r>
              <a:rPr lang="fi-FI" sz="1600" dirty="0" err="1">
                <a:solidFill>
                  <a:srgbClr val="4C73A6"/>
                </a:solidFill>
                <a:latin typeface="Menlo"/>
              </a:rPr>
              <a:t>int</a:t>
            </a:r>
            <a:r>
              <a:rPr lang="fi-FI" sz="1600" dirty="0">
                <a:solidFill>
                  <a:srgbClr val="4C73A6"/>
                </a:solidFill>
                <a:latin typeface="Menlo"/>
              </a:rPr>
              <a:t> </a:t>
            </a:r>
            <a:r>
              <a:rPr lang="fi-FI" sz="1600" dirty="0" err="1">
                <a:solidFill>
                  <a:srgbClr val="000000"/>
                </a:solidFill>
                <a:latin typeface="Menlo"/>
              </a:rPr>
              <a:t>pins</a:t>
            </a:r>
            <a:r>
              <a:rPr lang="fi-FI" sz="1600" dirty="0">
                <a:solidFill>
                  <a:srgbClr val="000000"/>
                </a:solidFill>
                <a:latin typeface="Menlo"/>
              </a:rPr>
              <a:t>) {</a:t>
            </a:r>
          </a:p>
          <a:p>
            <a:r>
              <a:rPr lang="fr-FR" sz="1600" dirty="0">
                <a:solidFill>
                  <a:srgbClr val="000000"/>
                </a:solidFill>
                <a:latin typeface="Menlo"/>
              </a:rPr>
              <a:t>        score += pins;</a:t>
            </a:r>
          </a:p>
          <a:p>
            <a:r>
              <a:rPr lang="en-US" sz="1600" dirty="0">
                <a:latin typeface="Menlo"/>
              </a:rPr>
              <a:t>    </a:t>
            </a:r>
            <a:r>
              <a:rPr lang="en-US" sz="1600" dirty="0">
                <a:solidFill>
                  <a:srgbClr val="000000"/>
                </a:solidFill>
                <a:latin typeface="Menlo"/>
              </a:rPr>
              <a:t>}</a:t>
            </a:r>
          </a:p>
          <a:p>
            <a:endParaRPr lang="en-US" sz="1600" dirty="0">
              <a:latin typeface="Menlo"/>
            </a:endParaRPr>
          </a:p>
          <a:p>
            <a:r>
              <a:rPr lang="en-US" sz="1600" dirty="0">
                <a:latin typeface="Menlo"/>
              </a:rPr>
              <a:t>    </a:t>
            </a:r>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00"/>
                </a:solidFill>
                <a:latin typeface="Menlo"/>
              </a:rPr>
              <a:t>score;</a:t>
            </a:r>
          </a:p>
          <a:p>
            <a:r>
              <a:rPr lang="en-US" sz="1600" dirty="0">
                <a:latin typeface="Menlo"/>
              </a:rPr>
              <a:t>    </a:t>
            </a:r>
            <a:r>
              <a:rPr lang="en-US" sz="1600" dirty="0">
                <a:solidFill>
                  <a:srgbClr val="000000"/>
                </a:solidFill>
                <a:latin typeface="Menlo"/>
              </a:rPr>
              <a:t>}</a:t>
            </a:r>
          </a:p>
          <a:p>
            <a:r>
              <a:rPr lang="en-US" sz="1600" dirty="0">
                <a:solidFill>
                  <a:srgbClr val="000000"/>
                </a:solidFill>
                <a:latin typeface="Menlo"/>
              </a:rPr>
              <a:t>}</a:t>
            </a:r>
          </a:p>
          <a:p>
            <a:endParaRPr lang="en-US" sz="1600" dirty="0">
              <a:latin typeface="Menlo"/>
            </a:endParaRPr>
          </a:p>
        </p:txBody>
      </p:sp>
      <p:sp>
        <p:nvSpPr>
          <p:cNvPr id="28" name="Rectangle 27"/>
          <p:cNvSpPr/>
          <p:nvPr/>
        </p:nvSpPr>
        <p:spPr>
          <a:xfrm>
            <a:off x="431800" y="1004888"/>
            <a:ext cx="5613400" cy="2062103"/>
          </a:xfrm>
          <a:prstGeom prst="rect">
            <a:avLst/>
          </a:prstGeom>
        </p:spPr>
        <p:txBody>
          <a:bodyPr wrap="square">
            <a:spAutoFit/>
          </a:bodyPr>
          <a:lstStyle/>
          <a:p>
            <a:r>
              <a:rPr lang="en-US" sz="1600" dirty="0">
                <a:solidFill>
                  <a:srgbClr val="808000"/>
                </a:solidFill>
                <a:latin typeface="Menlo"/>
              </a:rPr>
              <a:t>@Test</a:t>
            </a:r>
          </a:p>
          <a:p>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shouldScoreTwentyWhenAllOne</a:t>
            </a:r>
            <a:r>
              <a:rPr lang="en-US" sz="1600" dirty="0">
                <a:solidFill>
                  <a:srgbClr val="000000"/>
                </a:solidFill>
                <a:latin typeface="Menlo"/>
              </a:rPr>
              <a:t>() {</a:t>
            </a:r>
          </a:p>
          <a:p>
            <a:r>
              <a:rPr lang="da-DK" sz="1600" dirty="0">
                <a:latin typeface="Menlo"/>
              </a:rPr>
              <a:t>    </a:t>
            </a:r>
            <a:r>
              <a:rPr lang="da-DK" sz="1600" b="1" dirty="0">
                <a:solidFill>
                  <a:srgbClr val="000080"/>
                </a:solidFill>
                <a:latin typeface="Menlo"/>
              </a:rPr>
              <a:t>for</a:t>
            </a:r>
            <a:r>
              <a:rPr lang="da-DK" sz="1600" dirty="0">
                <a:solidFill>
                  <a:srgbClr val="000080"/>
                </a:solidFill>
                <a:latin typeface="Menlo"/>
              </a:rPr>
              <a:t> </a:t>
            </a:r>
            <a:r>
              <a:rPr lang="da-DK" sz="1600" dirty="0">
                <a:solidFill>
                  <a:srgbClr val="000000"/>
                </a:solidFill>
                <a:latin typeface="Menlo"/>
              </a:rPr>
              <a:t>(</a:t>
            </a:r>
            <a:r>
              <a:rPr lang="da-DK" sz="1600" dirty="0" err="1">
                <a:solidFill>
                  <a:srgbClr val="4C73A6"/>
                </a:solidFill>
                <a:latin typeface="Menlo"/>
              </a:rPr>
              <a:t>int</a:t>
            </a:r>
            <a:r>
              <a:rPr lang="da-DK" sz="1600" dirty="0">
                <a:solidFill>
                  <a:srgbClr val="4C73A6"/>
                </a:solidFill>
                <a:latin typeface="Menlo"/>
              </a:rPr>
              <a:t> </a:t>
            </a:r>
            <a:r>
              <a:rPr lang="da-DK" sz="1600" dirty="0">
                <a:solidFill>
                  <a:srgbClr val="000000"/>
                </a:solidFill>
                <a:latin typeface="Menlo"/>
              </a:rPr>
              <a:t>i = </a:t>
            </a:r>
            <a:r>
              <a:rPr lang="da-DK" sz="1600" dirty="0">
                <a:solidFill>
                  <a:srgbClr val="0000FF"/>
                </a:solidFill>
                <a:latin typeface="Menlo"/>
              </a:rPr>
              <a:t>0</a:t>
            </a:r>
            <a:r>
              <a:rPr lang="da-DK" sz="1600" dirty="0">
                <a:solidFill>
                  <a:srgbClr val="000000"/>
                </a:solidFill>
                <a:latin typeface="Menlo"/>
              </a:rPr>
              <a:t>; i &lt; </a:t>
            </a:r>
            <a:r>
              <a:rPr lang="da-DK" sz="1600" dirty="0">
                <a:solidFill>
                  <a:srgbClr val="0000FF"/>
                </a:solidFill>
                <a:latin typeface="Menlo"/>
              </a:rPr>
              <a:t>20</a:t>
            </a:r>
            <a:r>
              <a:rPr lang="da-DK" sz="1600" dirty="0">
                <a:solidFill>
                  <a:srgbClr val="000000"/>
                </a:solidFill>
                <a:latin typeface="Menlo"/>
              </a:rPr>
              <a:t>; i ++) {</a:t>
            </a:r>
          </a:p>
          <a:p>
            <a:r>
              <a:rPr lang="en-US" sz="1600" dirty="0">
                <a:solidFill>
                  <a:srgbClr val="000000"/>
                </a:solidFill>
                <a:latin typeface="Menlo"/>
              </a:rPr>
              <a:t>        </a:t>
            </a:r>
            <a:r>
              <a:rPr lang="en-US" sz="1600" dirty="0" err="1">
                <a:solidFill>
                  <a:srgbClr val="000000"/>
                </a:solidFill>
                <a:latin typeface="Menlo"/>
              </a:rPr>
              <a:t>game.roll</a:t>
            </a:r>
            <a:r>
              <a:rPr lang="en-US" sz="1600" dirty="0">
                <a:solidFill>
                  <a:srgbClr val="000000"/>
                </a:solidFill>
                <a:latin typeface="Menlo"/>
              </a:rPr>
              <a:t>(</a:t>
            </a:r>
            <a:r>
              <a:rPr lang="en-US" sz="1600" dirty="0">
                <a:solidFill>
                  <a:srgbClr val="0000FF"/>
                </a:solidFill>
                <a:latin typeface="Menlo"/>
              </a:rPr>
              <a:t>1</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err="1">
                <a:solidFill>
                  <a:srgbClr val="000000"/>
                </a:solidFill>
                <a:latin typeface="Menlo"/>
              </a:rPr>
              <a:t>assertEquals</a:t>
            </a:r>
            <a:r>
              <a:rPr lang="en-US" sz="1600" dirty="0">
                <a:solidFill>
                  <a:srgbClr val="000000"/>
                </a:solidFill>
                <a:latin typeface="Menlo"/>
              </a:rPr>
              <a:t>(</a:t>
            </a:r>
            <a:r>
              <a:rPr lang="en-US" sz="1600" dirty="0">
                <a:solidFill>
                  <a:srgbClr val="0000FF"/>
                </a:solidFill>
                <a:latin typeface="Menlo"/>
              </a:rPr>
              <a:t>20</a:t>
            </a:r>
            <a:r>
              <a:rPr lang="en-US" sz="1600" dirty="0">
                <a:solidFill>
                  <a:srgbClr val="000000"/>
                </a:solidFill>
                <a:latin typeface="Menlo"/>
              </a:rPr>
              <a:t>, </a:t>
            </a:r>
            <a:r>
              <a:rPr lang="en-US" sz="1600" dirty="0" err="1">
                <a:solidFill>
                  <a:srgbClr val="000000"/>
                </a:solidFill>
                <a:latin typeface="Menlo"/>
              </a:rPr>
              <a:t>game.score</a:t>
            </a:r>
            <a:r>
              <a:rPr lang="en-US" sz="1600" dirty="0">
                <a:solidFill>
                  <a:srgbClr val="000000"/>
                </a:solidFill>
                <a:latin typeface="Menlo"/>
              </a:rPr>
              <a:t>());</a:t>
            </a:r>
          </a:p>
          <a:p>
            <a:r>
              <a:rPr lang="en-US" sz="1600" dirty="0">
                <a:solidFill>
                  <a:srgbClr val="000000"/>
                </a:solidFill>
                <a:latin typeface="Menlo"/>
              </a:rPr>
              <a:t>}</a:t>
            </a:r>
          </a:p>
          <a:p>
            <a:endParaRPr lang="en-US" sz="1600" dirty="0">
              <a:latin typeface="Menlo"/>
            </a:endParaRPr>
          </a:p>
        </p:txBody>
      </p:sp>
    </p:spTree>
    <p:extLst>
      <p:ext uri="{BB962C8B-B14F-4D97-AF65-F5344CB8AC3E}">
        <p14:creationId xmlns:p14="http://schemas.microsoft.com/office/powerpoint/2010/main" val="21083268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914400" y="1556748"/>
            <a:ext cx="2006600" cy="567932"/>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ru-RU" dirty="0" smtClean="0">
                <a:solidFill>
                  <a:srgbClr val="161645"/>
                </a:solidFill>
              </a:rPr>
              <a:t>Убираем дублирование</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57200" y="1044476"/>
            <a:ext cx="6197600" cy="2308324"/>
          </a:xfrm>
          <a:prstGeom prst="rect">
            <a:avLst/>
          </a:prstGeom>
        </p:spPr>
        <p:txBody>
          <a:bodyPr wrap="square">
            <a:spAutoFit/>
          </a:bodyPr>
          <a:lstStyle/>
          <a:p>
            <a:r>
              <a:rPr lang="en-US" sz="1600" dirty="0">
                <a:solidFill>
                  <a:srgbClr val="808000"/>
                </a:solidFill>
                <a:latin typeface="Menlo"/>
              </a:rPr>
              <a:t>@Test</a:t>
            </a:r>
          </a:p>
          <a:p>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shouldScoreZeroOnGutterGame</a:t>
            </a:r>
            <a:r>
              <a:rPr lang="en-US" sz="1600" dirty="0">
                <a:solidFill>
                  <a:srgbClr val="000000"/>
                </a:solidFill>
                <a:latin typeface="Menlo"/>
              </a:rPr>
              <a:t>() {</a:t>
            </a:r>
          </a:p>
          <a:p>
            <a:r>
              <a:rPr lang="en-US" sz="1600" dirty="0">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count = </a:t>
            </a:r>
            <a:r>
              <a:rPr lang="en-US" sz="1600" dirty="0">
                <a:solidFill>
                  <a:srgbClr val="0000FF"/>
                </a:solidFill>
                <a:latin typeface="Menlo"/>
              </a:rPr>
              <a:t>20</a:t>
            </a:r>
            <a:r>
              <a:rPr lang="en-US" sz="1600" dirty="0">
                <a:solidFill>
                  <a:srgbClr val="000000"/>
                </a:solidFill>
                <a:latin typeface="Menlo"/>
              </a:rPr>
              <a:t>;</a:t>
            </a:r>
          </a:p>
          <a:p>
            <a:r>
              <a:rPr lang="fr-FR" sz="1600" dirty="0">
                <a:latin typeface="Menlo"/>
              </a:rPr>
              <a:t>    </a:t>
            </a:r>
            <a:r>
              <a:rPr lang="fr-FR" sz="1600" dirty="0" err="1">
                <a:solidFill>
                  <a:srgbClr val="4C73A6"/>
                </a:solidFill>
                <a:latin typeface="Menlo"/>
              </a:rPr>
              <a:t>int</a:t>
            </a:r>
            <a:r>
              <a:rPr lang="fr-FR" sz="1600" dirty="0">
                <a:solidFill>
                  <a:srgbClr val="4C73A6"/>
                </a:solidFill>
                <a:latin typeface="Menlo"/>
              </a:rPr>
              <a:t> </a:t>
            </a:r>
            <a:r>
              <a:rPr lang="fr-FR" sz="1600" dirty="0">
                <a:solidFill>
                  <a:srgbClr val="000000"/>
                </a:solidFill>
                <a:latin typeface="Menlo"/>
              </a:rPr>
              <a:t>pins = </a:t>
            </a:r>
            <a:r>
              <a:rPr lang="fr-FR" sz="1600" dirty="0">
                <a:solidFill>
                  <a:srgbClr val="0000FF"/>
                </a:solidFill>
                <a:latin typeface="Menlo"/>
              </a:rPr>
              <a:t>0</a:t>
            </a:r>
            <a:r>
              <a:rPr lang="fr-FR" sz="1600" dirty="0">
                <a:solidFill>
                  <a:srgbClr val="000000"/>
                </a:solidFill>
                <a:latin typeface="Menlo"/>
              </a:rPr>
              <a:t>;</a:t>
            </a:r>
          </a:p>
          <a:p>
            <a:r>
              <a:rPr lang="en-US" sz="1600" dirty="0">
                <a:latin typeface="Menlo"/>
              </a:rPr>
              <a:t>    </a:t>
            </a:r>
            <a:r>
              <a:rPr lang="en-US" sz="1600" b="1" dirty="0">
                <a:solidFill>
                  <a:srgbClr val="000080"/>
                </a:solidFill>
                <a:latin typeface="Menlo"/>
              </a:rPr>
              <a:t>for</a:t>
            </a:r>
            <a:r>
              <a:rPr lang="en-US" sz="1600" dirty="0">
                <a:solidFill>
                  <a:srgbClr val="000080"/>
                </a:solidFill>
                <a:latin typeface="Menlo"/>
              </a:rPr>
              <a:t> </a:t>
            </a:r>
            <a:r>
              <a:rPr lang="en-US" sz="1600" dirty="0">
                <a:solidFill>
                  <a:srgbClr val="000000"/>
                </a:solidFill>
                <a:latin typeface="Menlo"/>
              </a:rPr>
              <a:t>(</a:t>
            </a:r>
            <a:r>
              <a:rPr lang="en-US" sz="1600" dirty="0" err="1">
                <a:solidFill>
                  <a:srgbClr val="4C73A6"/>
                </a:solidFill>
                <a:latin typeface="Menlo"/>
              </a:rPr>
              <a:t>int</a:t>
            </a:r>
            <a:r>
              <a:rPr lang="en-US" sz="1600" dirty="0">
                <a:solidFill>
                  <a:srgbClr val="4C73A6"/>
                </a:solidFill>
                <a:latin typeface="Menlo"/>
              </a:rPr>
              <a:t> </a:t>
            </a:r>
            <a:r>
              <a:rPr lang="en-US" sz="1600" dirty="0" err="1">
                <a:solidFill>
                  <a:srgbClr val="000000"/>
                </a:solidFill>
                <a:latin typeface="Menlo"/>
              </a:rPr>
              <a:t>i</a:t>
            </a:r>
            <a:r>
              <a:rPr lang="en-US" sz="1600" dirty="0">
                <a:solidFill>
                  <a:srgbClr val="000000"/>
                </a:solidFill>
                <a:latin typeface="Menlo"/>
              </a:rPr>
              <a:t> = </a:t>
            </a:r>
            <a:r>
              <a:rPr lang="en-US" sz="1600" dirty="0">
                <a:solidFill>
                  <a:srgbClr val="0000FF"/>
                </a:solidFill>
                <a:latin typeface="Menlo"/>
              </a:rPr>
              <a:t>0</a:t>
            </a:r>
            <a:r>
              <a:rPr lang="en-US" sz="1600" dirty="0">
                <a:solidFill>
                  <a:srgbClr val="000000"/>
                </a:solidFill>
                <a:latin typeface="Menlo"/>
              </a:rPr>
              <a:t>; </a:t>
            </a:r>
            <a:r>
              <a:rPr lang="en-US" sz="1600" dirty="0" err="1">
                <a:solidFill>
                  <a:srgbClr val="000000"/>
                </a:solidFill>
                <a:latin typeface="Menlo"/>
              </a:rPr>
              <a:t>i</a:t>
            </a:r>
            <a:r>
              <a:rPr lang="en-US" sz="1600" dirty="0">
                <a:solidFill>
                  <a:srgbClr val="000000"/>
                </a:solidFill>
                <a:latin typeface="Menlo"/>
              </a:rPr>
              <a:t> &lt; count; </a:t>
            </a:r>
            <a:r>
              <a:rPr lang="en-US" sz="1600" dirty="0" err="1">
                <a:solidFill>
                  <a:srgbClr val="000000"/>
                </a:solidFill>
                <a:latin typeface="Menlo"/>
              </a:rPr>
              <a:t>i</a:t>
            </a:r>
            <a:r>
              <a:rPr lang="en-US" sz="1600" dirty="0">
                <a:solidFill>
                  <a:srgbClr val="000000"/>
                </a:solidFill>
                <a:latin typeface="Menlo"/>
              </a:rPr>
              <a:t> ++) {</a:t>
            </a:r>
          </a:p>
          <a:p>
            <a:r>
              <a:rPr lang="en-US" sz="1600" dirty="0">
                <a:solidFill>
                  <a:srgbClr val="000000"/>
                </a:solidFill>
                <a:latin typeface="Menlo"/>
              </a:rPr>
              <a:t>        </a:t>
            </a:r>
            <a:r>
              <a:rPr lang="en-US" sz="1600" dirty="0" err="1">
                <a:solidFill>
                  <a:srgbClr val="000000"/>
                </a:solidFill>
                <a:latin typeface="Menlo"/>
              </a:rPr>
              <a:t>game.roll</a:t>
            </a:r>
            <a:r>
              <a:rPr lang="en-US" sz="1600" dirty="0">
                <a:solidFill>
                  <a:srgbClr val="000000"/>
                </a:solidFill>
                <a:latin typeface="Menlo"/>
              </a:rPr>
              <a:t>(pins);</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err="1">
                <a:solidFill>
                  <a:srgbClr val="000000"/>
                </a:solidFill>
                <a:latin typeface="Menlo"/>
              </a:rPr>
              <a:t>assertEquals</a:t>
            </a:r>
            <a:r>
              <a:rPr lang="en-US" sz="1600" dirty="0">
                <a:solidFill>
                  <a:srgbClr val="000000"/>
                </a:solidFill>
                <a:latin typeface="Menlo"/>
              </a:rPr>
              <a:t>(</a:t>
            </a:r>
            <a:r>
              <a:rPr lang="en-US" sz="1600" dirty="0">
                <a:solidFill>
                  <a:srgbClr val="0000FF"/>
                </a:solidFill>
                <a:latin typeface="Menlo"/>
              </a:rPr>
              <a:t>0</a:t>
            </a:r>
            <a:r>
              <a:rPr lang="en-US" sz="1600" dirty="0">
                <a:solidFill>
                  <a:srgbClr val="000000"/>
                </a:solidFill>
                <a:latin typeface="Menlo"/>
              </a:rPr>
              <a:t>, </a:t>
            </a:r>
            <a:r>
              <a:rPr lang="en-US" sz="1600" dirty="0" err="1">
                <a:solidFill>
                  <a:srgbClr val="000000"/>
                </a:solidFill>
                <a:latin typeface="Menlo"/>
              </a:rPr>
              <a:t>game.score</a:t>
            </a:r>
            <a:r>
              <a:rPr lang="en-US" sz="1600" dirty="0">
                <a:solidFill>
                  <a:srgbClr val="000000"/>
                </a:solidFill>
                <a:latin typeface="Menlo"/>
              </a:rPr>
              <a:t>());</a:t>
            </a:r>
          </a:p>
          <a:p>
            <a:r>
              <a:rPr lang="en-US" sz="1600" dirty="0">
                <a:solidFill>
                  <a:srgbClr val="000000"/>
                </a:solidFill>
                <a:latin typeface="Menlo"/>
              </a:rPr>
              <a:t>}</a:t>
            </a:r>
          </a:p>
        </p:txBody>
      </p:sp>
    </p:spTree>
    <p:extLst>
      <p:ext uri="{BB962C8B-B14F-4D97-AF65-F5344CB8AC3E}">
        <p14:creationId xmlns:p14="http://schemas.microsoft.com/office/powerpoint/2010/main" val="25139632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381000" y="1574800"/>
            <a:ext cx="6680200" cy="4290392"/>
            <a:chOff x="469900" y="1574800"/>
            <a:chExt cx="6680200" cy="4290392"/>
          </a:xfrm>
        </p:grpSpPr>
        <p:sp>
          <p:nvSpPr>
            <p:cNvPr id="6" name="Rounded Rectangle 5"/>
            <p:cNvSpPr/>
            <p:nvPr/>
          </p:nvSpPr>
          <p:spPr>
            <a:xfrm>
              <a:off x="1168400" y="1574800"/>
              <a:ext cx="2197100" cy="393700"/>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5" name="Rounded Rectangle 24"/>
            <p:cNvSpPr/>
            <p:nvPr/>
          </p:nvSpPr>
          <p:spPr>
            <a:xfrm>
              <a:off x="1168400" y="3212102"/>
              <a:ext cx="2197100" cy="393700"/>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Rounded Rectangle 6"/>
            <p:cNvSpPr/>
            <p:nvPr/>
          </p:nvSpPr>
          <p:spPr>
            <a:xfrm>
              <a:off x="469900" y="4298791"/>
              <a:ext cx="6680200" cy="1566401"/>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35" name="Curved Connector 34"/>
            <p:cNvCxnSpPr>
              <a:stCxn id="6" idx="1"/>
            </p:cNvCxnSpPr>
            <p:nvPr/>
          </p:nvCxnSpPr>
          <p:spPr>
            <a:xfrm rot="10800000" flipV="1">
              <a:off x="558800" y="1771649"/>
              <a:ext cx="609600" cy="2527141"/>
            </a:xfrm>
            <a:prstGeom prst="curvedConnector2">
              <a:avLst/>
            </a:prstGeom>
            <a:ln>
              <a:tailEnd type="arrow"/>
            </a:ln>
          </p:spPr>
          <p:style>
            <a:lnRef idx="2">
              <a:schemeClr val="accent3"/>
            </a:lnRef>
            <a:fillRef idx="0">
              <a:schemeClr val="accent3"/>
            </a:fillRef>
            <a:effectRef idx="1">
              <a:schemeClr val="accent3"/>
            </a:effectRef>
            <a:fontRef idx="minor">
              <a:schemeClr val="tx1"/>
            </a:fontRef>
          </p:style>
        </p:cxnSp>
        <p:cxnSp>
          <p:nvCxnSpPr>
            <p:cNvPr id="38" name="Curved Connector 37"/>
            <p:cNvCxnSpPr>
              <a:stCxn id="25" idx="1"/>
            </p:cNvCxnSpPr>
            <p:nvPr/>
          </p:nvCxnSpPr>
          <p:spPr>
            <a:xfrm rot="10800000" flipV="1">
              <a:off x="558800" y="3408952"/>
              <a:ext cx="609600" cy="861080"/>
            </a:xfrm>
            <a:prstGeom prst="curvedConnector2">
              <a:avLst/>
            </a:prstGeom>
            <a:ln>
              <a:tailEnd type="arrow"/>
            </a:ln>
          </p:spPr>
          <p:style>
            <a:lnRef idx="2">
              <a:schemeClr val="accent3"/>
            </a:lnRef>
            <a:fillRef idx="0">
              <a:schemeClr val="accent3"/>
            </a:fillRef>
            <a:effectRef idx="1">
              <a:schemeClr val="accent3"/>
            </a:effectRef>
            <a:fontRef idx="minor">
              <a:schemeClr val="tx1"/>
            </a:fontRef>
          </p:style>
        </p:cxnSp>
      </p:grpSp>
      <p:sp>
        <p:nvSpPr>
          <p:cNvPr id="5" name="Rectangle 4"/>
          <p:cNvSpPr/>
          <p:nvPr/>
        </p:nvSpPr>
        <p:spPr>
          <a:xfrm>
            <a:off x="469900" y="1033694"/>
            <a:ext cx="7061200" cy="4801315"/>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shouldScoreZeroOnGutterGame</a:t>
            </a:r>
            <a:r>
              <a:rPr lang="en-US" dirty="0">
                <a:solidFill>
                  <a:srgbClr val="000000"/>
                </a:solidFill>
                <a:latin typeface="Menlo"/>
              </a:rPr>
              <a:t>() {</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20</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shouldScoreTwentyWhenAllOne</a:t>
            </a:r>
            <a:r>
              <a:rPr lang="en-US" dirty="0">
                <a:solidFill>
                  <a:srgbClr val="000000"/>
                </a:solidFill>
                <a:latin typeface="Menlo"/>
              </a:rPr>
              <a:t>() {</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20</a:t>
            </a:r>
            <a:r>
              <a:rPr lang="en-US" dirty="0">
                <a:solidFill>
                  <a:srgbClr val="000000"/>
                </a:solidFill>
                <a:latin typeface="Menlo"/>
              </a:rPr>
              <a:t>, </a:t>
            </a:r>
            <a:r>
              <a:rPr lang="en-US" dirty="0">
                <a:solidFill>
                  <a:srgbClr val="0000FF"/>
                </a:solidFill>
                <a:latin typeface="Menlo"/>
              </a:rPr>
              <a:t>1</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20</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a:p>
            <a:r>
              <a:rPr lang="en-US" b="1" dirty="0">
                <a:solidFill>
                  <a:srgbClr val="000080"/>
                </a:solidFill>
                <a:latin typeface="Menlo"/>
              </a:rPr>
              <a:t>private</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rollMany</a:t>
            </a:r>
            <a:r>
              <a:rPr lang="en-US" dirty="0">
                <a:solidFill>
                  <a:srgbClr val="000000"/>
                </a:solidFill>
                <a:latin typeface="Menlo"/>
              </a:rPr>
              <a:t>(</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count,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pins) {</a:t>
            </a:r>
          </a:p>
          <a:p>
            <a:r>
              <a:rPr lang="en-US" dirty="0">
                <a:latin typeface="Menlo"/>
              </a:rPr>
              <a:t>    </a:t>
            </a:r>
            <a:r>
              <a:rPr lang="en-US" b="1" dirty="0">
                <a:solidFill>
                  <a:srgbClr val="000080"/>
                </a:solidFill>
                <a:latin typeface="Menlo"/>
              </a:rPr>
              <a:t>for</a:t>
            </a:r>
            <a:r>
              <a:rPr lang="en-US" dirty="0">
                <a:solidFill>
                  <a:srgbClr val="000080"/>
                </a:solidFill>
                <a:latin typeface="Menlo"/>
              </a:rPr>
              <a:t> </a:t>
            </a:r>
            <a:r>
              <a:rPr lang="en-US" dirty="0">
                <a:solidFill>
                  <a:srgbClr val="000000"/>
                </a:solidFill>
                <a:latin typeface="Menlo"/>
              </a:rPr>
              <a:t>(</a:t>
            </a:r>
            <a:r>
              <a:rPr lang="en-US" dirty="0" err="1">
                <a:solidFill>
                  <a:srgbClr val="4C73A6"/>
                </a:solidFill>
                <a:latin typeface="Menlo"/>
              </a:rPr>
              <a:t>int</a:t>
            </a:r>
            <a:r>
              <a:rPr lang="en-US" dirty="0">
                <a:solidFill>
                  <a:srgbClr val="4C73A6"/>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&lt; count; </a:t>
            </a:r>
            <a:r>
              <a:rPr lang="en-US" dirty="0" err="1">
                <a:solidFill>
                  <a:srgbClr val="000000"/>
                </a:solidFill>
                <a:latin typeface="Menlo"/>
              </a:rPr>
              <a:t>i</a:t>
            </a:r>
            <a:r>
              <a:rPr lang="en-US" dirty="0">
                <a:solidFill>
                  <a:srgbClr val="000000"/>
                </a:solidFill>
                <a:latin typeface="Menlo"/>
              </a:rPr>
              <a:t> ++)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(pins);</a:t>
            </a:r>
          </a:p>
          <a:p>
            <a:r>
              <a:rPr lang="en-US" dirty="0">
                <a:latin typeface="Menlo"/>
              </a:rPr>
              <a:t>    </a:t>
            </a:r>
            <a:r>
              <a:rPr lang="en-US" dirty="0">
                <a:solidFill>
                  <a:srgbClr val="000000"/>
                </a:solidFill>
                <a:latin typeface="Menlo"/>
              </a:rPr>
              <a:t>}</a:t>
            </a:r>
          </a:p>
          <a:p>
            <a:r>
              <a:rPr lang="en-US" dirty="0">
                <a:solidFill>
                  <a:srgbClr val="000000"/>
                </a:solidFill>
                <a:latin typeface="Menlo"/>
              </a:rPr>
              <a:t>}</a:t>
            </a:r>
          </a:p>
        </p:txBody>
      </p:sp>
      <p:sp>
        <p:nvSpPr>
          <p:cNvPr id="2" name="Title 1"/>
          <p:cNvSpPr>
            <a:spLocks noGrp="1"/>
          </p:cNvSpPr>
          <p:nvPr>
            <p:ph type="title"/>
          </p:nvPr>
        </p:nvSpPr>
        <p:spPr/>
        <p:txBody>
          <a:bodyPr/>
          <a:lstStyle/>
          <a:p>
            <a:r>
              <a:rPr lang="ru-RU" dirty="0" err="1" smtClean="0"/>
              <a:t>Рефакторим</a:t>
            </a:r>
            <a:endParaRPr lang="en-US" dirty="0"/>
          </a:p>
        </p:txBody>
      </p:sp>
      <p:sp>
        <p:nvSpPr>
          <p:cNvPr id="12" name="Oval 11"/>
          <p:cNvSpPr/>
          <p:nvPr/>
        </p:nvSpPr>
        <p:spPr>
          <a:xfrm>
            <a:off x="8514773" y="1301173"/>
            <a:ext cx="461819" cy="461819"/>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p:cNvSpPr/>
          <p:nvPr/>
        </p:nvSpPr>
        <p:spPr>
          <a:xfrm>
            <a:off x="479976"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bowling-0.3</a:t>
            </a:r>
            <a:endParaRPr lang="ru-RU" sz="1400"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42041404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52413" y="1063935"/>
            <a:ext cx="3162300" cy="1739900"/>
          </a:xfrm>
          <a:prstGeom prst="rect">
            <a:avLst/>
          </a:prstGeom>
        </p:spPr>
      </p:pic>
      <p:sp>
        <p:nvSpPr>
          <p:cNvPr id="2" name="Title 1"/>
          <p:cNvSpPr>
            <a:spLocks noGrp="1"/>
          </p:cNvSpPr>
          <p:nvPr>
            <p:ph type="title"/>
          </p:nvPr>
        </p:nvSpPr>
        <p:spPr/>
        <p:txBody>
          <a:bodyPr/>
          <a:lstStyle/>
          <a:p>
            <a:r>
              <a:rPr lang="ru-RU" dirty="0" smtClean="0">
                <a:solidFill>
                  <a:srgbClr val="161645"/>
                </a:solidFill>
              </a:rPr>
              <a:t>Проверка на </a:t>
            </a:r>
            <a:r>
              <a:rPr lang="en-US" dirty="0">
                <a:solidFill>
                  <a:srgbClr val="161645"/>
                </a:solidFill>
              </a:rPr>
              <a:t>S</a:t>
            </a:r>
            <a:r>
              <a:rPr lang="en-US" dirty="0" smtClean="0">
                <a:solidFill>
                  <a:srgbClr val="161645"/>
                </a:solidFill>
              </a:rPr>
              <a:t>pare</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588637" y="2513802"/>
            <a:ext cx="85790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10 + 3</a:t>
            </a:r>
            <a:endParaRPr lang="ru-RU" dirty="0">
              <a:solidFill>
                <a:srgbClr val="004080"/>
              </a:solidFill>
            </a:endParaRPr>
          </a:p>
        </p:txBody>
      </p:sp>
      <p:sp>
        <p:nvSpPr>
          <p:cNvPr id="25" name="TextBox 24"/>
          <p:cNvSpPr txBox="1"/>
          <p:nvPr/>
        </p:nvSpPr>
        <p:spPr>
          <a:xfrm>
            <a:off x="612273" y="1366919"/>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6</a:t>
            </a:r>
            <a:endParaRPr lang="ru-RU" dirty="0">
              <a:solidFill>
                <a:srgbClr val="004080"/>
              </a:solidFill>
            </a:endParaRPr>
          </a:p>
        </p:txBody>
      </p:sp>
      <p:sp>
        <p:nvSpPr>
          <p:cNvPr id="26" name="TextBox 25"/>
          <p:cNvSpPr txBox="1"/>
          <p:nvPr/>
        </p:nvSpPr>
        <p:spPr>
          <a:xfrm>
            <a:off x="1110313" y="1862027"/>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4</a:t>
            </a:r>
            <a:endParaRPr lang="ru-RU" dirty="0">
              <a:solidFill>
                <a:srgbClr val="004080"/>
              </a:solidFill>
            </a:endParaRPr>
          </a:p>
        </p:txBody>
      </p:sp>
      <p:sp>
        <p:nvSpPr>
          <p:cNvPr id="27" name="TextBox 26"/>
          <p:cNvSpPr txBox="1"/>
          <p:nvPr/>
        </p:nvSpPr>
        <p:spPr>
          <a:xfrm>
            <a:off x="1893816" y="1372843"/>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3</a:t>
            </a:r>
            <a:endParaRPr lang="ru-RU" dirty="0">
              <a:solidFill>
                <a:srgbClr val="004080"/>
              </a:solidFill>
            </a:endParaRPr>
          </a:p>
        </p:txBody>
      </p:sp>
      <p:sp>
        <p:nvSpPr>
          <p:cNvPr id="28" name="TextBox 27"/>
          <p:cNvSpPr txBox="1"/>
          <p:nvPr/>
        </p:nvSpPr>
        <p:spPr>
          <a:xfrm>
            <a:off x="2369491" y="1862027"/>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a:t>
            </a:r>
            <a:endParaRPr lang="ru-RU" dirty="0">
              <a:solidFill>
                <a:srgbClr val="004080"/>
              </a:solidFill>
            </a:endParaRPr>
          </a:p>
        </p:txBody>
      </p:sp>
      <p:sp>
        <p:nvSpPr>
          <p:cNvPr id="29" name="TextBox 28"/>
          <p:cNvSpPr txBox="1"/>
          <p:nvPr/>
        </p:nvSpPr>
        <p:spPr>
          <a:xfrm>
            <a:off x="1810506" y="2521646"/>
            <a:ext cx="85790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smtClean="0">
                <a:solidFill>
                  <a:srgbClr val="004080"/>
                </a:solidFill>
              </a:rPr>
              <a:t>3</a:t>
            </a:r>
            <a:endParaRPr lang="ru-RU" dirty="0">
              <a:solidFill>
                <a:srgbClr val="004080"/>
              </a:solidFill>
            </a:endParaRPr>
          </a:p>
        </p:txBody>
      </p:sp>
      <p:sp>
        <p:nvSpPr>
          <p:cNvPr id="30" name="Rounded Rectangular Callout 29"/>
          <p:cNvSpPr/>
          <p:nvPr/>
        </p:nvSpPr>
        <p:spPr>
          <a:xfrm>
            <a:off x="5931273" y="1616364"/>
            <a:ext cx="2195490" cy="564468"/>
          </a:xfrm>
          <a:prstGeom prst="wedgeRoundRectCallout">
            <a:avLst>
              <a:gd name="adj1" fmla="val 61342"/>
              <a:gd name="adj2" fmla="val -462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FF0000"/>
                </a:solidFill>
                <a:latin typeface="Arial" charset="0"/>
                <a:ea typeface="ＭＳ Ｐゴシック" charset="0"/>
                <a:cs typeface="Arial" charset="0"/>
              </a:rPr>
              <a:t>Тест падает</a:t>
            </a:r>
            <a:endParaRPr lang="ru-RU" dirty="0">
              <a:solidFill>
                <a:srgbClr val="FF0000"/>
              </a:solidFill>
              <a:latin typeface="Arial" charset="0"/>
              <a:ea typeface="ＭＳ Ｐゴシック" charset="0"/>
              <a:cs typeface="Arial" charset="0"/>
            </a:endParaRPr>
          </a:p>
        </p:txBody>
      </p:sp>
      <p:sp>
        <p:nvSpPr>
          <p:cNvPr id="3" name="Rectangle 2"/>
          <p:cNvSpPr/>
          <p:nvPr/>
        </p:nvSpPr>
        <p:spPr>
          <a:xfrm>
            <a:off x="478558" y="3220829"/>
            <a:ext cx="6303242" cy="2308324"/>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shouldScoreSpareCorrectly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6</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17</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p:txBody>
      </p:sp>
    </p:spTree>
    <p:extLst>
      <p:ext uri="{BB962C8B-B14F-4D97-AF65-F5344CB8AC3E}">
        <p14:creationId xmlns:p14="http://schemas.microsoft.com/office/powerpoint/2010/main" val="18064153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016000" y="2115127"/>
            <a:ext cx="2324100" cy="393057"/>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6" name="Rounded Rectangle 5"/>
          <p:cNvSpPr/>
          <p:nvPr/>
        </p:nvSpPr>
        <p:spPr>
          <a:xfrm>
            <a:off x="1016000" y="3236912"/>
            <a:ext cx="2324100" cy="330200"/>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solidFill>
                  <a:srgbClr val="161645"/>
                </a:solidFill>
              </a:rPr>
              <a:t>Design review</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ounded Rectangular Callout 29"/>
          <p:cNvSpPr/>
          <p:nvPr/>
        </p:nvSpPr>
        <p:spPr>
          <a:xfrm>
            <a:off x="4715885" y="914400"/>
            <a:ext cx="2754023" cy="1200727"/>
          </a:xfrm>
          <a:prstGeom prst="wedgeRoundRectCallout">
            <a:avLst>
              <a:gd name="adj1" fmla="val -84452"/>
              <a:gd name="adj2" fmla="val 566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chemeClr val="accent4"/>
                </a:solidFill>
                <a:latin typeface="Arial" charset="0"/>
                <a:ea typeface="ＭＳ Ｐゴシック" charset="0"/>
                <a:cs typeface="Arial" charset="0"/>
              </a:rPr>
              <a:t>roll – </a:t>
            </a:r>
            <a:r>
              <a:rPr lang="ru-RU" dirty="0" smtClean="0">
                <a:solidFill>
                  <a:schemeClr val="accent4"/>
                </a:solidFill>
                <a:latin typeface="Arial" charset="0"/>
                <a:ea typeface="ＭＳ Ｐゴシック" charset="0"/>
                <a:cs typeface="Arial" charset="0"/>
              </a:rPr>
              <a:t>занимается подсчетом очков</a:t>
            </a:r>
            <a:r>
              <a:rPr lang="en-US" dirty="0" smtClean="0">
                <a:solidFill>
                  <a:schemeClr val="accent4"/>
                </a:solidFill>
                <a:latin typeface="Arial" charset="0"/>
                <a:ea typeface="ＭＳ Ｐゴシック" charset="0"/>
                <a:cs typeface="Arial" charset="0"/>
              </a:rPr>
              <a:t>, </a:t>
            </a:r>
            <a:r>
              <a:rPr lang="ru-RU" dirty="0" smtClean="0">
                <a:solidFill>
                  <a:schemeClr val="accent4"/>
                </a:solidFill>
                <a:latin typeface="Arial" charset="0"/>
                <a:ea typeface="ＭＳ Ｐゴシック" charset="0"/>
                <a:cs typeface="Arial" charset="0"/>
              </a:rPr>
              <a:t>но имя метода не указывает на это</a:t>
            </a:r>
            <a:r>
              <a:rPr lang="en-US" dirty="0" smtClean="0">
                <a:solidFill>
                  <a:schemeClr val="accent4"/>
                </a:solidFill>
                <a:latin typeface="Arial" charset="0"/>
                <a:ea typeface="ＭＳ Ｐゴシック" charset="0"/>
                <a:cs typeface="Arial" charset="0"/>
              </a:rPr>
              <a:t> </a:t>
            </a:r>
            <a:endParaRPr lang="ru-RU" dirty="0">
              <a:solidFill>
                <a:schemeClr val="accent4"/>
              </a:solidFill>
              <a:latin typeface="Arial" charset="0"/>
              <a:ea typeface="ＭＳ Ｐゴシック" charset="0"/>
              <a:cs typeface="Arial" charset="0"/>
            </a:endParaRPr>
          </a:p>
        </p:txBody>
      </p:sp>
      <p:sp>
        <p:nvSpPr>
          <p:cNvPr id="31" name="Rounded Rectangular Callout 30"/>
          <p:cNvSpPr/>
          <p:nvPr/>
        </p:nvSpPr>
        <p:spPr>
          <a:xfrm>
            <a:off x="3021818" y="3874218"/>
            <a:ext cx="3940089" cy="1141006"/>
          </a:xfrm>
          <a:prstGeom prst="wedgeRoundRectCallout">
            <a:avLst>
              <a:gd name="adj1" fmla="val -38037"/>
              <a:gd name="adj2" fmla="val -9458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dirty="0" smtClean="0">
                <a:solidFill>
                  <a:srgbClr val="004080"/>
                </a:solidFill>
                <a:latin typeface="Arial" charset="0"/>
                <a:ea typeface="ＭＳ Ｐゴシック" charset="0"/>
                <a:cs typeface="Arial" charset="0"/>
              </a:rPr>
              <a:t>score – </a:t>
            </a:r>
            <a:r>
              <a:rPr lang="ru-RU" dirty="0" smtClean="0">
                <a:solidFill>
                  <a:srgbClr val="004080"/>
                </a:solidFill>
                <a:latin typeface="Arial" charset="0"/>
                <a:ea typeface="ＭＳ Ｐゴシック" charset="0"/>
                <a:cs typeface="Arial" charset="0"/>
              </a:rPr>
              <a:t>не занимается подсчетом очков</a:t>
            </a:r>
            <a:r>
              <a:rPr lang="en-US" dirty="0" smtClean="0">
                <a:solidFill>
                  <a:srgbClr val="004080"/>
                </a:solidFill>
                <a:latin typeface="Arial" charset="0"/>
                <a:ea typeface="ＭＳ Ｐゴシック" charset="0"/>
                <a:cs typeface="Arial" charset="0"/>
              </a:rPr>
              <a:t>, </a:t>
            </a:r>
            <a:r>
              <a:rPr lang="ru-RU" dirty="0" smtClean="0">
                <a:solidFill>
                  <a:srgbClr val="004080"/>
                </a:solidFill>
                <a:latin typeface="Arial" charset="0"/>
                <a:ea typeface="ＭＳ Ｐゴシック" charset="0"/>
                <a:cs typeface="Arial" charset="0"/>
              </a:rPr>
              <a:t>хотя имя указывает</a:t>
            </a:r>
            <a:r>
              <a:rPr lang="en-US" dirty="0" smtClean="0">
                <a:solidFill>
                  <a:srgbClr val="004080"/>
                </a:solidFill>
                <a:latin typeface="Arial" charset="0"/>
                <a:ea typeface="ＭＳ Ｐゴシック" charset="0"/>
                <a:cs typeface="Arial" charset="0"/>
              </a:rPr>
              <a:t>,</a:t>
            </a:r>
            <a:r>
              <a:rPr lang="ru-RU" dirty="0" smtClean="0">
                <a:solidFill>
                  <a:srgbClr val="004080"/>
                </a:solidFill>
                <a:latin typeface="Arial" charset="0"/>
                <a:ea typeface="ＭＳ Ｐゴシック" charset="0"/>
                <a:cs typeface="Arial" charset="0"/>
              </a:rPr>
              <a:t> что должна</a:t>
            </a:r>
            <a:endParaRPr lang="ru-RU" dirty="0">
              <a:solidFill>
                <a:srgbClr val="004080"/>
              </a:solidFill>
              <a:latin typeface="Arial" charset="0"/>
              <a:ea typeface="ＭＳ Ｐゴシック" charset="0"/>
              <a:cs typeface="Arial" charset="0"/>
            </a:endParaRPr>
          </a:p>
        </p:txBody>
      </p:sp>
      <p:sp>
        <p:nvSpPr>
          <p:cNvPr id="32" name="Rectangle 31"/>
          <p:cNvSpPr/>
          <p:nvPr/>
        </p:nvSpPr>
        <p:spPr>
          <a:xfrm>
            <a:off x="366508"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bowling-0.4</a:t>
            </a:r>
          </a:p>
        </p:txBody>
      </p:sp>
      <p:sp>
        <p:nvSpPr>
          <p:cNvPr id="4" name="Rectangle 3"/>
          <p:cNvSpPr/>
          <p:nvPr/>
        </p:nvSpPr>
        <p:spPr>
          <a:xfrm>
            <a:off x="457200" y="1027092"/>
            <a:ext cx="5956300" cy="3416320"/>
          </a:xfrm>
          <a:prstGeom prst="rect">
            <a:avLst/>
          </a:prstGeom>
        </p:spPr>
        <p:txBody>
          <a:bodyPr wrap="square">
            <a:spAutoFit/>
          </a:bodyPr>
          <a:lstStyle/>
          <a:p>
            <a:r>
              <a:rPr lang="en-US" b="1" dirty="0">
                <a:solidFill>
                  <a:srgbClr val="000080"/>
                </a:solidFill>
                <a:latin typeface="Menlo"/>
              </a:rPr>
              <a:t>public class</a:t>
            </a:r>
            <a:r>
              <a:rPr lang="en-US" dirty="0">
                <a:solidFill>
                  <a:srgbClr val="000080"/>
                </a:solidFill>
                <a:latin typeface="Menlo"/>
              </a:rPr>
              <a:t> </a:t>
            </a:r>
            <a:r>
              <a:rPr lang="en-US" dirty="0" err="1">
                <a:solidFill>
                  <a:srgbClr val="000000"/>
                </a:solidFill>
                <a:latin typeface="Menlo"/>
              </a:rPr>
              <a:t>BowlingGame</a:t>
            </a:r>
            <a:r>
              <a:rPr lang="en-US" dirty="0">
                <a:solidFill>
                  <a:srgbClr val="000000"/>
                </a:solidFill>
                <a:latin typeface="Menlo"/>
              </a:rPr>
              <a:t> {</a:t>
            </a:r>
          </a:p>
          <a:p>
            <a:endParaRPr lang="en-US" dirty="0">
              <a:latin typeface="Menlo"/>
            </a:endParaRPr>
          </a:p>
          <a:p>
            <a:r>
              <a:rPr lang="it-IT" dirty="0">
                <a:latin typeface="Menlo"/>
              </a:rPr>
              <a:t>    </a:t>
            </a:r>
            <a:r>
              <a:rPr lang="it-IT" b="1" dirty="0">
                <a:solidFill>
                  <a:srgbClr val="000080"/>
                </a:solidFill>
                <a:latin typeface="Menlo"/>
              </a:rPr>
              <a:t>private</a:t>
            </a:r>
            <a:r>
              <a:rPr lang="it-IT" dirty="0">
                <a:solidFill>
                  <a:srgbClr val="000080"/>
                </a:solidFill>
                <a:latin typeface="Menlo"/>
              </a:rPr>
              <a:t> </a:t>
            </a:r>
            <a:r>
              <a:rPr lang="it-IT" dirty="0" err="1">
                <a:solidFill>
                  <a:srgbClr val="4C73A6"/>
                </a:solidFill>
                <a:latin typeface="Menlo"/>
              </a:rPr>
              <a:t>int</a:t>
            </a:r>
            <a:r>
              <a:rPr lang="it-IT" dirty="0">
                <a:solidFill>
                  <a:srgbClr val="4C73A6"/>
                </a:solidFill>
                <a:latin typeface="Menlo"/>
              </a:rPr>
              <a:t> </a:t>
            </a:r>
            <a:r>
              <a:rPr lang="it-IT" dirty="0">
                <a:solidFill>
                  <a:srgbClr val="000000"/>
                </a:solidFill>
                <a:latin typeface="Menlo"/>
              </a:rPr>
              <a:t>score;</a:t>
            </a:r>
          </a:p>
          <a:p>
            <a:endParaRPr lang="en-US" dirty="0">
              <a:latin typeface="Menlo"/>
            </a:endParaRPr>
          </a:p>
          <a:p>
            <a:r>
              <a:rPr lang="fi-FI" dirty="0">
                <a:latin typeface="Menlo"/>
              </a:rPr>
              <a:t>    </a:t>
            </a:r>
            <a:r>
              <a:rPr lang="fi-FI" b="1" dirty="0" err="1">
                <a:solidFill>
                  <a:srgbClr val="000080"/>
                </a:solidFill>
                <a:latin typeface="Menlo"/>
              </a:rPr>
              <a:t>public</a:t>
            </a:r>
            <a:r>
              <a:rPr lang="fi-FI" dirty="0">
                <a:solidFill>
                  <a:srgbClr val="000080"/>
                </a:solidFill>
                <a:latin typeface="Menlo"/>
              </a:rPr>
              <a:t> </a:t>
            </a:r>
            <a:r>
              <a:rPr lang="fi-FI" dirty="0" err="1">
                <a:solidFill>
                  <a:srgbClr val="4C73A6"/>
                </a:solidFill>
                <a:latin typeface="Menlo"/>
              </a:rPr>
              <a:t>void</a:t>
            </a:r>
            <a:r>
              <a:rPr lang="fi-FI" dirty="0">
                <a:solidFill>
                  <a:srgbClr val="4C73A6"/>
                </a:solidFill>
                <a:latin typeface="Menlo"/>
              </a:rPr>
              <a:t> </a:t>
            </a:r>
            <a:r>
              <a:rPr lang="fi-FI" dirty="0" err="1">
                <a:solidFill>
                  <a:srgbClr val="000000"/>
                </a:solidFill>
                <a:latin typeface="Menlo"/>
              </a:rPr>
              <a:t>roll(</a:t>
            </a:r>
            <a:r>
              <a:rPr lang="fi-FI" dirty="0" err="1">
                <a:solidFill>
                  <a:srgbClr val="4C73A6"/>
                </a:solidFill>
                <a:latin typeface="Menlo"/>
              </a:rPr>
              <a:t>int</a:t>
            </a:r>
            <a:r>
              <a:rPr lang="fi-FI" dirty="0">
                <a:solidFill>
                  <a:srgbClr val="4C73A6"/>
                </a:solidFill>
                <a:latin typeface="Menlo"/>
              </a:rPr>
              <a:t> </a:t>
            </a:r>
            <a:r>
              <a:rPr lang="fi-FI" dirty="0" err="1">
                <a:solidFill>
                  <a:srgbClr val="000000"/>
                </a:solidFill>
                <a:latin typeface="Menlo"/>
              </a:rPr>
              <a:t>pins</a:t>
            </a:r>
            <a:r>
              <a:rPr lang="fi-FI" dirty="0">
                <a:solidFill>
                  <a:srgbClr val="000000"/>
                </a:solidFill>
                <a:latin typeface="Menlo"/>
              </a:rPr>
              <a:t>) {</a:t>
            </a:r>
          </a:p>
          <a:p>
            <a:r>
              <a:rPr lang="fr-FR" dirty="0">
                <a:solidFill>
                  <a:srgbClr val="000000"/>
                </a:solidFill>
                <a:latin typeface="Menlo"/>
              </a:rPr>
              <a:t>        score += pins;</a:t>
            </a:r>
          </a:p>
          <a:p>
            <a:r>
              <a:rPr lang="en-US" dirty="0">
                <a:latin typeface="Menlo"/>
              </a:rPr>
              <a:t>    </a:t>
            </a:r>
            <a:r>
              <a:rPr lang="en-US" dirty="0">
                <a:solidFill>
                  <a:srgbClr val="000000"/>
                </a:solidFill>
                <a:latin typeface="Menlo"/>
              </a:rPr>
              <a:t>}</a:t>
            </a:r>
          </a:p>
          <a:p>
            <a:endParaRPr lang="en-US" dirty="0">
              <a:latin typeface="Menlo"/>
            </a:endParaRPr>
          </a:p>
          <a:p>
            <a:r>
              <a:rPr lang="en-US" dirty="0">
                <a:latin typeface="Menlo"/>
              </a:rPr>
              <a:t>    </a:t>
            </a:r>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latin typeface="Menlo"/>
              </a:rPr>
              <a:t>    </a:t>
            </a:r>
            <a:r>
              <a:rPr lang="en-US" dirty="0">
                <a:solidFill>
                  <a:srgbClr val="000000"/>
                </a:solidFill>
                <a:latin typeface="Menlo"/>
              </a:rPr>
              <a:t>}</a:t>
            </a:r>
          </a:p>
          <a:p>
            <a:r>
              <a:rPr lang="en-US" dirty="0">
                <a:solidFill>
                  <a:srgbClr val="000000"/>
                </a:solidFill>
                <a:latin typeface="Menlo"/>
              </a:rPr>
              <a:t>}</a:t>
            </a:r>
          </a:p>
        </p:txBody>
      </p:sp>
    </p:spTree>
    <p:extLst>
      <p:ext uri="{BB962C8B-B14F-4D97-AF65-F5344CB8AC3E}">
        <p14:creationId xmlns:p14="http://schemas.microsoft.com/office/powerpoint/2010/main" val="398473484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solidFill>
                  <a:srgbClr val="161645"/>
                </a:solidFill>
              </a:rPr>
              <a:t>Redesign</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ular Callout 23"/>
          <p:cNvSpPr/>
          <p:nvPr/>
        </p:nvSpPr>
        <p:spPr>
          <a:xfrm>
            <a:off x="4995164" y="410077"/>
            <a:ext cx="2195490" cy="564468"/>
          </a:xfrm>
          <a:prstGeom prst="wedgeRoundRectCallout">
            <a:avLst>
              <a:gd name="adj1" fmla="val -35313"/>
              <a:gd name="adj2" fmla="val 7753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Добавляем метод в </a:t>
            </a:r>
            <a:r>
              <a:rPr lang="en-US" dirty="0" smtClean="0">
                <a:solidFill>
                  <a:srgbClr val="004080"/>
                </a:solidFill>
                <a:latin typeface="Arial" charset="0"/>
                <a:ea typeface="ＭＳ Ｐゴシック" charset="0"/>
                <a:cs typeface="Arial" charset="0"/>
              </a:rPr>
              <a:t>Ignore</a:t>
            </a:r>
            <a:endParaRPr lang="ru-RU" dirty="0">
              <a:solidFill>
                <a:srgbClr val="004080"/>
              </a:solidFill>
              <a:latin typeface="Arial" charset="0"/>
              <a:ea typeface="ＭＳ Ｐゴシック" charset="0"/>
              <a:cs typeface="Arial" charset="0"/>
            </a:endParaRPr>
          </a:p>
        </p:txBody>
      </p:sp>
      <p:sp>
        <p:nvSpPr>
          <p:cNvPr id="3" name="Rectangle 2"/>
          <p:cNvSpPr/>
          <p:nvPr/>
        </p:nvSpPr>
        <p:spPr>
          <a:xfrm>
            <a:off x="457200" y="1023877"/>
            <a:ext cx="6070600" cy="2862323"/>
          </a:xfrm>
          <a:prstGeom prst="rect">
            <a:avLst/>
          </a:prstGeom>
        </p:spPr>
        <p:txBody>
          <a:bodyPr wrap="square">
            <a:spAutoFit/>
          </a:bodyPr>
          <a:lstStyle/>
          <a:p>
            <a:r>
              <a:rPr lang="en-US" dirty="0">
                <a:solidFill>
                  <a:srgbClr val="808000"/>
                </a:solidFill>
                <a:latin typeface="Menlo"/>
              </a:rPr>
              <a:t>@Ignore</a:t>
            </a:r>
            <a:r>
              <a:rPr lang="en-US" dirty="0">
                <a:solidFill>
                  <a:srgbClr val="000000"/>
                </a:solidFill>
                <a:latin typeface="Menlo"/>
              </a:rPr>
              <a:t>(</a:t>
            </a:r>
            <a:r>
              <a:rPr lang="en-US" b="1" dirty="0">
                <a:solidFill>
                  <a:srgbClr val="009900"/>
                </a:solidFill>
                <a:latin typeface="Menlo"/>
              </a:rPr>
              <a:t>"until we get design right"</a:t>
            </a:r>
            <a:r>
              <a:rPr lang="en-US" dirty="0">
                <a:solidFill>
                  <a:srgbClr val="000000"/>
                </a:solidFill>
                <a:latin typeface="Menlo"/>
              </a:rPr>
              <a:t>)</a:t>
            </a:r>
          </a:p>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shouldScoreSpareCorrectly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6</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17</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p:txBody>
      </p:sp>
    </p:spTree>
    <p:extLst>
      <p:ext uri="{BB962C8B-B14F-4D97-AF65-F5344CB8AC3E}">
        <p14:creationId xmlns:p14="http://schemas.microsoft.com/office/powerpoint/2010/main" val="386162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Redesign</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457200" y="1066085"/>
            <a:ext cx="6972300" cy="4801315"/>
          </a:xfrm>
          <a:prstGeom prst="rect">
            <a:avLst/>
          </a:prstGeom>
        </p:spPr>
        <p:txBody>
          <a:bodyPr wrap="square">
            <a:spAutoFit/>
          </a:bodyPr>
          <a:lstStyle/>
          <a:p>
            <a:r>
              <a:rPr lang="en-US" b="1" dirty="0">
                <a:solidFill>
                  <a:srgbClr val="000080"/>
                </a:solidFill>
                <a:latin typeface="Menlo"/>
              </a:rPr>
              <a:t>public class</a:t>
            </a:r>
            <a:r>
              <a:rPr lang="en-US" dirty="0">
                <a:solidFill>
                  <a:srgbClr val="000080"/>
                </a:solidFill>
                <a:latin typeface="Menlo"/>
              </a:rPr>
              <a:t> </a:t>
            </a:r>
            <a:r>
              <a:rPr lang="en-US" dirty="0" err="1">
                <a:solidFill>
                  <a:srgbClr val="000000"/>
                </a:solidFill>
                <a:latin typeface="Menlo"/>
              </a:rPr>
              <a:t>BowlingGame</a:t>
            </a:r>
            <a:r>
              <a:rPr lang="en-US" dirty="0">
                <a:solidFill>
                  <a:srgbClr val="000000"/>
                </a:solidFill>
                <a:latin typeface="Menlo"/>
              </a:rPr>
              <a:t> {</a:t>
            </a:r>
          </a:p>
          <a:p>
            <a:endParaRPr lang="en-US" dirty="0">
              <a:latin typeface="Menlo"/>
            </a:endParaRPr>
          </a:p>
          <a:p>
            <a:r>
              <a:rPr lang="en-US" dirty="0">
                <a:latin typeface="Menlo"/>
              </a:rPr>
              <a:t>    </a:t>
            </a:r>
            <a:r>
              <a:rPr lang="en-US" b="1" dirty="0">
                <a:solidFill>
                  <a:srgbClr val="000080"/>
                </a:solidFill>
                <a:latin typeface="Menlo"/>
              </a:rPr>
              <a:t>private final</a:t>
            </a:r>
            <a:r>
              <a:rPr lang="en-US" dirty="0">
                <a:solidFill>
                  <a:srgbClr val="000080"/>
                </a:solidFill>
                <a:latin typeface="Menlo"/>
              </a:rPr>
              <a:t> </a:t>
            </a:r>
            <a:r>
              <a:rPr lang="en-US" dirty="0" err="1">
                <a:solidFill>
                  <a:srgbClr val="4C73A6"/>
                </a:solidFill>
                <a:latin typeface="Menlo"/>
              </a:rPr>
              <a:t>int</a:t>
            </a:r>
            <a:r>
              <a:rPr lang="en-US" dirty="0">
                <a:solidFill>
                  <a:srgbClr val="000000"/>
                </a:solidFill>
                <a:latin typeface="Menlo"/>
              </a:rPr>
              <a:t>[] rolls = </a:t>
            </a:r>
            <a:r>
              <a:rPr lang="en-US" b="1" dirty="0">
                <a:solidFill>
                  <a:srgbClr val="000080"/>
                </a:solidFill>
                <a:latin typeface="Menlo"/>
              </a:rPr>
              <a:t>new</a:t>
            </a:r>
            <a:r>
              <a:rPr lang="en-US" dirty="0">
                <a:solidFill>
                  <a:srgbClr val="000080"/>
                </a:solidFill>
                <a:latin typeface="Menlo"/>
              </a:rPr>
              <a:t> </a:t>
            </a:r>
            <a:r>
              <a:rPr lang="en-US" dirty="0" err="1">
                <a:solidFill>
                  <a:srgbClr val="4C73A6"/>
                </a:solidFill>
                <a:latin typeface="Menlo"/>
              </a:rPr>
              <a:t>int</a:t>
            </a:r>
            <a:r>
              <a:rPr lang="en-US" dirty="0">
                <a:solidFill>
                  <a:srgbClr val="000000"/>
                </a:solidFill>
                <a:latin typeface="Menlo"/>
              </a:rPr>
              <a:t>[</a:t>
            </a:r>
            <a:r>
              <a:rPr lang="en-US" dirty="0">
                <a:solidFill>
                  <a:srgbClr val="0000FF"/>
                </a:solidFill>
                <a:latin typeface="Menlo"/>
              </a:rPr>
              <a:t>21</a:t>
            </a:r>
            <a:r>
              <a:rPr lang="en-US" dirty="0">
                <a:solidFill>
                  <a:srgbClr val="000000"/>
                </a:solidFill>
                <a:latin typeface="Menlo"/>
              </a:rPr>
              <a:t>];</a:t>
            </a:r>
          </a:p>
          <a:p>
            <a:r>
              <a:rPr lang="en-US" dirty="0">
                <a:latin typeface="Menlo"/>
              </a:rPr>
              <a:t>    </a:t>
            </a:r>
            <a:r>
              <a:rPr lang="en-US" b="1" dirty="0">
                <a:solidFill>
                  <a:srgbClr val="000080"/>
                </a:solidFill>
                <a:latin typeface="Menlo"/>
              </a:rPr>
              <a:t>private</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err="1">
                <a:solidFill>
                  <a:srgbClr val="000000"/>
                </a:solidFill>
                <a:latin typeface="Menlo"/>
              </a:rPr>
              <a:t>currentRoll</a:t>
            </a:r>
            <a:r>
              <a:rPr lang="en-US" dirty="0">
                <a:solidFill>
                  <a:srgbClr val="000000"/>
                </a:solidFill>
                <a:latin typeface="Menlo"/>
              </a:rPr>
              <a:t> = </a:t>
            </a:r>
            <a:r>
              <a:rPr lang="en-US" dirty="0">
                <a:solidFill>
                  <a:srgbClr val="0000FF"/>
                </a:solidFill>
                <a:latin typeface="Menlo"/>
              </a:rPr>
              <a:t>0</a:t>
            </a:r>
            <a:r>
              <a:rPr lang="en-US" dirty="0">
                <a:solidFill>
                  <a:srgbClr val="000000"/>
                </a:solidFill>
                <a:latin typeface="Menlo"/>
              </a:rPr>
              <a:t>;</a:t>
            </a:r>
          </a:p>
          <a:p>
            <a:endParaRPr lang="en-US" dirty="0">
              <a:latin typeface="Menlo"/>
            </a:endParaRPr>
          </a:p>
          <a:p>
            <a:r>
              <a:rPr lang="fi-FI" dirty="0">
                <a:latin typeface="Menlo"/>
              </a:rPr>
              <a:t>    </a:t>
            </a:r>
            <a:r>
              <a:rPr lang="fi-FI" b="1" dirty="0" err="1">
                <a:solidFill>
                  <a:srgbClr val="000080"/>
                </a:solidFill>
                <a:latin typeface="Menlo"/>
              </a:rPr>
              <a:t>public</a:t>
            </a:r>
            <a:r>
              <a:rPr lang="fi-FI" dirty="0">
                <a:solidFill>
                  <a:srgbClr val="000080"/>
                </a:solidFill>
                <a:latin typeface="Menlo"/>
              </a:rPr>
              <a:t> </a:t>
            </a:r>
            <a:r>
              <a:rPr lang="fi-FI" dirty="0" err="1">
                <a:solidFill>
                  <a:srgbClr val="4C73A6"/>
                </a:solidFill>
                <a:latin typeface="Menlo"/>
              </a:rPr>
              <a:t>void</a:t>
            </a:r>
            <a:r>
              <a:rPr lang="fi-FI" dirty="0">
                <a:solidFill>
                  <a:srgbClr val="4C73A6"/>
                </a:solidFill>
                <a:latin typeface="Menlo"/>
              </a:rPr>
              <a:t> </a:t>
            </a:r>
            <a:r>
              <a:rPr lang="fi-FI" dirty="0" err="1">
                <a:solidFill>
                  <a:srgbClr val="000000"/>
                </a:solidFill>
                <a:latin typeface="Menlo"/>
              </a:rPr>
              <a:t>roll(</a:t>
            </a:r>
            <a:r>
              <a:rPr lang="fi-FI" dirty="0" err="1">
                <a:solidFill>
                  <a:srgbClr val="4C73A6"/>
                </a:solidFill>
                <a:latin typeface="Menlo"/>
              </a:rPr>
              <a:t>int</a:t>
            </a:r>
            <a:r>
              <a:rPr lang="fi-FI" dirty="0">
                <a:solidFill>
                  <a:srgbClr val="4C73A6"/>
                </a:solidFill>
                <a:latin typeface="Menlo"/>
              </a:rPr>
              <a:t> </a:t>
            </a:r>
            <a:r>
              <a:rPr lang="fi-FI" dirty="0" err="1">
                <a:solidFill>
                  <a:srgbClr val="000000"/>
                </a:solidFill>
                <a:latin typeface="Menlo"/>
              </a:rPr>
              <a:t>pins</a:t>
            </a:r>
            <a:r>
              <a:rPr lang="fi-FI" dirty="0">
                <a:solidFill>
                  <a:srgbClr val="000000"/>
                </a:solidFill>
                <a:latin typeface="Menlo"/>
              </a:rPr>
              <a:t>) {</a:t>
            </a:r>
          </a:p>
          <a:p>
            <a:r>
              <a:rPr lang="en-US" dirty="0">
                <a:solidFill>
                  <a:srgbClr val="000000"/>
                </a:solidFill>
                <a:latin typeface="Menlo"/>
              </a:rPr>
              <a:t>        rolls[</a:t>
            </a:r>
            <a:r>
              <a:rPr lang="en-US" dirty="0" err="1">
                <a:solidFill>
                  <a:srgbClr val="000000"/>
                </a:solidFill>
                <a:latin typeface="Menlo"/>
              </a:rPr>
              <a:t>currentRoll</a:t>
            </a:r>
            <a:r>
              <a:rPr lang="en-US" dirty="0">
                <a:solidFill>
                  <a:srgbClr val="000000"/>
                </a:solidFill>
                <a:latin typeface="Menlo"/>
              </a:rPr>
              <a:t>++] = pins;</a:t>
            </a:r>
          </a:p>
          <a:p>
            <a:r>
              <a:rPr lang="en-US" dirty="0">
                <a:latin typeface="Menlo"/>
              </a:rPr>
              <a:t>    </a:t>
            </a:r>
            <a:r>
              <a:rPr lang="en-US" dirty="0">
                <a:solidFill>
                  <a:srgbClr val="000000"/>
                </a:solidFill>
                <a:latin typeface="Menlo"/>
              </a:rPr>
              <a:t>}</a:t>
            </a:r>
          </a:p>
          <a:p>
            <a:endParaRPr lang="en-US" dirty="0">
              <a:latin typeface="Menlo"/>
            </a:endParaRPr>
          </a:p>
          <a:p>
            <a:r>
              <a:rPr lang="en-US" dirty="0">
                <a:latin typeface="Menlo"/>
              </a:rPr>
              <a:t>    </a:t>
            </a:r>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fr-FR" dirty="0">
                <a:latin typeface="Menlo"/>
              </a:rPr>
              <a:t>        </a:t>
            </a:r>
            <a:r>
              <a:rPr lang="fr-FR" dirty="0" err="1">
                <a:solidFill>
                  <a:srgbClr val="4C73A6"/>
                </a:solidFill>
                <a:latin typeface="Menlo"/>
              </a:rPr>
              <a:t>int</a:t>
            </a:r>
            <a:r>
              <a:rPr lang="fr-FR" dirty="0">
                <a:solidFill>
                  <a:srgbClr val="4C73A6"/>
                </a:solidFill>
                <a:latin typeface="Menlo"/>
              </a:rPr>
              <a:t> </a:t>
            </a:r>
            <a:r>
              <a:rPr lang="fr-FR" dirty="0">
                <a:solidFill>
                  <a:srgbClr val="000000"/>
                </a:solidFill>
                <a:latin typeface="Menlo"/>
              </a:rPr>
              <a:t>score = </a:t>
            </a:r>
            <a:r>
              <a:rPr lang="fr-FR" dirty="0">
                <a:solidFill>
                  <a:srgbClr val="0000FF"/>
                </a:solidFill>
                <a:latin typeface="Menlo"/>
              </a:rPr>
              <a:t>0</a:t>
            </a:r>
            <a:r>
              <a:rPr lang="fr-FR" dirty="0">
                <a:solidFill>
                  <a:srgbClr val="000000"/>
                </a:solidFill>
                <a:latin typeface="Menlo"/>
              </a:rPr>
              <a:t>;</a:t>
            </a:r>
          </a:p>
          <a:p>
            <a:r>
              <a:rPr lang="en-US" dirty="0">
                <a:latin typeface="Menlo"/>
              </a:rPr>
              <a:t>        </a:t>
            </a:r>
            <a:r>
              <a:rPr lang="en-US" b="1" dirty="0">
                <a:solidFill>
                  <a:srgbClr val="000080"/>
                </a:solidFill>
                <a:latin typeface="Menlo"/>
              </a:rPr>
              <a:t>for</a:t>
            </a:r>
            <a:r>
              <a:rPr lang="en-US" dirty="0">
                <a:solidFill>
                  <a:srgbClr val="000080"/>
                </a:solidFill>
                <a:latin typeface="Menlo"/>
              </a:rPr>
              <a:t> </a:t>
            </a:r>
            <a:r>
              <a:rPr lang="en-US" dirty="0">
                <a:solidFill>
                  <a:srgbClr val="000000"/>
                </a:solidFill>
                <a:latin typeface="Menlo"/>
              </a:rPr>
              <a:t>(</a:t>
            </a:r>
            <a:r>
              <a:rPr lang="en-US" dirty="0" err="1">
                <a:solidFill>
                  <a:srgbClr val="4C73A6"/>
                </a:solidFill>
                <a:latin typeface="Menlo"/>
              </a:rPr>
              <a:t>int</a:t>
            </a:r>
            <a:r>
              <a:rPr lang="en-US" dirty="0">
                <a:solidFill>
                  <a:srgbClr val="4C73A6"/>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&lt; </a:t>
            </a:r>
            <a:r>
              <a:rPr lang="en-US" dirty="0" err="1">
                <a:solidFill>
                  <a:srgbClr val="000000"/>
                </a:solidFill>
                <a:latin typeface="Menlo"/>
              </a:rPr>
              <a:t>rolls.length</a:t>
            </a:r>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a:t>
            </a:r>
          </a:p>
          <a:p>
            <a:r>
              <a:rPr lang="fr-FR" dirty="0">
                <a:solidFill>
                  <a:srgbClr val="000000"/>
                </a:solidFill>
                <a:latin typeface="Menlo"/>
              </a:rPr>
              <a:t>            score += </a:t>
            </a:r>
            <a:r>
              <a:rPr lang="fr-FR" dirty="0" err="1">
                <a:solidFill>
                  <a:srgbClr val="000000"/>
                </a:solidFill>
                <a:latin typeface="Menlo"/>
              </a:rPr>
              <a:t>rolls</a:t>
            </a:r>
            <a:r>
              <a:rPr lang="fr-FR" dirty="0">
                <a:solidFill>
                  <a:srgbClr val="000000"/>
                </a:solidFill>
                <a:latin typeface="Menlo"/>
              </a:rPr>
              <a:t>[i];</a:t>
            </a:r>
          </a:p>
          <a:p>
            <a:r>
              <a:rPr lang="en-US" dirty="0">
                <a:latin typeface="Menlo"/>
              </a:rPr>
              <a:t>        </a:t>
            </a:r>
            <a:r>
              <a:rPr lang="en-US" dirty="0">
                <a:solidFill>
                  <a:srgbClr val="000000"/>
                </a:solidFill>
                <a:latin typeface="Menlo"/>
              </a:rPr>
              <a:t>}</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latin typeface="Menlo"/>
              </a:rPr>
              <a:t>    </a:t>
            </a:r>
            <a:r>
              <a:rPr lang="en-US" dirty="0">
                <a:solidFill>
                  <a:srgbClr val="000000"/>
                </a:solidFill>
                <a:latin typeface="Menlo"/>
              </a:rPr>
              <a:t>}</a:t>
            </a:r>
          </a:p>
          <a:p>
            <a:r>
              <a:rPr lang="en-US" dirty="0">
                <a:solidFill>
                  <a:srgbClr val="000000"/>
                </a:solidFill>
                <a:latin typeface="Menlo"/>
              </a:rPr>
              <a:t>}</a:t>
            </a:r>
          </a:p>
        </p:txBody>
      </p:sp>
    </p:spTree>
    <p:extLst>
      <p:ext uri="{BB962C8B-B14F-4D97-AF65-F5344CB8AC3E}">
        <p14:creationId xmlns:p14="http://schemas.microsoft.com/office/powerpoint/2010/main" val="179922352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Убираем </a:t>
            </a:r>
            <a:r>
              <a:rPr lang="en-US" dirty="0" smtClean="0">
                <a:solidFill>
                  <a:srgbClr val="161645"/>
                </a:solidFill>
              </a:rPr>
              <a:t>Ignore</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ounded Rectangular Callout 23"/>
          <p:cNvSpPr/>
          <p:nvPr/>
        </p:nvSpPr>
        <p:spPr>
          <a:xfrm>
            <a:off x="6426199" y="1630115"/>
            <a:ext cx="1700563" cy="564468"/>
          </a:xfrm>
          <a:prstGeom prst="wedgeRoundRectCallout">
            <a:avLst>
              <a:gd name="adj1" fmla="val 63582"/>
              <a:gd name="adj2" fmla="val -507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FF0000"/>
                </a:solidFill>
                <a:latin typeface="Arial" charset="0"/>
                <a:ea typeface="ＭＳ Ｐゴシック" charset="0"/>
                <a:cs typeface="Arial" charset="0"/>
              </a:rPr>
              <a:t>Тест падает</a:t>
            </a:r>
            <a:endParaRPr lang="ru-RU" dirty="0">
              <a:solidFill>
                <a:srgbClr val="FF0000"/>
              </a:solidFill>
              <a:latin typeface="Arial" charset="0"/>
              <a:ea typeface="ＭＳ Ｐゴシック" charset="0"/>
              <a:cs typeface="Arial" charset="0"/>
            </a:endParaRPr>
          </a:p>
        </p:txBody>
      </p:sp>
      <p:sp>
        <p:nvSpPr>
          <p:cNvPr id="25" name="Rectangle 24"/>
          <p:cNvSpPr/>
          <p:nvPr/>
        </p:nvSpPr>
        <p:spPr>
          <a:xfrm>
            <a:off x="457200" y="1072277"/>
            <a:ext cx="6070600" cy="2585323"/>
          </a:xfrm>
          <a:prstGeom prst="rect">
            <a:avLst/>
          </a:prstGeom>
        </p:spPr>
        <p:txBody>
          <a:bodyPr wrap="square">
            <a:spAutoFit/>
          </a:bodyPr>
          <a:lstStyle/>
          <a:p>
            <a:r>
              <a:rPr lang="en-US" dirty="0" smtClean="0">
                <a:solidFill>
                  <a:srgbClr val="808000"/>
                </a:solidFill>
                <a:latin typeface="Menlo"/>
              </a:rPr>
              <a:t>@</a:t>
            </a:r>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shouldScoreSpareCorrectly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6</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17</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p:txBody>
      </p:sp>
    </p:spTree>
    <p:extLst>
      <p:ext uri="{BB962C8B-B14F-4D97-AF65-F5344CB8AC3E}">
        <p14:creationId xmlns:p14="http://schemas.microsoft.com/office/powerpoint/2010/main" val="40308354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498601" y="1906051"/>
            <a:ext cx="4648200" cy="667221"/>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sp>
        <p:nvSpPr>
          <p:cNvPr id="24" name="Rounded Rectangular Callout 23"/>
          <p:cNvSpPr/>
          <p:nvPr/>
        </p:nvSpPr>
        <p:spPr>
          <a:xfrm>
            <a:off x="3720532" y="3449461"/>
            <a:ext cx="3606427" cy="907581"/>
          </a:xfrm>
          <a:prstGeom prst="wedgeRoundRectCallout">
            <a:avLst>
              <a:gd name="adj1" fmla="val 5331"/>
              <a:gd name="adj2" fmla="val -1495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Хорошая идея! За одним исключением </a:t>
            </a:r>
            <a:r>
              <a:rPr lang="en-US" dirty="0" smtClean="0">
                <a:solidFill>
                  <a:srgbClr val="004080"/>
                </a:solidFill>
                <a:latin typeface="Arial" charset="0"/>
                <a:ea typeface="ＭＳ Ｐゴシック" charset="0"/>
                <a:cs typeface="Arial" charset="0"/>
              </a:rPr>
              <a:t>–</a:t>
            </a:r>
            <a:r>
              <a:rPr lang="ru-RU" dirty="0" smtClean="0">
                <a:solidFill>
                  <a:srgbClr val="004080"/>
                </a:solidFill>
                <a:latin typeface="Arial" charset="0"/>
                <a:ea typeface="ＭＳ Ｐゴシック" charset="0"/>
                <a:cs typeface="Arial" charset="0"/>
              </a:rPr>
              <a:t> это не работает</a:t>
            </a:r>
            <a:endParaRPr lang="ru-RU" dirty="0">
              <a:solidFill>
                <a:srgbClr val="004080"/>
              </a:solidFill>
              <a:latin typeface="Arial" charset="0"/>
              <a:ea typeface="ＭＳ Ｐゴシック" charset="0"/>
              <a:cs typeface="Arial" charset="0"/>
            </a:endParaRPr>
          </a:p>
        </p:txBody>
      </p:sp>
      <p:sp>
        <p:nvSpPr>
          <p:cNvPr id="7" name="Rectangle 6"/>
          <p:cNvSpPr/>
          <p:nvPr/>
        </p:nvSpPr>
        <p:spPr>
          <a:xfrm>
            <a:off x="456259" y="4503206"/>
            <a:ext cx="4734226" cy="646331"/>
          </a:xfrm>
          <a:prstGeom prst="rect">
            <a:avLst/>
          </a:prstGeom>
        </p:spPr>
        <p:txBody>
          <a:bodyPr wrap="none">
            <a:spAutoFit/>
          </a:bodyPr>
          <a:lstStyle/>
          <a:p>
            <a:r>
              <a:rPr lang="ru-RU" dirty="0" smtClean="0">
                <a:solidFill>
                  <a:srgbClr val="004080"/>
                </a:solidFill>
                <a:latin typeface="Arial" charset="0"/>
                <a:ea typeface="ＭＳ Ｐゴシック" charset="0"/>
                <a:cs typeface="Arial" charset="0"/>
              </a:rPr>
              <a:t>У нас все еще проблемы с дизайном</a:t>
            </a:r>
            <a:r>
              <a:rPr lang="en-US" dirty="0" smtClean="0">
                <a:solidFill>
                  <a:srgbClr val="004080"/>
                </a:solidFill>
                <a:latin typeface="Arial" charset="0"/>
                <a:ea typeface="ＭＳ Ｐゴシック" charset="0"/>
                <a:cs typeface="Arial" charset="0"/>
              </a:rPr>
              <a:t>. </a:t>
            </a:r>
            <a:endParaRPr lang="ru-RU" dirty="0" smtClean="0">
              <a:solidFill>
                <a:srgbClr val="004080"/>
              </a:solidFill>
              <a:latin typeface="Arial" charset="0"/>
              <a:ea typeface="ＭＳ Ｐゴシック" charset="0"/>
              <a:cs typeface="Arial" charset="0"/>
            </a:endParaRPr>
          </a:p>
          <a:p>
            <a:r>
              <a:rPr lang="ru-RU" dirty="0" smtClean="0">
                <a:solidFill>
                  <a:srgbClr val="004080"/>
                </a:solidFill>
                <a:latin typeface="Arial" charset="0"/>
                <a:ea typeface="ＭＳ Ｐゴシック" charset="0"/>
                <a:cs typeface="Arial" charset="0"/>
              </a:rPr>
              <a:t>Очевидно</a:t>
            </a:r>
            <a:r>
              <a:rPr lang="en-US" dirty="0" smtClean="0">
                <a:solidFill>
                  <a:srgbClr val="004080"/>
                </a:solidFill>
                <a:latin typeface="Arial" charset="0"/>
                <a:ea typeface="ＭＳ Ｐゴシック" charset="0"/>
                <a:cs typeface="Arial" charset="0"/>
              </a:rPr>
              <a:t>, </a:t>
            </a:r>
            <a:r>
              <a:rPr lang="ru-RU" dirty="0" smtClean="0">
                <a:solidFill>
                  <a:srgbClr val="004080"/>
                </a:solidFill>
                <a:latin typeface="Arial" charset="0"/>
                <a:ea typeface="ＭＳ Ｐゴシック" charset="0"/>
                <a:cs typeface="Arial" charset="0"/>
              </a:rPr>
              <a:t>надо считать очки по фреймам</a:t>
            </a:r>
            <a:endParaRPr lang="en-US" dirty="0"/>
          </a:p>
        </p:txBody>
      </p:sp>
      <p:sp>
        <p:nvSpPr>
          <p:cNvPr id="3" name="Rectangle 2"/>
          <p:cNvSpPr/>
          <p:nvPr/>
        </p:nvSpPr>
        <p:spPr>
          <a:xfrm>
            <a:off x="456259" y="1023877"/>
            <a:ext cx="6870700" cy="2862323"/>
          </a:xfrm>
          <a:prstGeom prst="rect">
            <a:avLst/>
          </a:prstGeom>
        </p:spPr>
        <p:txBody>
          <a:bodyPr wrap="square">
            <a:spAutoFit/>
          </a:bodyPr>
          <a:lstStyle/>
          <a:p>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fr-FR" dirty="0">
                <a:latin typeface="Menlo"/>
              </a:rPr>
              <a:t>    </a:t>
            </a:r>
            <a:r>
              <a:rPr lang="fr-FR" dirty="0" err="1">
                <a:solidFill>
                  <a:srgbClr val="4C73A6"/>
                </a:solidFill>
                <a:latin typeface="Menlo"/>
              </a:rPr>
              <a:t>int</a:t>
            </a:r>
            <a:r>
              <a:rPr lang="fr-FR" dirty="0">
                <a:solidFill>
                  <a:srgbClr val="4C73A6"/>
                </a:solidFill>
                <a:latin typeface="Menlo"/>
              </a:rPr>
              <a:t> </a:t>
            </a:r>
            <a:r>
              <a:rPr lang="fr-FR" dirty="0">
                <a:solidFill>
                  <a:srgbClr val="000000"/>
                </a:solidFill>
                <a:latin typeface="Menlo"/>
              </a:rPr>
              <a:t>score = </a:t>
            </a:r>
            <a:r>
              <a:rPr lang="fr-FR" dirty="0">
                <a:solidFill>
                  <a:srgbClr val="0000FF"/>
                </a:solidFill>
                <a:latin typeface="Menlo"/>
              </a:rPr>
              <a:t>0</a:t>
            </a:r>
            <a:r>
              <a:rPr lang="fr-FR" dirty="0">
                <a:solidFill>
                  <a:srgbClr val="000000"/>
                </a:solidFill>
                <a:latin typeface="Menlo"/>
              </a:rPr>
              <a:t>;</a:t>
            </a:r>
          </a:p>
          <a:p>
            <a:r>
              <a:rPr lang="en-US" dirty="0">
                <a:latin typeface="Menlo"/>
              </a:rPr>
              <a:t>    </a:t>
            </a:r>
            <a:r>
              <a:rPr lang="en-US" b="1" dirty="0">
                <a:solidFill>
                  <a:srgbClr val="000080"/>
                </a:solidFill>
                <a:latin typeface="Menlo"/>
              </a:rPr>
              <a:t>for</a:t>
            </a:r>
            <a:r>
              <a:rPr lang="en-US" dirty="0">
                <a:solidFill>
                  <a:srgbClr val="000080"/>
                </a:solidFill>
                <a:latin typeface="Menlo"/>
              </a:rPr>
              <a:t> </a:t>
            </a:r>
            <a:r>
              <a:rPr lang="en-US" dirty="0">
                <a:solidFill>
                  <a:srgbClr val="000000"/>
                </a:solidFill>
                <a:latin typeface="Menlo"/>
              </a:rPr>
              <a:t>(</a:t>
            </a:r>
            <a:r>
              <a:rPr lang="en-US" dirty="0" err="1">
                <a:solidFill>
                  <a:srgbClr val="4C73A6"/>
                </a:solidFill>
                <a:latin typeface="Menlo"/>
              </a:rPr>
              <a:t>int</a:t>
            </a:r>
            <a:r>
              <a:rPr lang="en-US" dirty="0">
                <a:solidFill>
                  <a:srgbClr val="4C73A6"/>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0</a:t>
            </a:r>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&lt; </a:t>
            </a:r>
            <a:r>
              <a:rPr lang="en-US" dirty="0" err="1">
                <a:solidFill>
                  <a:srgbClr val="000000"/>
                </a:solidFill>
                <a:latin typeface="Menlo"/>
              </a:rPr>
              <a:t>rolls.length</a:t>
            </a:r>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a:t>
            </a:r>
          </a:p>
          <a:p>
            <a:r>
              <a:rPr lang="en-US" dirty="0">
                <a:latin typeface="Menlo"/>
              </a:rPr>
              <a:t>        </a:t>
            </a:r>
            <a:r>
              <a:rPr lang="en-US" b="1" dirty="0">
                <a:solidFill>
                  <a:srgbClr val="000080"/>
                </a:solidFill>
                <a:latin typeface="Menlo"/>
              </a:rPr>
              <a:t>if</a:t>
            </a:r>
            <a:r>
              <a:rPr lang="en-US" dirty="0">
                <a:solidFill>
                  <a:srgbClr val="000080"/>
                </a:solidFill>
                <a:latin typeface="Menlo"/>
              </a:rPr>
              <a:t> </a:t>
            </a:r>
            <a:r>
              <a:rPr lang="en-US" dirty="0">
                <a:solidFill>
                  <a:srgbClr val="000000"/>
                </a:solidFill>
                <a:latin typeface="Menlo"/>
              </a:rPr>
              <a:t>(rolls[</a:t>
            </a:r>
            <a:r>
              <a:rPr lang="en-US" dirty="0" err="1">
                <a:solidFill>
                  <a:srgbClr val="000000"/>
                </a:solidFill>
                <a:latin typeface="Menlo"/>
              </a:rPr>
              <a:t>i</a:t>
            </a:r>
            <a:r>
              <a:rPr lang="en-US" dirty="0">
                <a:solidFill>
                  <a:srgbClr val="000000"/>
                </a:solidFill>
                <a:latin typeface="Menlo"/>
              </a:rPr>
              <a:t>] + rolls[i+</a:t>
            </a:r>
            <a:r>
              <a:rPr lang="en-US" dirty="0">
                <a:solidFill>
                  <a:srgbClr val="0000FF"/>
                </a:solidFill>
                <a:latin typeface="Menlo"/>
              </a:rPr>
              <a:t>1</a:t>
            </a:r>
            <a:r>
              <a:rPr lang="en-US" dirty="0">
                <a:solidFill>
                  <a:srgbClr val="000000"/>
                </a:solidFill>
                <a:latin typeface="Menlo"/>
              </a:rPr>
              <a:t>] == </a:t>
            </a:r>
            <a:r>
              <a:rPr lang="en-US" dirty="0">
                <a:solidFill>
                  <a:srgbClr val="0000FF"/>
                </a:solidFill>
                <a:latin typeface="Menlo"/>
              </a:rPr>
              <a:t>10</a:t>
            </a:r>
            <a:r>
              <a:rPr lang="en-US" dirty="0">
                <a:solidFill>
                  <a:srgbClr val="000000"/>
                </a:solidFill>
                <a:latin typeface="Menlo"/>
              </a:rPr>
              <a:t>) </a:t>
            </a:r>
            <a:r>
              <a:rPr lang="en-US" i="1" dirty="0">
                <a:solidFill>
                  <a:srgbClr val="BFBFBF"/>
                </a:solidFill>
                <a:latin typeface="Menlo"/>
              </a:rPr>
              <a:t>//spare</a:t>
            </a:r>
            <a:endParaRPr lang="en-US" dirty="0">
              <a:solidFill>
                <a:srgbClr val="BFBFBF"/>
              </a:solidFill>
              <a:latin typeface="Menlo"/>
            </a:endParaRPr>
          </a:p>
          <a:p>
            <a:r>
              <a:rPr lang="fr-FR" dirty="0">
                <a:solidFill>
                  <a:srgbClr val="000000"/>
                </a:solidFill>
                <a:latin typeface="Menlo"/>
              </a:rPr>
              <a:t>            score += </a:t>
            </a:r>
            <a:r>
              <a:rPr lang="fr-FR" dirty="0">
                <a:solidFill>
                  <a:srgbClr val="0000FF"/>
                </a:solidFill>
                <a:latin typeface="Menlo"/>
              </a:rPr>
              <a:t>10 </a:t>
            </a:r>
            <a:r>
              <a:rPr lang="fr-FR" dirty="0">
                <a:solidFill>
                  <a:srgbClr val="000000"/>
                </a:solidFill>
                <a:latin typeface="Menlo"/>
              </a:rPr>
              <a:t>+ </a:t>
            </a:r>
            <a:r>
              <a:rPr lang="fr-FR" dirty="0" err="1">
                <a:solidFill>
                  <a:srgbClr val="000000"/>
                </a:solidFill>
                <a:latin typeface="Menlo"/>
              </a:rPr>
              <a:t>rolls</a:t>
            </a:r>
            <a:r>
              <a:rPr lang="fr-FR" dirty="0">
                <a:solidFill>
                  <a:srgbClr val="000000"/>
                </a:solidFill>
                <a:latin typeface="Menlo"/>
              </a:rPr>
              <a:t>[i+</a:t>
            </a:r>
            <a:r>
              <a:rPr lang="fr-FR" dirty="0">
                <a:solidFill>
                  <a:srgbClr val="0000FF"/>
                </a:solidFill>
                <a:latin typeface="Menlo"/>
              </a:rPr>
              <a:t>2</a:t>
            </a:r>
            <a:r>
              <a:rPr lang="fr-FR" dirty="0">
                <a:solidFill>
                  <a:srgbClr val="000000"/>
                </a:solidFill>
                <a:latin typeface="Menlo"/>
              </a:rPr>
              <a:t>];</a:t>
            </a:r>
          </a:p>
          <a:p>
            <a:endParaRPr lang="en-US" dirty="0">
              <a:solidFill>
                <a:srgbClr val="000000"/>
              </a:solidFill>
              <a:latin typeface="Menlo"/>
            </a:endParaRPr>
          </a:p>
          <a:p>
            <a:r>
              <a:rPr lang="fr-FR" dirty="0">
                <a:solidFill>
                  <a:srgbClr val="000000"/>
                </a:solidFill>
                <a:latin typeface="Menlo"/>
              </a:rPr>
              <a:t>        score += </a:t>
            </a:r>
            <a:r>
              <a:rPr lang="fr-FR" dirty="0" err="1">
                <a:solidFill>
                  <a:srgbClr val="000000"/>
                </a:solidFill>
                <a:latin typeface="Menlo"/>
              </a:rPr>
              <a:t>rolls</a:t>
            </a:r>
            <a:r>
              <a:rPr lang="fr-FR" dirty="0">
                <a:solidFill>
                  <a:srgbClr val="000000"/>
                </a:solidFill>
                <a:latin typeface="Menlo"/>
              </a:rPr>
              <a:t>[i];</a:t>
            </a:r>
          </a:p>
          <a:p>
            <a:r>
              <a:rPr lang="en-US" dirty="0">
                <a:latin typeface="Menlo"/>
              </a:rPr>
              <a:t>    </a:t>
            </a:r>
            <a:r>
              <a:rPr lang="en-US" dirty="0">
                <a:solidFill>
                  <a:srgbClr val="000000"/>
                </a:solidFill>
                <a:latin typeface="Menlo"/>
              </a:rPr>
              <a:t>}</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solidFill>
                  <a:srgbClr val="000000"/>
                </a:solidFill>
                <a:latin typeface="Menlo"/>
              </a:rPr>
              <a:t>}</a:t>
            </a:r>
          </a:p>
        </p:txBody>
      </p:sp>
    </p:spTree>
    <p:extLst>
      <p:ext uri="{BB962C8B-B14F-4D97-AF65-F5344CB8AC3E}">
        <p14:creationId xmlns:p14="http://schemas.microsoft.com/office/powerpoint/2010/main" val="17594528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5943600"/>
            <a:ext cx="5486400" cy="566738"/>
          </a:xfrm>
        </p:spPr>
        <p:txBody>
          <a:bodyPr/>
          <a:lstStyle/>
          <a:p>
            <a:pPr algn="ctr"/>
            <a:r>
              <a:rPr lang="en-US" sz="1800" b="0" dirty="0" smtClean="0">
                <a:latin typeface="Arial" pitchFamily="34" charset="0"/>
              </a:rPr>
              <a:t>Extreme Programming Practices</a:t>
            </a:r>
            <a:endParaRPr lang="en-US" sz="1800" b="0" dirty="0">
              <a:latin typeface="Arial" pitchFamily="34" charset="0"/>
            </a:endParaRPr>
          </a:p>
        </p:txBody>
      </p:sp>
      <p:sp>
        <p:nvSpPr>
          <p:cNvPr id="5" name="Oval 6"/>
          <p:cNvSpPr>
            <a:spLocks noChangeArrowheads="1"/>
          </p:cNvSpPr>
          <p:nvPr/>
        </p:nvSpPr>
        <p:spPr bwMode="auto">
          <a:xfrm>
            <a:off x="762000" y="1022156"/>
            <a:ext cx="7620000" cy="4442034"/>
          </a:xfrm>
          <a:prstGeom prst="ellipse">
            <a:avLst/>
          </a:prstGeom>
          <a:ln>
            <a:solidFill>
              <a:schemeClr val="accent2">
                <a:lumMod val="50000"/>
              </a:schemeClr>
            </a:solidFill>
            <a:headEnd/>
            <a:tailEnd/>
          </a:ln>
        </p:spPr>
        <p:style>
          <a:lnRef idx="2">
            <a:schemeClr val="accent3"/>
          </a:lnRef>
          <a:fillRef idx="1">
            <a:schemeClr val="lt1"/>
          </a:fillRef>
          <a:effectRef idx="0">
            <a:schemeClr val="accent3"/>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6" name="Rectangle 15"/>
          <p:cNvSpPr>
            <a:spLocks noChangeArrowheads="1"/>
          </p:cNvSpPr>
          <p:nvPr/>
        </p:nvSpPr>
        <p:spPr bwMode="auto">
          <a:xfrm>
            <a:off x="4081695" y="745157"/>
            <a:ext cx="9806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Whole Team</a:t>
            </a:r>
            <a:endParaRPr lang="en-US" dirty="0">
              <a:solidFill>
                <a:schemeClr val="accent2">
                  <a:lumMod val="75000"/>
                </a:schemeClr>
              </a:solidFill>
              <a:latin typeface="Arial" pitchFamily="34" charset="0"/>
              <a:cs typeface="Arial" pitchFamily="34" charset="0"/>
            </a:endParaRPr>
          </a:p>
        </p:txBody>
      </p:sp>
      <p:sp>
        <p:nvSpPr>
          <p:cNvPr id="7" name="Rectangle 15"/>
          <p:cNvSpPr>
            <a:spLocks noChangeArrowheads="1"/>
          </p:cNvSpPr>
          <p:nvPr/>
        </p:nvSpPr>
        <p:spPr bwMode="auto">
          <a:xfrm>
            <a:off x="4049945" y="5187191"/>
            <a:ext cx="10441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Small Releases</a:t>
            </a:r>
            <a:endParaRPr lang="en-US" dirty="0">
              <a:solidFill>
                <a:schemeClr val="accent2">
                  <a:lumMod val="75000"/>
                </a:schemeClr>
              </a:solidFill>
              <a:latin typeface="Arial" pitchFamily="34" charset="0"/>
              <a:cs typeface="Arial" pitchFamily="34" charset="0"/>
            </a:endParaRPr>
          </a:p>
        </p:txBody>
      </p:sp>
      <p:sp>
        <p:nvSpPr>
          <p:cNvPr id="8" name="Rectangle 15"/>
          <p:cNvSpPr>
            <a:spLocks noChangeArrowheads="1"/>
          </p:cNvSpPr>
          <p:nvPr/>
        </p:nvSpPr>
        <p:spPr bwMode="auto">
          <a:xfrm>
            <a:off x="7929000" y="2964713"/>
            <a:ext cx="905999"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Planning Game</a:t>
            </a:r>
            <a:endParaRPr lang="en-US" dirty="0">
              <a:solidFill>
                <a:schemeClr val="accent2">
                  <a:lumMod val="75000"/>
                </a:schemeClr>
              </a:solidFill>
              <a:latin typeface="Arial" pitchFamily="34" charset="0"/>
              <a:cs typeface="Arial" pitchFamily="34" charset="0"/>
            </a:endParaRPr>
          </a:p>
        </p:txBody>
      </p:sp>
      <p:sp>
        <p:nvSpPr>
          <p:cNvPr id="9" name="Rectangle 15"/>
          <p:cNvSpPr>
            <a:spLocks noChangeArrowheads="1"/>
          </p:cNvSpPr>
          <p:nvPr/>
        </p:nvSpPr>
        <p:spPr bwMode="auto">
          <a:xfrm>
            <a:off x="239713" y="2964713"/>
            <a:ext cx="1139824"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Customer</a:t>
            </a:r>
          </a:p>
          <a:p>
            <a:pPr algn="ctr" defTabSz="912813">
              <a:buSzPct val="120000"/>
            </a:pPr>
            <a:r>
              <a:rPr lang="en-US" dirty="0" smtClean="0">
                <a:solidFill>
                  <a:schemeClr val="accent2">
                    <a:lumMod val="75000"/>
                  </a:schemeClr>
                </a:solidFill>
                <a:latin typeface="Arial" pitchFamily="34" charset="0"/>
                <a:cs typeface="Arial" pitchFamily="34" charset="0"/>
              </a:rPr>
              <a:t>Tests</a:t>
            </a:r>
            <a:endParaRPr lang="en-US" dirty="0">
              <a:solidFill>
                <a:schemeClr val="accent2">
                  <a:lumMod val="75000"/>
                </a:schemeClr>
              </a:solidFill>
              <a:latin typeface="Arial" pitchFamily="34" charset="0"/>
              <a:cs typeface="Arial" pitchFamily="34" charset="0"/>
            </a:endParaRPr>
          </a:p>
        </p:txBody>
      </p:sp>
      <p:sp>
        <p:nvSpPr>
          <p:cNvPr id="10" name="Oval 6"/>
          <p:cNvSpPr>
            <a:spLocks noChangeArrowheads="1"/>
          </p:cNvSpPr>
          <p:nvPr/>
        </p:nvSpPr>
        <p:spPr bwMode="auto">
          <a:xfrm>
            <a:off x="1459707" y="1431828"/>
            <a:ext cx="6224587" cy="3622690"/>
          </a:xfrm>
          <a:prstGeom prst="ellipse">
            <a:avLst/>
          </a:prstGeom>
          <a:ln>
            <a:solidFill>
              <a:schemeClr val="accent2">
                <a:lumMod val="50000"/>
              </a:schemeClr>
            </a:solidFill>
            <a:headEnd/>
            <a:tailEnd/>
          </a:ln>
        </p:spPr>
        <p:style>
          <a:lnRef idx="2">
            <a:schemeClr val="accent3"/>
          </a:lnRef>
          <a:fillRef idx="1">
            <a:schemeClr val="lt1"/>
          </a:fillRef>
          <a:effectRef idx="0">
            <a:schemeClr val="accent3"/>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11" name="Rectangle 15"/>
          <p:cNvSpPr>
            <a:spLocks noChangeArrowheads="1"/>
          </p:cNvSpPr>
          <p:nvPr/>
        </p:nvSpPr>
        <p:spPr bwMode="auto">
          <a:xfrm>
            <a:off x="6172200" y="1762899"/>
            <a:ext cx="980611"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Coding</a:t>
            </a:r>
          </a:p>
          <a:p>
            <a:pPr algn="ctr" defTabSz="912813">
              <a:buSzPct val="120000"/>
            </a:pPr>
            <a:r>
              <a:rPr lang="en-US" dirty="0" smtClean="0">
                <a:solidFill>
                  <a:schemeClr val="accent2">
                    <a:lumMod val="75000"/>
                  </a:schemeClr>
                </a:solidFill>
                <a:latin typeface="Arial" pitchFamily="34" charset="0"/>
                <a:cs typeface="Arial" pitchFamily="34" charset="0"/>
              </a:rPr>
              <a:t>Standard</a:t>
            </a:r>
            <a:endParaRPr lang="en-US" dirty="0">
              <a:solidFill>
                <a:schemeClr val="accent2">
                  <a:lumMod val="75000"/>
                </a:schemeClr>
              </a:solidFill>
              <a:latin typeface="Arial" pitchFamily="34" charset="0"/>
              <a:cs typeface="Arial" pitchFamily="34" charset="0"/>
            </a:endParaRPr>
          </a:p>
        </p:txBody>
      </p:sp>
      <p:sp>
        <p:nvSpPr>
          <p:cNvPr id="12" name="Rectangle 15"/>
          <p:cNvSpPr>
            <a:spLocks noChangeArrowheads="1"/>
          </p:cNvSpPr>
          <p:nvPr/>
        </p:nvSpPr>
        <p:spPr bwMode="auto">
          <a:xfrm>
            <a:off x="6062895" y="4165600"/>
            <a:ext cx="13031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Sustainable</a:t>
            </a:r>
          </a:p>
          <a:p>
            <a:pPr algn="ctr" defTabSz="912813">
              <a:buSzPct val="120000"/>
            </a:pPr>
            <a:r>
              <a:rPr lang="en-US" dirty="0" smtClean="0">
                <a:solidFill>
                  <a:schemeClr val="accent2">
                    <a:lumMod val="75000"/>
                  </a:schemeClr>
                </a:solidFill>
                <a:latin typeface="Arial" pitchFamily="34" charset="0"/>
                <a:cs typeface="Arial" pitchFamily="34" charset="0"/>
              </a:rPr>
              <a:t>Pace</a:t>
            </a:r>
            <a:endParaRPr lang="en-US" dirty="0">
              <a:solidFill>
                <a:schemeClr val="accent2">
                  <a:lumMod val="75000"/>
                </a:schemeClr>
              </a:solidFill>
              <a:latin typeface="Arial" pitchFamily="34" charset="0"/>
              <a:cs typeface="Arial" pitchFamily="34" charset="0"/>
            </a:endParaRPr>
          </a:p>
        </p:txBody>
      </p:sp>
      <p:sp>
        <p:nvSpPr>
          <p:cNvPr id="13" name="Rectangle 15"/>
          <p:cNvSpPr>
            <a:spLocks noChangeArrowheads="1"/>
          </p:cNvSpPr>
          <p:nvPr/>
        </p:nvSpPr>
        <p:spPr bwMode="auto">
          <a:xfrm>
            <a:off x="1960795" y="1762899"/>
            <a:ext cx="11888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Collective</a:t>
            </a:r>
          </a:p>
          <a:p>
            <a:pPr algn="ctr" defTabSz="912813">
              <a:buSzPct val="120000"/>
            </a:pPr>
            <a:r>
              <a:rPr lang="en-US" dirty="0" smtClean="0">
                <a:solidFill>
                  <a:schemeClr val="accent2">
                    <a:lumMod val="75000"/>
                  </a:schemeClr>
                </a:solidFill>
                <a:latin typeface="Arial" pitchFamily="34" charset="0"/>
                <a:cs typeface="Arial" pitchFamily="34" charset="0"/>
              </a:rPr>
              <a:t>Ownership</a:t>
            </a:r>
            <a:endParaRPr lang="en-US" dirty="0">
              <a:solidFill>
                <a:schemeClr val="accent2">
                  <a:lumMod val="75000"/>
                </a:schemeClr>
              </a:solidFill>
              <a:latin typeface="Arial" pitchFamily="34" charset="0"/>
              <a:cs typeface="Arial" pitchFamily="34" charset="0"/>
            </a:endParaRPr>
          </a:p>
        </p:txBody>
      </p:sp>
      <p:sp>
        <p:nvSpPr>
          <p:cNvPr id="14" name="Rectangle 15"/>
          <p:cNvSpPr>
            <a:spLocks noChangeArrowheads="1"/>
          </p:cNvSpPr>
          <p:nvPr/>
        </p:nvSpPr>
        <p:spPr bwMode="auto">
          <a:xfrm>
            <a:off x="1792288" y="4165600"/>
            <a:ext cx="118880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Continuous</a:t>
            </a:r>
          </a:p>
          <a:p>
            <a:pPr algn="ctr" defTabSz="912813">
              <a:buSzPct val="120000"/>
            </a:pPr>
            <a:r>
              <a:rPr lang="en-US" dirty="0" smtClean="0">
                <a:solidFill>
                  <a:schemeClr val="accent2">
                    <a:lumMod val="75000"/>
                  </a:schemeClr>
                </a:solidFill>
                <a:latin typeface="Arial" pitchFamily="34" charset="0"/>
                <a:cs typeface="Arial" pitchFamily="34" charset="0"/>
              </a:rPr>
              <a:t>Integration</a:t>
            </a:r>
            <a:endParaRPr lang="en-US" dirty="0">
              <a:solidFill>
                <a:schemeClr val="accent2">
                  <a:lumMod val="75000"/>
                </a:schemeClr>
              </a:solidFill>
              <a:latin typeface="Arial" pitchFamily="34" charset="0"/>
              <a:cs typeface="Arial" pitchFamily="34" charset="0"/>
            </a:endParaRPr>
          </a:p>
        </p:txBody>
      </p:sp>
      <p:sp>
        <p:nvSpPr>
          <p:cNvPr id="15" name="Rectangle 15"/>
          <p:cNvSpPr>
            <a:spLocks noChangeArrowheads="1"/>
          </p:cNvSpPr>
          <p:nvPr/>
        </p:nvSpPr>
        <p:spPr bwMode="auto">
          <a:xfrm>
            <a:off x="3977598" y="4869691"/>
            <a:ext cx="1188805" cy="27699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chemeClr val="accent2">
                    <a:lumMod val="75000"/>
                  </a:schemeClr>
                </a:solidFill>
                <a:latin typeface="Arial" pitchFamily="34" charset="0"/>
                <a:cs typeface="Arial" pitchFamily="34" charset="0"/>
              </a:rPr>
              <a:t>Metaphor</a:t>
            </a:r>
            <a:endParaRPr lang="en-US" dirty="0">
              <a:solidFill>
                <a:schemeClr val="accent2">
                  <a:lumMod val="75000"/>
                </a:schemeClr>
              </a:solidFill>
              <a:latin typeface="Arial" pitchFamily="34" charset="0"/>
              <a:cs typeface="Arial" pitchFamily="34" charset="0"/>
            </a:endParaRPr>
          </a:p>
        </p:txBody>
      </p:sp>
      <p:sp>
        <p:nvSpPr>
          <p:cNvPr id="16" name="Oval 6"/>
          <p:cNvSpPr>
            <a:spLocks noChangeArrowheads="1"/>
          </p:cNvSpPr>
          <p:nvPr/>
        </p:nvSpPr>
        <p:spPr bwMode="auto">
          <a:xfrm>
            <a:off x="2550005" y="2066378"/>
            <a:ext cx="4043991" cy="2353590"/>
          </a:xfrm>
          <a:prstGeom prst="ellipse">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eaLnBrk="0" hangingPunct="0">
              <a:defRPr/>
            </a:pPr>
            <a:endParaRPr lang="ru-RU" sz="1200" dirty="0">
              <a:noFill/>
              <a:latin typeface="Arial" pitchFamily="34" charset="0"/>
              <a:cs typeface="Arial" pitchFamily="34" charset="0"/>
            </a:endParaRPr>
          </a:p>
        </p:txBody>
      </p:sp>
      <p:sp>
        <p:nvSpPr>
          <p:cNvPr id="17" name="Rectangle 15"/>
          <p:cNvSpPr>
            <a:spLocks noChangeArrowheads="1"/>
          </p:cNvSpPr>
          <p:nvPr/>
        </p:nvSpPr>
        <p:spPr bwMode="auto">
          <a:xfrm>
            <a:off x="3860123" y="1908097"/>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Test-Driven</a:t>
            </a:r>
          </a:p>
          <a:p>
            <a:pPr algn="ctr" defTabSz="912813">
              <a:buSzPct val="120000"/>
            </a:pPr>
            <a:r>
              <a:rPr lang="en-US" dirty="0" smtClean="0">
                <a:solidFill>
                  <a:srgbClr val="004080"/>
                </a:solidFill>
                <a:latin typeface="Arial" pitchFamily="34" charset="0"/>
                <a:cs typeface="Arial" pitchFamily="34" charset="0"/>
              </a:rPr>
              <a:t>Development</a:t>
            </a:r>
            <a:endParaRPr lang="en-US" dirty="0">
              <a:solidFill>
                <a:srgbClr val="004080"/>
              </a:solidFill>
              <a:latin typeface="Arial" pitchFamily="34" charset="0"/>
              <a:cs typeface="Arial" pitchFamily="34" charset="0"/>
            </a:endParaRPr>
          </a:p>
        </p:txBody>
      </p:sp>
      <p:sp>
        <p:nvSpPr>
          <p:cNvPr id="18" name="Rectangle 15"/>
          <p:cNvSpPr>
            <a:spLocks noChangeArrowheads="1"/>
          </p:cNvSpPr>
          <p:nvPr/>
        </p:nvSpPr>
        <p:spPr bwMode="auto">
          <a:xfrm>
            <a:off x="3860123" y="4155997"/>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Simple Design</a:t>
            </a:r>
            <a:endParaRPr lang="en-US" dirty="0">
              <a:solidFill>
                <a:srgbClr val="004080"/>
              </a:solidFill>
              <a:latin typeface="Arial" pitchFamily="34" charset="0"/>
              <a:cs typeface="Arial" pitchFamily="34" charset="0"/>
            </a:endParaRPr>
          </a:p>
        </p:txBody>
      </p:sp>
      <p:sp>
        <p:nvSpPr>
          <p:cNvPr id="19" name="Rectangle 15"/>
          <p:cNvSpPr>
            <a:spLocks noChangeArrowheads="1"/>
          </p:cNvSpPr>
          <p:nvPr/>
        </p:nvSpPr>
        <p:spPr bwMode="auto">
          <a:xfrm>
            <a:off x="5844018" y="3103212"/>
            <a:ext cx="1423755" cy="276999"/>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Refactoring</a:t>
            </a:r>
            <a:endParaRPr lang="en-US" dirty="0">
              <a:solidFill>
                <a:srgbClr val="004080"/>
              </a:solidFill>
              <a:latin typeface="Arial" pitchFamily="34" charset="0"/>
              <a:cs typeface="Arial" pitchFamily="34" charset="0"/>
            </a:endParaRPr>
          </a:p>
        </p:txBody>
      </p:sp>
      <p:sp>
        <p:nvSpPr>
          <p:cNvPr id="20" name="Rectangle 15"/>
          <p:cNvSpPr>
            <a:spLocks noChangeArrowheads="1"/>
          </p:cNvSpPr>
          <p:nvPr/>
        </p:nvSpPr>
        <p:spPr bwMode="auto">
          <a:xfrm>
            <a:off x="1903645" y="2978613"/>
            <a:ext cx="1423755" cy="553998"/>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lIns="0" tIns="0" rIns="0" bIns="0" anchor="ctr">
            <a:spAutoFit/>
          </a:bodyPr>
          <a:lstStyle/>
          <a:p>
            <a:pPr algn="ctr" defTabSz="912813">
              <a:buSzPct val="120000"/>
            </a:pPr>
            <a:r>
              <a:rPr lang="en-US" dirty="0" smtClean="0">
                <a:solidFill>
                  <a:srgbClr val="004080"/>
                </a:solidFill>
                <a:latin typeface="Arial" pitchFamily="34" charset="0"/>
                <a:cs typeface="Arial" pitchFamily="34" charset="0"/>
              </a:rPr>
              <a:t>Pair</a:t>
            </a:r>
          </a:p>
          <a:p>
            <a:pPr algn="ctr" defTabSz="912813">
              <a:buSzPct val="120000"/>
            </a:pPr>
            <a:r>
              <a:rPr lang="en-US" dirty="0" smtClean="0">
                <a:solidFill>
                  <a:srgbClr val="004080"/>
                </a:solidFill>
                <a:latin typeface="Arial" pitchFamily="34" charset="0"/>
                <a:cs typeface="Arial" pitchFamily="34" charset="0"/>
              </a:rPr>
              <a:t>Programming</a:t>
            </a:r>
            <a:endParaRPr lang="en-US" dirty="0">
              <a:solidFill>
                <a:srgbClr val="004080"/>
              </a:solidFill>
              <a:latin typeface="Arial" pitchFamily="34" charset="0"/>
              <a:cs typeface="Arial" pitchFamily="34" charset="0"/>
            </a:endParaRPr>
          </a:p>
        </p:txBody>
      </p:sp>
    </p:spTree>
    <p:extLst>
      <p:ext uri="{BB962C8B-B14F-4D97-AF65-F5344CB8AC3E}">
        <p14:creationId xmlns:p14="http://schemas.microsoft.com/office/powerpoint/2010/main" val="275888643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Очередная сессия </a:t>
            </a:r>
            <a:r>
              <a:rPr lang="en-US" dirty="0">
                <a:solidFill>
                  <a:srgbClr val="161645"/>
                </a:solidFill>
              </a:rPr>
              <a:t>R</a:t>
            </a:r>
            <a:r>
              <a:rPr lang="en-US" dirty="0" smtClean="0">
                <a:solidFill>
                  <a:srgbClr val="161645"/>
                </a:solidFill>
              </a:rPr>
              <a:t>edesign</a:t>
            </a:r>
            <a:endParaRPr lang="en-US" dirty="0">
              <a:solidFill>
                <a:srgbClr val="161645"/>
              </a:solidFill>
            </a:endParaRPr>
          </a:p>
        </p:txBody>
      </p:sp>
      <p:sp>
        <p:nvSpPr>
          <p:cNvPr id="12" name="Oval 11"/>
          <p:cNvSpPr/>
          <p:nvPr/>
        </p:nvSpPr>
        <p:spPr>
          <a:xfrm>
            <a:off x="8514773" y="1301173"/>
            <a:ext cx="461819" cy="461819"/>
          </a:xfrm>
          <a:prstGeom prst="ellipse">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ounded Rectangular Callout 25"/>
          <p:cNvSpPr/>
          <p:nvPr/>
        </p:nvSpPr>
        <p:spPr>
          <a:xfrm>
            <a:off x="6019800" y="2278759"/>
            <a:ext cx="2195490" cy="564468"/>
          </a:xfrm>
          <a:prstGeom prst="wedgeRoundRectCallout">
            <a:avLst>
              <a:gd name="adj1" fmla="val -63079"/>
              <a:gd name="adj2" fmla="val -2104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Добавляем метод в </a:t>
            </a:r>
            <a:r>
              <a:rPr lang="en-US" dirty="0" smtClean="0">
                <a:solidFill>
                  <a:srgbClr val="004080"/>
                </a:solidFill>
                <a:latin typeface="Arial" charset="0"/>
                <a:ea typeface="ＭＳ Ｐゴシック" charset="0"/>
                <a:cs typeface="Arial" charset="0"/>
              </a:rPr>
              <a:t>Ignore</a:t>
            </a:r>
            <a:endParaRPr lang="ru-RU" dirty="0">
              <a:solidFill>
                <a:srgbClr val="004080"/>
              </a:solidFill>
              <a:latin typeface="Arial" charset="0"/>
              <a:ea typeface="ＭＳ Ｐゴシック" charset="0"/>
              <a:cs typeface="Arial" charset="0"/>
            </a:endParaRPr>
          </a:p>
        </p:txBody>
      </p:sp>
      <p:sp>
        <p:nvSpPr>
          <p:cNvPr id="24" name="Rectangle 23"/>
          <p:cNvSpPr/>
          <p:nvPr/>
        </p:nvSpPr>
        <p:spPr>
          <a:xfrm>
            <a:off x="457200" y="1023877"/>
            <a:ext cx="6070600" cy="2862323"/>
          </a:xfrm>
          <a:prstGeom prst="rect">
            <a:avLst/>
          </a:prstGeom>
        </p:spPr>
        <p:txBody>
          <a:bodyPr wrap="square">
            <a:spAutoFit/>
          </a:bodyPr>
          <a:lstStyle/>
          <a:p>
            <a:r>
              <a:rPr lang="en-US" dirty="0">
                <a:solidFill>
                  <a:srgbClr val="808000"/>
                </a:solidFill>
                <a:latin typeface="Menlo"/>
              </a:rPr>
              <a:t>@Ignore</a:t>
            </a:r>
            <a:r>
              <a:rPr lang="en-US" dirty="0">
                <a:solidFill>
                  <a:srgbClr val="000000"/>
                </a:solidFill>
                <a:latin typeface="Menlo"/>
              </a:rPr>
              <a:t>(</a:t>
            </a:r>
            <a:r>
              <a:rPr lang="en-US" b="1" dirty="0">
                <a:solidFill>
                  <a:srgbClr val="009900"/>
                </a:solidFill>
                <a:latin typeface="Menlo"/>
              </a:rPr>
              <a:t>"until we get design right"</a:t>
            </a:r>
            <a:r>
              <a:rPr lang="en-US" dirty="0">
                <a:solidFill>
                  <a:srgbClr val="000000"/>
                </a:solidFill>
                <a:latin typeface="Menlo"/>
              </a:rPr>
              <a:t>)</a:t>
            </a:r>
          </a:p>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shouldScoreSpareCorrectly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6</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17</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p:txBody>
      </p:sp>
    </p:spTree>
    <p:extLst>
      <p:ext uri="{BB962C8B-B14F-4D97-AF65-F5344CB8AC3E}">
        <p14:creationId xmlns:p14="http://schemas.microsoft.com/office/powerpoint/2010/main" val="49854295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072277"/>
            <a:ext cx="7454900" cy="2585323"/>
          </a:xfrm>
          <a:prstGeom prst="rect">
            <a:avLst/>
          </a:prstGeom>
        </p:spPr>
        <p:txBody>
          <a:bodyPr wrap="square">
            <a:spAutoFit/>
          </a:bodyPr>
          <a:lstStyle/>
          <a:p>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fr-FR" dirty="0">
                <a:latin typeface="Menlo"/>
              </a:rPr>
              <a:t>    </a:t>
            </a:r>
            <a:r>
              <a:rPr lang="fr-FR" dirty="0" err="1">
                <a:solidFill>
                  <a:srgbClr val="4C73A6"/>
                </a:solidFill>
                <a:latin typeface="Menlo"/>
              </a:rPr>
              <a:t>int</a:t>
            </a:r>
            <a:r>
              <a:rPr lang="fr-FR" dirty="0">
                <a:solidFill>
                  <a:srgbClr val="4C73A6"/>
                </a:solidFill>
                <a:latin typeface="Menlo"/>
              </a:rPr>
              <a:t> </a:t>
            </a:r>
            <a:r>
              <a:rPr lang="fr-FR" dirty="0">
                <a:solidFill>
                  <a:srgbClr val="000000"/>
                </a:solidFill>
                <a:latin typeface="Menlo"/>
              </a:rPr>
              <a:t>score = </a:t>
            </a:r>
            <a:r>
              <a:rPr lang="fr-FR" dirty="0">
                <a:solidFill>
                  <a:srgbClr val="0000FF"/>
                </a:solidFill>
                <a:latin typeface="Menlo"/>
              </a:rPr>
              <a:t>0</a:t>
            </a:r>
            <a:r>
              <a:rPr lang="fr-FR" dirty="0">
                <a:solidFill>
                  <a:srgbClr val="000000"/>
                </a:solidFill>
                <a:latin typeface="Menlo"/>
              </a:rPr>
              <a:t>;</a:t>
            </a:r>
          </a:p>
          <a:p>
            <a:r>
              <a:rPr lang="da-DK" dirty="0">
                <a:latin typeface="Menlo"/>
              </a:rPr>
              <a:t>    </a:t>
            </a:r>
            <a:r>
              <a:rPr lang="da-DK" dirty="0" err="1">
                <a:solidFill>
                  <a:srgbClr val="4C73A6"/>
                </a:solidFill>
                <a:latin typeface="Menlo"/>
              </a:rPr>
              <a:t>int</a:t>
            </a:r>
            <a:r>
              <a:rPr lang="da-DK" dirty="0">
                <a:solidFill>
                  <a:srgbClr val="4C73A6"/>
                </a:solidFill>
                <a:latin typeface="Menlo"/>
              </a:rPr>
              <a:t> </a:t>
            </a:r>
            <a:r>
              <a:rPr lang="da-DK" dirty="0">
                <a:solidFill>
                  <a:srgbClr val="000000"/>
                </a:solidFill>
                <a:latin typeface="Menlo"/>
              </a:rPr>
              <a:t>i = </a:t>
            </a:r>
            <a:r>
              <a:rPr lang="da-DK" dirty="0">
                <a:solidFill>
                  <a:srgbClr val="0000FF"/>
                </a:solidFill>
                <a:latin typeface="Menlo"/>
              </a:rPr>
              <a:t>0</a:t>
            </a:r>
            <a:r>
              <a:rPr lang="da-DK" dirty="0">
                <a:solidFill>
                  <a:srgbClr val="000000"/>
                </a:solidFill>
                <a:latin typeface="Menlo"/>
              </a:rPr>
              <a:t>;</a:t>
            </a:r>
          </a:p>
          <a:p>
            <a:r>
              <a:rPr lang="is-IS" dirty="0">
                <a:latin typeface="Menlo"/>
              </a:rPr>
              <a:t>    </a:t>
            </a:r>
            <a:r>
              <a:rPr lang="is-IS" b="1" dirty="0">
                <a:solidFill>
                  <a:srgbClr val="000080"/>
                </a:solidFill>
                <a:latin typeface="Menlo"/>
              </a:rPr>
              <a:t>for</a:t>
            </a:r>
            <a:r>
              <a:rPr lang="is-IS" dirty="0">
                <a:solidFill>
                  <a:srgbClr val="000080"/>
                </a:solidFill>
                <a:latin typeface="Menlo"/>
              </a:rPr>
              <a:t> </a:t>
            </a:r>
            <a:r>
              <a:rPr lang="is-IS" dirty="0">
                <a:solidFill>
                  <a:srgbClr val="000000"/>
                </a:solidFill>
                <a:latin typeface="Menlo"/>
              </a:rPr>
              <a:t>(</a:t>
            </a:r>
            <a:r>
              <a:rPr lang="is-IS" dirty="0">
                <a:solidFill>
                  <a:srgbClr val="4C73A6"/>
                </a:solidFill>
                <a:latin typeface="Menlo"/>
              </a:rPr>
              <a:t>int </a:t>
            </a:r>
            <a:r>
              <a:rPr lang="is-IS" dirty="0">
                <a:solidFill>
                  <a:srgbClr val="000000"/>
                </a:solidFill>
                <a:latin typeface="Menlo"/>
              </a:rPr>
              <a:t>frames = </a:t>
            </a:r>
            <a:r>
              <a:rPr lang="is-IS" dirty="0">
                <a:solidFill>
                  <a:srgbClr val="0000FF"/>
                </a:solidFill>
                <a:latin typeface="Menlo"/>
              </a:rPr>
              <a:t>0</a:t>
            </a:r>
            <a:r>
              <a:rPr lang="is-IS" dirty="0">
                <a:solidFill>
                  <a:srgbClr val="000000"/>
                </a:solidFill>
                <a:latin typeface="Menlo"/>
              </a:rPr>
              <a:t>; frames &lt; </a:t>
            </a:r>
            <a:r>
              <a:rPr lang="is-IS" dirty="0">
                <a:solidFill>
                  <a:srgbClr val="0000FF"/>
                </a:solidFill>
                <a:latin typeface="Menlo"/>
              </a:rPr>
              <a:t>10</a:t>
            </a:r>
            <a:r>
              <a:rPr lang="is-IS" dirty="0">
                <a:solidFill>
                  <a:srgbClr val="000000"/>
                </a:solidFill>
                <a:latin typeface="Menlo"/>
              </a:rPr>
              <a:t>; frames++) {</a:t>
            </a:r>
          </a:p>
          <a:p>
            <a:r>
              <a:rPr lang="fr-FR" dirty="0">
                <a:solidFill>
                  <a:srgbClr val="000000"/>
                </a:solidFill>
                <a:latin typeface="Menlo"/>
              </a:rPr>
              <a:t>        score += </a:t>
            </a:r>
            <a:r>
              <a:rPr lang="fr-FR" dirty="0" err="1">
                <a:solidFill>
                  <a:srgbClr val="000000"/>
                </a:solidFill>
                <a:latin typeface="Menlo"/>
              </a:rPr>
              <a:t>rolls</a:t>
            </a:r>
            <a:r>
              <a:rPr lang="fr-FR" dirty="0">
                <a:solidFill>
                  <a:srgbClr val="000000"/>
                </a:solidFill>
                <a:latin typeface="Menlo"/>
              </a:rPr>
              <a:t>[i] + </a:t>
            </a:r>
            <a:r>
              <a:rPr lang="fr-FR" dirty="0" err="1">
                <a:solidFill>
                  <a:srgbClr val="000000"/>
                </a:solidFill>
                <a:latin typeface="Menlo"/>
              </a:rPr>
              <a:t>rolls</a:t>
            </a:r>
            <a:r>
              <a:rPr lang="fr-FR" dirty="0">
                <a:solidFill>
                  <a:srgbClr val="000000"/>
                </a:solidFill>
                <a:latin typeface="Menlo"/>
              </a:rPr>
              <a:t>[i+</a:t>
            </a:r>
            <a:r>
              <a:rPr lang="fr-FR" dirty="0">
                <a:solidFill>
                  <a:srgbClr val="0000FF"/>
                </a:solidFill>
                <a:latin typeface="Menlo"/>
              </a:rPr>
              <a:t>1</a:t>
            </a:r>
            <a:r>
              <a:rPr lang="fr-FR"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2</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solidFill>
                  <a:srgbClr val="000000"/>
                </a:solidFill>
                <a:latin typeface="Menlo"/>
              </a:rPr>
              <a:t>}</a:t>
            </a:r>
          </a:p>
        </p:txBody>
      </p:sp>
      <p:sp>
        <p:nvSpPr>
          <p:cNvPr id="2" name="Title 1"/>
          <p:cNvSpPr>
            <a:spLocks noGrp="1"/>
          </p:cNvSpPr>
          <p:nvPr>
            <p:ph type="title"/>
          </p:nvPr>
        </p:nvSpPr>
        <p:spPr/>
        <p:txBody>
          <a:bodyPr/>
          <a:lstStyle/>
          <a:p>
            <a:r>
              <a:rPr lang="en-US" dirty="0" smtClean="0">
                <a:solidFill>
                  <a:srgbClr val="161645"/>
                </a:solidFill>
              </a:rPr>
              <a:t>Refactoring</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4"/>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199894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Убираем </a:t>
            </a:r>
            <a:r>
              <a:rPr lang="en-US" dirty="0" smtClean="0">
                <a:solidFill>
                  <a:srgbClr val="161645"/>
                </a:solidFill>
              </a:rPr>
              <a:t>Ignore</a:t>
            </a:r>
            <a:endParaRPr lang="en-US" dirty="0">
              <a:solidFill>
                <a:srgbClr val="161645"/>
              </a:solidFill>
            </a:endParaRPr>
          </a:p>
        </p:txBody>
      </p:sp>
      <p:sp>
        <p:nvSpPr>
          <p:cNvPr id="12" name="Oval 11"/>
          <p:cNvSpPr/>
          <p:nvPr/>
        </p:nvSpPr>
        <p:spPr>
          <a:xfrm>
            <a:off x="8514773" y="1301173"/>
            <a:ext cx="461819" cy="461819"/>
          </a:xfrm>
          <a:prstGeom prst="ellipse">
            <a:avLst/>
          </a:prstGeom>
          <a:solidFill>
            <a:schemeClr val="accent5"/>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ounded Rectangular Callout 24"/>
          <p:cNvSpPr/>
          <p:nvPr/>
        </p:nvSpPr>
        <p:spPr>
          <a:xfrm>
            <a:off x="6527800" y="1616364"/>
            <a:ext cx="1598962" cy="564468"/>
          </a:xfrm>
          <a:prstGeom prst="wedgeRoundRectCallout">
            <a:avLst>
              <a:gd name="adj1" fmla="val 68205"/>
              <a:gd name="adj2" fmla="val -4170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FF0000"/>
                </a:solidFill>
                <a:latin typeface="Arial" charset="0"/>
                <a:ea typeface="ＭＳ Ｐゴシック" charset="0"/>
                <a:cs typeface="Arial" charset="0"/>
              </a:rPr>
              <a:t>Тест падает</a:t>
            </a:r>
            <a:endParaRPr lang="ru-RU" dirty="0">
              <a:solidFill>
                <a:srgbClr val="FF0000"/>
              </a:solidFill>
              <a:latin typeface="Arial" charset="0"/>
              <a:ea typeface="ＭＳ Ｐゴシック" charset="0"/>
              <a:cs typeface="Arial" charset="0"/>
            </a:endParaRPr>
          </a:p>
        </p:txBody>
      </p:sp>
      <p:sp>
        <p:nvSpPr>
          <p:cNvPr id="26" name="Rectangle 25"/>
          <p:cNvSpPr/>
          <p:nvPr/>
        </p:nvSpPr>
        <p:spPr>
          <a:xfrm>
            <a:off x="457200" y="1042988"/>
            <a:ext cx="6070600" cy="2585323"/>
          </a:xfrm>
          <a:prstGeom prst="rect">
            <a:avLst/>
          </a:prstGeom>
        </p:spPr>
        <p:txBody>
          <a:bodyPr wrap="square">
            <a:spAutoFit/>
          </a:bodyPr>
          <a:lstStyle/>
          <a:p>
            <a:r>
              <a:rPr lang="en-US" dirty="0" smtClean="0">
                <a:solidFill>
                  <a:srgbClr val="808000"/>
                </a:solidFill>
                <a:latin typeface="Menlo"/>
              </a:rPr>
              <a:t>@</a:t>
            </a:r>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shouldScoreSpareCorrectly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6</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17</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p:txBody>
      </p:sp>
    </p:spTree>
    <p:extLst>
      <p:ext uri="{BB962C8B-B14F-4D97-AF65-F5344CB8AC3E}">
        <p14:creationId xmlns:p14="http://schemas.microsoft.com/office/powerpoint/2010/main" val="119211597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a:off x="1586117" y="2161940"/>
            <a:ext cx="5054600" cy="938961"/>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Rectangle 2"/>
          <p:cNvSpPr/>
          <p:nvPr/>
        </p:nvSpPr>
        <p:spPr>
          <a:xfrm>
            <a:off x="454025" y="1058882"/>
            <a:ext cx="7927975" cy="3970318"/>
          </a:xfrm>
          <a:prstGeom prst="rect">
            <a:avLst/>
          </a:prstGeom>
        </p:spPr>
        <p:txBody>
          <a:bodyPr wrap="square">
            <a:spAutoFit/>
          </a:bodyPr>
          <a:lstStyle/>
          <a:p>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fr-FR" dirty="0">
                <a:latin typeface="Menlo"/>
              </a:rPr>
              <a:t>    </a:t>
            </a:r>
            <a:r>
              <a:rPr lang="fr-FR" dirty="0" err="1">
                <a:solidFill>
                  <a:srgbClr val="4C73A6"/>
                </a:solidFill>
                <a:latin typeface="Menlo"/>
              </a:rPr>
              <a:t>int</a:t>
            </a:r>
            <a:r>
              <a:rPr lang="fr-FR" dirty="0">
                <a:solidFill>
                  <a:srgbClr val="4C73A6"/>
                </a:solidFill>
                <a:latin typeface="Menlo"/>
              </a:rPr>
              <a:t> </a:t>
            </a:r>
            <a:r>
              <a:rPr lang="fr-FR" dirty="0">
                <a:solidFill>
                  <a:srgbClr val="000000"/>
                </a:solidFill>
                <a:latin typeface="Menlo"/>
              </a:rPr>
              <a:t>score = </a:t>
            </a:r>
            <a:r>
              <a:rPr lang="fr-FR" dirty="0">
                <a:solidFill>
                  <a:srgbClr val="0000FF"/>
                </a:solidFill>
                <a:latin typeface="Menlo"/>
              </a:rPr>
              <a:t>0</a:t>
            </a:r>
            <a:r>
              <a:rPr lang="fr-FR" dirty="0">
                <a:solidFill>
                  <a:srgbClr val="000000"/>
                </a:solidFill>
                <a:latin typeface="Menlo"/>
              </a:rPr>
              <a:t>;</a:t>
            </a:r>
          </a:p>
          <a:p>
            <a:r>
              <a:rPr lang="da-DK" dirty="0">
                <a:latin typeface="Menlo"/>
              </a:rPr>
              <a:t>    </a:t>
            </a:r>
            <a:r>
              <a:rPr lang="da-DK" dirty="0" err="1">
                <a:solidFill>
                  <a:srgbClr val="4C73A6"/>
                </a:solidFill>
                <a:latin typeface="Menlo"/>
              </a:rPr>
              <a:t>int</a:t>
            </a:r>
            <a:r>
              <a:rPr lang="da-DK" dirty="0">
                <a:solidFill>
                  <a:srgbClr val="4C73A6"/>
                </a:solidFill>
                <a:latin typeface="Menlo"/>
              </a:rPr>
              <a:t> </a:t>
            </a:r>
            <a:r>
              <a:rPr lang="da-DK" dirty="0">
                <a:solidFill>
                  <a:srgbClr val="000000"/>
                </a:solidFill>
                <a:latin typeface="Menlo"/>
              </a:rPr>
              <a:t>i = </a:t>
            </a:r>
            <a:r>
              <a:rPr lang="da-DK" dirty="0">
                <a:solidFill>
                  <a:srgbClr val="0000FF"/>
                </a:solidFill>
                <a:latin typeface="Menlo"/>
              </a:rPr>
              <a:t>0</a:t>
            </a:r>
            <a:r>
              <a:rPr lang="da-DK" dirty="0">
                <a:solidFill>
                  <a:srgbClr val="000000"/>
                </a:solidFill>
                <a:latin typeface="Menlo"/>
              </a:rPr>
              <a:t>;</a:t>
            </a:r>
          </a:p>
          <a:p>
            <a:r>
              <a:rPr lang="is-IS" dirty="0">
                <a:latin typeface="Menlo"/>
              </a:rPr>
              <a:t>    </a:t>
            </a:r>
            <a:r>
              <a:rPr lang="is-IS" b="1" dirty="0">
                <a:solidFill>
                  <a:srgbClr val="000080"/>
                </a:solidFill>
                <a:latin typeface="Menlo"/>
              </a:rPr>
              <a:t>for</a:t>
            </a:r>
            <a:r>
              <a:rPr lang="is-IS" dirty="0">
                <a:solidFill>
                  <a:srgbClr val="000080"/>
                </a:solidFill>
                <a:latin typeface="Menlo"/>
              </a:rPr>
              <a:t> </a:t>
            </a:r>
            <a:r>
              <a:rPr lang="is-IS" dirty="0">
                <a:solidFill>
                  <a:srgbClr val="000000"/>
                </a:solidFill>
                <a:latin typeface="Menlo"/>
              </a:rPr>
              <a:t>(</a:t>
            </a:r>
            <a:r>
              <a:rPr lang="is-IS" dirty="0">
                <a:solidFill>
                  <a:srgbClr val="4C73A6"/>
                </a:solidFill>
                <a:latin typeface="Menlo"/>
              </a:rPr>
              <a:t>int </a:t>
            </a:r>
            <a:r>
              <a:rPr lang="is-IS" dirty="0">
                <a:solidFill>
                  <a:srgbClr val="000000"/>
                </a:solidFill>
                <a:latin typeface="Menlo"/>
              </a:rPr>
              <a:t>frames = </a:t>
            </a:r>
            <a:r>
              <a:rPr lang="is-IS" dirty="0">
                <a:solidFill>
                  <a:srgbClr val="0000FF"/>
                </a:solidFill>
                <a:latin typeface="Menlo"/>
              </a:rPr>
              <a:t>0</a:t>
            </a:r>
            <a:r>
              <a:rPr lang="is-IS" dirty="0">
                <a:solidFill>
                  <a:srgbClr val="000000"/>
                </a:solidFill>
                <a:latin typeface="Menlo"/>
              </a:rPr>
              <a:t>; frames &lt; </a:t>
            </a:r>
            <a:r>
              <a:rPr lang="is-IS" dirty="0">
                <a:solidFill>
                  <a:srgbClr val="0000FF"/>
                </a:solidFill>
                <a:latin typeface="Menlo"/>
              </a:rPr>
              <a:t>10</a:t>
            </a:r>
            <a:r>
              <a:rPr lang="is-IS" dirty="0">
                <a:solidFill>
                  <a:srgbClr val="000000"/>
                </a:solidFill>
                <a:latin typeface="Menlo"/>
              </a:rPr>
              <a:t>; frames++) {</a:t>
            </a:r>
          </a:p>
          <a:p>
            <a:r>
              <a:rPr lang="en-US" dirty="0">
                <a:latin typeface="Menlo"/>
              </a:rPr>
              <a:t>        </a:t>
            </a:r>
            <a:r>
              <a:rPr lang="en-US" b="1" dirty="0">
                <a:solidFill>
                  <a:srgbClr val="000080"/>
                </a:solidFill>
                <a:latin typeface="Menlo"/>
              </a:rPr>
              <a:t>if</a:t>
            </a:r>
            <a:r>
              <a:rPr lang="en-US" dirty="0">
                <a:solidFill>
                  <a:srgbClr val="000080"/>
                </a:solidFill>
                <a:latin typeface="Menlo"/>
              </a:rPr>
              <a:t> </a:t>
            </a:r>
            <a:r>
              <a:rPr lang="en-US" dirty="0">
                <a:solidFill>
                  <a:srgbClr val="000000"/>
                </a:solidFill>
                <a:latin typeface="Menlo"/>
              </a:rPr>
              <a:t>(rolls[</a:t>
            </a:r>
            <a:r>
              <a:rPr lang="en-US" dirty="0" err="1">
                <a:solidFill>
                  <a:srgbClr val="000000"/>
                </a:solidFill>
                <a:latin typeface="Menlo"/>
              </a:rPr>
              <a:t>i</a:t>
            </a:r>
            <a:r>
              <a:rPr lang="en-US" dirty="0">
                <a:solidFill>
                  <a:srgbClr val="000000"/>
                </a:solidFill>
                <a:latin typeface="Menlo"/>
              </a:rPr>
              <a:t>] + rolls[</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1</a:t>
            </a:r>
            <a:r>
              <a:rPr lang="en-US" dirty="0">
                <a:solidFill>
                  <a:srgbClr val="000000"/>
                </a:solidFill>
                <a:latin typeface="Menlo"/>
              </a:rPr>
              <a:t>] == </a:t>
            </a:r>
            <a:r>
              <a:rPr lang="en-US" dirty="0">
                <a:solidFill>
                  <a:srgbClr val="0000FF"/>
                </a:solidFill>
                <a:latin typeface="Menlo"/>
              </a:rPr>
              <a:t>10</a:t>
            </a:r>
            <a:r>
              <a:rPr lang="en-US" dirty="0">
                <a:solidFill>
                  <a:srgbClr val="000000"/>
                </a:solidFill>
                <a:latin typeface="Menlo"/>
              </a:rPr>
              <a:t>) { </a:t>
            </a:r>
            <a:r>
              <a:rPr lang="en-US" i="1" dirty="0">
                <a:solidFill>
                  <a:srgbClr val="BFBFBF"/>
                </a:solidFill>
                <a:latin typeface="Menlo"/>
              </a:rPr>
              <a:t>// spare</a:t>
            </a:r>
            <a:endParaRPr lang="en-US" dirty="0">
              <a:solidFill>
                <a:srgbClr val="BFBFBF"/>
              </a:solidFill>
              <a:latin typeface="Menlo"/>
            </a:endParaRPr>
          </a:p>
          <a:p>
            <a:r>
              <a:rPr lang="fr-FR" dirty="0">
                <a:solidFill>
                  <a:srgbClr val="000000"/>
                </a:solidFill>
                <a:latin typeface="Menlo"/>
              </a:rPr>
              <a:t>            score += </a:t>
            </a:r>
            <a:r>
              <a:rPr lang="fr-FR" dirty="0">
                <a:solidFill>
                  <a:srgbClr val="0000FF"/>
                </a:solidFill>
                <a:latin typeface="Menlo"/>
              </a:rPr>
              <a:t>10 </a:t>
            </a:r>
            <a:r>
              <a:rPr lang="fr-FR" dirty="0">
                <a:solidFill>
                  <a:srgbClr val="000000"/>
                </a:solidFill>
                <a:latin typeface="Menlo"/>
              </a:rPr>
              <a:t>+ </a:t>
            </a:r>
            <a:r>
              <a:rPr lang="fr-FR" dirty="0" err="1">
                <a:solidFill>
                  <a:srgbClr val="000000"/>
                </a:solidFill>
                <a:latin typeface="Menlo"/>
              </a:rPr>
              <a:t>rolls</a:t>
            </a:r>
            <a:r>
              <a:rPr lang="fr-FR" dirty="0">
                <a:solidFill>
                  <a:srgbClr val="000000"/>
                </a:solidFill>
                <a:latin typeface="Menlo"/>
              </a:rPr>
              <a:t>[i + </a:t>
            </a:r>
            <a:r>
              <a:rPr lang="fr-FR" dirty="0">
                <a:solidFill>
                  <a:srgbClr val="0000FF"/>
                </a:solidFill>
                <a:latin typeface="Menlo"/>
              </a:rPr>
              <a:t>2</a:t>
            </a:r>
            <a:r>
              <a:rPr lang="fr-FR"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2</a:t>
            </a:r>
            <a:r>
              <a:rPr lang="en-US" dirty="0">
                <a:solidFill>
                  <a:srgbClr val="000000"/>
                </a:solidFill>
                <a:latin typeface="Menlo"/>
              </a:rPr>
              <a:t>;</a:t>
            </a:r>
          </a:p>
          <a:p>
            <a:r>
              <a:rPr lang="da-DK" dirty="0">
                <a:latin typeface="Menlo"/>
              </a:rPr>
              <a:t>        </a:t>
            </a:r>
            <a:r>
              <a:rPr lang="da-DK" dirty="0">
                <a:solidFill>
                  <a:srgbClr val="000000"/>
                </a:solidFill>
                <a:latin typeface="Menlo"/>
              </a:rPr>
              <a:t>} </a:t>
            </a:r>
            <a:r>
              <a:rPr lang="da-DK" b="1" dirty="0" err="1">
                <a:solidFill>
                  <a:srgbClr val="000080"/>
                </a:solidFill>
                <a:latin typeface="Menlo"/>
              </a:rPr>
              <a:t>else</a:t>
            </a:r>
            <a:r>
              <a:rPr lang="da-DK" dirty="0">
                <a:solidFill>
                  <a:srgbClr val="000080"/>
                </a:solidFill>
                <a:latin typeface="Menlo"/>
              </a:rPr>
              <a:t> </a:t>
            </a:r>
            <a:r>
              <a:rPr lang="da-DK" dirty="0">
                <a:solidFill>
                  <a:srgbClr val="000000"/>
                </a:solidFill>
                <a:latin typeface="Menlo"/>
              </a:rPr>
              <a:t>{</a:t>
            </a:r>
          </a:p>
          <a:p>
            <a:r>
              <a:rPr lang="fr-FR" dirty="0">
                <a:solidFill>
                  <a:srgbClr val="000000"/>
                </a:solidFill>
                <a:latin typeface="Menlo"/>
              </a:rPr>
              <a:t>            score += </a:t>
            </a:r>
            <a:r>
              <a:rPr lang="fr-FR" dirty="0" err="1">
                <a:solidFill>
                  <a:srgbClr val="000000"/>
                </a:solidFill>
                <a:latin typeface="Menlo"/>
              </a:rPr>
              <a:t>rolls</a:t>
            </a:r>
            <a:r>
              <a:rPr lang="fr-FR" dirty="0">
                <a:solidFill>
                  <a:srgbClr val="000000"/>
                </a:solidFill>
                <a:latin typeface="Menlo"/>
              </a:rPr>
              <a:t>[i] + </a:t>
            </a:r>
            <a:r>
              <a:rPr lang="fr-FR" dirty="0" err="1">
                <a:solidFill>
                  <a:srgbClr val="000000"/>
                </a:solidFill>
                <a:latin typeface="Menlo"/>
              </a:rPr>
              <a:t>rolls</a:t>
            </a:r>
            <a:r>
              <a:rPr lang="fr-FR" dirty="0">
                <a:solidFill>
                  <a:srgbClr val="000000"/>
                </a:solidFill>
                <a:latin typeface="Menlo"/>
              </a:rPr>
              <a:t>[i + </a:t>
            </a:r>
            <a:r>
              <a:rPr lang="fr-FR" dirty="0">
                <a:solidFill>
                  <a:srgbClr val="0000FF"/>
                </a:solidFill>
                <a:latin typeface="Menlo"/>
              </a:rPr>
              <a:t>1</a:t>
            </a:r>
            <a:r>
              <a:rPr lang="fr-FR"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i</a:t>
            </a:r>
            <a:r>
              <a:rPr lang="en-US" dirty="0">
                <a:solidFill>
                  <a:srgbClr val="000000"/>
                </a:solidFill>
                <a:latin typeface="Menlo"/>
              </a:rPr>
              <a:t> += </a:t>
            </a:r>
            <a:r>
              <a:rPr lang="en-US" dirty="0">
                <a:solidFill>
                  <a:srgbClr val="0000FF"/>
                </a:solidFill>
                <a:latin typeface="Menlo"/>
              </a:rPr>
              <a:t>2</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solidFill>
                  <a:srgbClr val="000000"/>
                </a:solidFill>
                <a:latin typeface="Menlo"/>
              </a:rPr>
              <a:t>}</a:t>
            </a:r>
          </a:p>
        </p:txBody>
      </p:sp>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sp>
        <p:nvSpPr>
          <p:cNvPr id="26" name="Rectangle 25"/>
          <p:cNvSpPr/>
          <p:nvPr/>
        </p:nvSpPr>
        <p:spPr>
          <a:xfrm>
            <a:off x="366508"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bowling-0.5</a:t>
            </a:r>
            <a:endParaRPr lang="ru-RU" sz="1400"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39324250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Design review</a:t>
            </a:r>
            <a:endParaRPr lang="en-US" dirty="0">
              <a:solidFill>
                <a:srgbClr val="161645"/>
              </a:solidFill>
            </a:endParaRPr>
          </a:p>
        </p:txBody>
      </p:sp>
      <p:sp>
        <p:nvSpPr>
          <p:cNvPr id="6" name="Rectangle 5"/>
          <p:cNvSpPr/>
          <p:nvPr/>
        </p:nvSpPr>
        <p:spPr>
          <a:xfrm>
            <a:off x="498475" y="1773796"/>
            <a:ext cx="7844187" cy="3539430"/>
          </a:xfrm>
          <a:prstGeom prst="rect">
            <a:avLst/>
          </a:prstGeom>
        </p:spPr>
        <p:txBody>
          <a:bodyPr wrap="square">
            <a:spAutoFit/>
          </a:bodyPr>
          <a:lstStyle/>
          <a:p>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fr-FR" sz="1600" dirty="0">
                <a:latin typeface="Menlo"/>
              </a:rPr>
              <a:t>    </a:t>
            </a:r>
            <a:r>
              <a:rPr lang="fr-FR" sz="1600" dirty="0" err="1">
                <a:solidFill>
                  <a:srgbClr val="4C73A6"/>
                </a:solidFill>
                <a:latin typeface="Menlo"/>
              </a:rPr>
              <a:t>int</a:t>
            </a:r>
            <a:r>
              <a:rPr lang="fr-FR" sz="1600" dirty="0">
                <a:solidFill>
                  <a:srgbClr val="4C73A6"/>
                </a:solidFill>
                <a:latin typeface="Menlo"/>
              </a:rPr>
              <a:t> </a:t>
            </a:r>
            <a:r>
              <a:rPr lang="fr-FR" sz="1600" dirty="0">
                <a:solidFill>
                  <a:srgbClr val="000000"/>
                </a:solidFill>
                <a:latin typeface="Menlo"/>
              </a:rPr>
              <a:t>score = </a:t>
            </a:r>
            <a:r>
              <a:rPr lang="fr-FR" sz="1600" dirty="0">
                <a:solidFill>
                  <a:srgbClr val="0000FF"/>
                </a:solidFill>
                <a:latin typeface="Menlo"/>
              </a:rPr>
              <a:t>0</a:t>
            </a:r>
            <a:r>
              <a:rPr lang="fr-FR" sz="1600" dirty="0">
                <a:solidFill>
                  <a:srgbClr val="000000"/>
                </a:solidFill>
                <a:latin typeface="Menlo"/>
              </a:rPr>
              <a:t>;</a:t>
            </a:r>
          </a:p>
          <a:p>
            <a:r>
              <a:rPr lang="da-DK" sz="1600" dirty="0">
                <a:latin typeface="Menlo"/>
              </a:rPr>
              <a:t>    </a:t>
            </a:r>
            <a:r>
              <a:rPr lang="da-DK" sz="1600" dirty="0" err="1">
                <a:solidFill>
                  <a:srgbClr val="4C73A6"/>
                </a:solidFill>
                <a:latin typeface="Menlo"/>
              </a:rPr>
              <a:t>int</a:t>
            </a:r>
            <a:r>
              <a:rPr lang="da-DK" sz="1600" dirty="0">
                <a:solidFill>
                  <a:srgbClr val="4C73A6"/>
                </a:solidFill>
                <a:latin typeface="Menlo"/>
              </a:rPr>
              <a:t> </a:t>
            </a:r>
            <a:r>
              <a:rPr lang="da-DK" sz="1600" dirty="0">
                <a:solidFill>
                  <a:srgbClr val="000000"/>
                </a:solidFill>
                <a:latin typeface="Menlo"/>
              </a:rPr>
              <a:t>i = </a:t>
            </a:r>
            <a:r>
              <a:rPr lang="da-DK" sz="1600" dirty="0">
                <a:solidFill>
                  <a:srgbClr val="0000FF"/>
                </a:solidFill>
                <a:latin typeface="Menlo"/>
              </a:rPr>
              <a:t>0</a:t>
            </a:r>
            <a:r>
              <a:rPr lang="da-DK" sz="1600" dirty="0">
                <a:solidFill>
                  <a:srgbClr val="000000"/>
                </a:solidFill>
                <a:latin typeface="Menlo"/>
              </a:rPr>
              <a:t>;</a:t>
            </a:r>
          </a:p>
          <a:p>
            <a:r>
              <a:rPr lang="is-IS" sz="1600" dirty="0">
                <a:latin typeface="Menlo"/>
              </a:rPr>
              <a:t>    </a:t>
            </a:r>
            <a:r>
              <a:rPr lang="is-IS" sz="1600" b="1" dirty="0">
                <a:solidFill>
                  <a:srgbClr val="000080"/>
                </a:solidFill>
                <a:latin typeface="Menlo"/>
              </a:rPr>
              <a:t>for</a:t>
            </a:r>
            <a:r>
              <a:rPr lang="is-IS" sz="1600" dirty="0">
                <a:solidFill>
                  <a:srgbClr val="000080"/>
                </a:solidFill>
                <a:latin typeface="Menlo"/>
              </a:rPr>
              <a:t> </a:t>
            </a:r>
            <a:r>
              <a:rPr lang="is-IS" sz="1600" dirty="0">
                <a:solidFill>
                  <a:srgbClr val="000000"/>
                </a:solidFill>
                <a:latin typeface="Menlo"/>
              </a:rPr>
              <a:t>(</a:t>
            </a:r>
            <a:r>
              <a:rPr lang="is-IS" sz="1600" dirty="0">
                <a:solidFill>
                  <a:srgbClr val="4C73A6"/>
                </a:solidFill>
                <a:latin typeface="Menlo"/>
              </a:rPr>
              <a:t>int </a:t>
            </a:r>
            <a:r>
              <a:rPr lang="is-IS" sz="1600" dirty="0">
                <a:solidFill>
                  <a:srgbClr val="000000"/>
                </a:solidFill>
                <a:latin typeface="Menlo"/>
              </a:rPr>
              <a:t>frames = </a:t>
            </a:r>
            <a:r>
              <a:rPr lang="is-IS" sz="1600" dirty="0">
                <a:solidFill>
                  <a:srgbClr val="0000FF"/>
                </a:solidFill>
                <a:latin typeface="Menlo"/>
              </a:rPr>
              <a:t>0</a:t>
            </a:r>
            <a:r>
              <a:rPr lang="is-IS" sz="1600" dirty="0">
                <a:solidFill>
                  <a:srgbClr val="000000"/>
                </a:solidFill>
                <a:latin typeface="Menlo"/>
              </a:rPr>
              <a:t>; frames &lt; </a:t>
            </a:r>
            <a:r>
              <a:rPr lang="is-IS" sz="1600" dirty="0">
                <a:solidFill>
                  <a:srgbClr val="0000FF"/>
                </a:solidFill>
                <a:latin typeface="Menlo"/>
              </a:rPr>
              <a:t>10</a:t>
            </a:r>
            <a:r>
              <a:rPr lang="is-IS" sz="1600" dirty="0">
                <a:solidFill>
                  <a:srgbClr val="000000"/>
                </a:solidFill>
                <a:latin typeface="Menlo"/>
              </a:rPr>
              <a:t>; frames++) {</a:t>
            </a:r>
          </a:p>
          <a:p>
            <a:r>
              <a:rPr lang="en-US" sz="1600" dirty="0">
                <a:latin typeface="Menlo"/>
              </a:rPr>
              <a:t>        </a:t>
            </a:r>
            <a:r>
              <a:rPr lang="en-US" sz="1600" b="1" dirty="0">
                <a:solidFill>
                  <a:srgbClr val="000080"/>
                </a:solidFill>
                <a:latin typeface="Menlo"/>
              </a:rPr>
              <a:t>if</a:t>
            </a:r>
            <a:r>
              <a:rPr lang="en-US" sz="1600" dirty="0">
                <a:solidFill>
                  <a:srgbClr val="000080"/>
                </a:solidFill>
                <a:latin typeface="Menlo"/>
              </a:rPr>
              <a:t> </a:t>
            </a:r>
            <a:r>
              <a:rPr lang="en-US" sz="1600" dirty="0">
                <a:solidFill>
                  <a:srgbClr val="000000"/>
                </a:solidFill>
                <a:latin typeface="Menlo"/>
              </a:rPr>
              <a:t>(rolls[</a:t>
            </a:r>
            <a:r>
              <a:rPr lang="en-US" sz="1600" dirty="0" err="1">
                <a:solidFill>
                  <a:srgbClr val="000000"/>
                </a:solidFill>
                <a:latin typeface="Menlo"/>
              </a:rPr>
              <a:t>i</a:t>
            </a:r>
            <a:r>
              <a:rPr lang="en-US" sz="1600" dirty="0">
                <a:solidFill>
                  <a:srgbClr val="000000"/>
                </a:solidFill>
                <a:latin typeface="Menlo"/>
              </a:rPr>
              <a:t>] + rolls[</a:t>
            </a:r>
            <a:r>
              <a:rPr lang="en-US" sz="1600" dirty="0" err="1">
                <a:solidFill>
                  <a:srgbClr val="000000"/>
                </a:solidFill>
                <a:latin typeface="Menlo"/>
              </a:rPr>
              <a:t>i</a:t>
            </a:r>
            <a:r>
              <a:rPr lang="en-US" sz="1600" dirty="0">
                <a:solidFill>
                  <a:srgbClr val="000000"/>
                </a:solidFill>
                <a:latin typeface="Menlo"/>
              </a:rPr>
              <a:t> + </a:t>
            </a:r>
            <a:r>
              <a:rPr lang="en-US" sz="1600" dirty="0">
                <a:solidFill>
                  <a:srgbClr val="0000FF"/>
                </a:solidFill>
                <a:latin typeface="Menlo"/>
              </a:rPr>
              <a:t>1</a:t>
            </a:r>
            <a:r>
              <a:rPr lang="en-US" sz="1600" dirty="0">
                <a:solidFill>
                  <a:srgbClr val="000000"/>
                </a:solidFill>
                <a:latin typeface="Menlo"/>
              </a:rPr>
              <a:t>] == </a:t>
            </a:r>
            <a:r>
              <a:rPr lang="en-US" sz="1600" dirty="0">
                <a:solidFill>
                  <a:srgbClr val="0000FF"/>
                </a:solidFill>
                <a:latin typeface="Menlo"/>
              </a:rPr>
              <a:t>10</a:t>
            </a:r>
            <a:r>
              <a:rPr lang="en-US" sz="1600" dirty="0">
                <a:solidFill>
                  <a:srgbClr val="000000"/>
                </a:solidFill>
                <a:latin typeface="Menlo"/>
              </a:rPr>
              <a:t>) { </a:t>
            </a:r>
            <a:r>
              <a:rPr lang="en-US" sz="1600" i="1" dirty="0">
                <a:solidFill>
                  <a:srgbClr val="BFBFBF"/>
                </a:solidFill>
                <a:latin typeface="Menlo"/>
              </a:rPr>
              <a:t>// spare</a:t>
            </a:r>
            <a:endParaRPr lang="en-US" sz="1600" dirty="0">
              <a:solidFill>
                <a:srgbClr val="BFBFBF"/>
              </a:solidFill>
              <a:latin typeface="Menlo"/>
            </a:endParaRP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 </a:t>
            </a:r>
            <a:r>
              <a:rPr lang="fr-FR" sz="1600" dirty="0" err="1">
                <a:solidFill>
                  <a:srgbClr val="000000"/>
                </a:solidFill>
                <a:latin typeface="Menlo"/>
              </a:rPr>
              <a:t>rolls</a:t>
            </a:r>
            <a:r>
              <a:rPr lang="fr-FR" sz="1600" dirty="0">
                <a:solidFill>
                  <a:srgbClr val="000000"/>
                </a:solidFill>
                <a:latin typeface="Menlo"/>
              </a:rPr>
              <a:t>[i + </a:t>
            </a:r>
            <a:r>
              <a:rPr lang="fr-FR" sz="1600" dirty="0">
                <a:solidFill>
                  <a:srgbClr val="0000FF"/>
                </a:solidFill>
                <a:latin typeface="Menlo"/>
              </a:rPr>
              <a:t>2</a:t>
            </a:r>
            <a:r>
              <a:rPr lang="fr-FR" sz="1600" dirty="0">
                <a:solidFill>
                  <a:srgbClr val="000000"/>
                </a:solidFill>
                <a:latin typeface="Menlo"/>
              </a:rPr>
              <a:t>];</a:t>
            </a:r>
          </a:p>
          <a:p>
            <a:r>
              <a:rPr lang="en-US" sz="1600" dirty="0">
                <a:solidFill>
                  <a:srgbClr val="000000"/>
                </a:solidFill>
                <a:latin typeface="Menlo"/>
              </a:rPr>
              <a:t>            </a:t>
            </a:r>
            <a:r>
              <a:rPr lang="en-US" sz="1600" dirty="0" err="1">
                <a:solidFill>
                  <a:srgbClr val="000000"/>
                </a:solidFill>
                <a:latin typeface="Menlo"/>
              </a:rPr>
              <a:t>i</a:t>
            </a:r>
            <a:r>
              <a:rPr lang="en-US" sz="1600" dirty="0">
                <a:solidFill>
                  <a:srgbClr val="000000"/>
                </a:solidFill>
                <a:latin typeface="Menlo"/>
              </a:rPr>
              <a:t> += </a:t>
            </a:r>
            <a:r>
              <a:rPr lang="en-US" sz="1600" dirty="0">
                <a:solidFill>
                  <a:srgbClr val="0000FF"/>
                </a:solidFill>
                <a:latin typeface="Menlo"/>
              </a:rPr>
              <a:t>2</a:t>
            </a:r>
            <a:r>
              <a:rPr lang="en-US" sz="1600" dirty="0">
                <a:solidFill>
                  <a:srgbClr val="000000"/>
                </a:solidFill>
                <a:latin typeface="Menlo"/>
              </a:rPr>
              <a:t>;</a:t>
            </a:r>
          </a:p>
          <a:p>
            <a:r>
              <a:rPr lang="da-DK" sz="1600" dirty="0">
                <a:latin typeface="Menlo"/>
              </a:rPr>
              <a:t>        </a:t>
            </a:r>
            <a:r>
              <a:rPr lang="da-DK" sz="1600" dirty="0">
                <a:solidFill>
                  <a:srgbClr val="000000"/>
                </a:solidFill>
                <a:latin typeface="Menlo"/>
              </a:rPr>
              <a:t>} </a:t>
            </a:r>
            <a:r>
              <a:rPr lang="da-DK" sz="1600" b="1" dirty="0" err="1">
                <a:solidFill>
                  <a:srgbClr val="000080"/>
                </a:solidFill>
                <a:latin typeface="Menlo"/>
              </a:rPr>
              <a:t>else</a:t>
            </a:r>
            <a:r>
              <a:rPr lang="da-DK" sz="1600" dirty="0">
                <a:solidFill>
                  <a:srgbClr val="000080"/>
                </a:solidFill>
                <a:latin typeface="Menlo"/>
              </a:rPr>
              <a:t> </a:t>
            </a:r>
            <a:r>
              <a:rPr lang="da-DK" sz="1600" dirty="0">
                <a:solidFill>
                  <a:srgbClr val="000000"/>
                </a:solidFill>
                <a:latin typeface="Menlo"/>
              </a:rPr>
              <a:t>{</a:t>
            </a:r>
          </a:p>
          <a:p>
            <a:r>
              <a:rPr lang="fr-FR" sz="1600" dirty="0">
                <a:solidFill>
                  <a:srgbClr val="000000"/>
                </a:solidFill>
                <a:latin typeface="Menlo"/>
              </a:rPr>
              <a:t>            score += </a:t>
            </a:r>
            <a:r>
              <a:rPr lang="fr-FR" sz="1600" dirty="0" err="1">
                <a:solidFill>
                  <a:srgbClr val="000000"/>
                </a:solidFill>
                <a:latin typeface="Menlo"/>
              </a:rPr>
              <a:t>rolls</a:t>
            </a:r>
            <a:r>
              <a:rPr lang="fr-FR" sz="1600" dirty="0">
                <a:solidFill>
                  <a:srgbClr val="000000"/>
                </a:solidFill>
                <a:latin typeface="Menlo"/>
              </a:rPr>
              <a:t>[i] + </a:t>
            </a:r>
            <a:r>
              <a:rPr lang="fr-FR" sz="1600" dirty="0" err="1">
                <a:solidFill>
                  <a:srgbClr val="000000"/>
                </a:solidFill>
                <a:latin typeface="Menlo"/>
              </a:rPr>
              <a:t>rolls</a:t>
            </a:r>
            <a:r>
              <a:rPr lang="fr-FR" sz="1600" dirty="0">
                <a:solidFill>
                  <a:srgbClr val="000000"/>
                </a:solidFill>
                <a:latin typeface="Menlo"/>
              </a:rPr>
              <a:t>[i + </a:t>
            </a:r>
            <a:r>
              <a:rPr lang="fr-FR" sz="1600" dirty="0">
                <a:solidFill>
                  <a:srgbClr val="0000FF"/>
                </a:solidFill>
                <a:latin typeface="Menlo"/>
              </a:rPr>
              <a:t>1</a:t>
            </a:r>
            <a:r>
              <a:rPr lang="fr-FR" sz="1600" dirty="0">
                <a:solidFill>
                  <a:srgbClr val="000000"/>
                </a:solidFill>
                <a:latin typeface="Menlo"/>
              </a:rPr>
              <a:t>];</a:t>
            </a:r>
          </a:p>
          <a:p>
            <a:r>
              <a:rPr lang="en-US" sz="1600" dirty="0">
                <a:solidFill>
                  <a:srgbClr val="000000"/>
                </a:solidFill>
                <a:latin typeface="Menlo"/>
              </a:rPr>
              <a:t>            </a:t>
            </a:r>
            <a:r>
              <a:rPr lang="en-US" sz="1600" dirty="0" err="1">
                <a:solidFill>
                  <a:srgbClr val="000000"/>
                </a:solidFill>
                <a:latin typeface="Menlo"/>
              </a:rPr>
              <a:t>i</a:t>
            </a:r>
            <a:r>
              <a:rPr lang="en-US" sz="1600" dirty="0">
                <a:solidFill>
                  <a:srgbClr val="000000"/>
                </a:solidFill>
                <a:latin typeface="Menlo"/>
              </a:rPr>
              <a:t> += </a:t>
            </a:r>
            <a:r>
              <a:rPr lang="en-US" sz="1600" dirty="0">
                <a:solidFill>
                  <a:srgbClr val="0000FF"/>
                </a:solidFill>
                <a:latin typeface="Menlo"/>
              </a:rPr>
              <a:t>2</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00"/>
                </a:solidFill>
                <a:latin typeface="Menlo"/>
              </a:rPr>
              <a:t>score;</a:t>
            </a:r>
          </a:p>
          <a:p>
            <a:r>
              <a:rPr lang="en-US" sz="1600" dirty="0">
                <a:solidFill>
                  <a:srgbClr val="000000"/>
                </a:solidFill>
                <a:latin typeface="Menlo"/>
              </a:rPr>
              <a:t>}</a:t>
            </a:r>
          </a:p>
        </p:txBody>
      </p:sp>
      <p:sp>
        <p:nvSpPr>
          <p:cNvPr id="7" name="Rounded Rectangle 6"/>
          <p:cNvSpPr/>
          <p:nvPr/>
        </p:nvSpPr>
        <p:spPr>
          <a:xfrm>
            <a:off x="1054100" y="2287471"/>
            <a:ext cx="1270000" cy="312881"/>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8" name="Rounded Rectangle 7"/>
          <p:cNvSpPr/>
          <p:nvPr/>
        </p:nvSpPr>
        <p:spPr>
          <a:xfrm>
            <a:off x="5994400" y="2781299"/>
            <a:ext cx="1219200" cy="318131"/>
          </a:xfrm>
          <a:prstGeom prst="roundRect">
            <a:avLst/>
          </a:prstGeom>
          <a:solidFill>
            <a:schemeClr val="accent5">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4" name="Rounded Rectangular Callout 23"/>
          <p:cNvSpPr/>
          <p:nvPr/>
        </p:nvSpPr>
        <p:spPr>
          <a:xfrm>
            <a:off x="3060700" y="1248477"/>
            <a:ext cx="2921000" cy="464128"/>
          </a:xfrm>
          <a:prstGeom prst="wedgeRoundRectCallout">
            <a:avLst>
              <a:gd name="adj1" fmla="val -52711"/>
              <a:gd name="adj2" fmla="val 15968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Плохое имя переменной</a:t>
            </a:r>
            <a:endParaRPr lang="ru-RU" dirty="0">
              <a:solidFill>
                <a:srgbClr val="004080"/>
              </a:solidFill>
              <a:latin typeface="Arial" charset="0"/>
              <a:ea typeface="ＭＳ Ｐゴシック" charset="0"/>
              <a:cs typeface="Arial" charset="0"/>
            </a:endParaRPr>
          </a:p>
        </p:txBody>
      </p:sp>
      <p:sp>
        <p:nvSpPr>
          <p:cNvPr id="25" name="Rounded Rectangular Callout 24"/>
          <p:cNvSpPr/>
          <p:nvPr/>
        </p:nvSpPr>
        <p:spPr>
          <a:xfrm>
            <a:off x="4775200" y="4235083"/>
            <a:ext cx="3453163" cy="564468"/>
          </a:xfrm>
          <a:prstGeom prst="wedgeRoundRectCallout">
            <a:avLst>
              <a:gd name="adj1" fmla="val 3814"/>
              <a:gd name="adj2" fmla="val -2239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Плохо иметь комментарий в условии</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20055419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Refactoring</a:t>
            </a:r>
            <a:endParaRPr lang="en-US" dirty="0">
              <a:solidFill>
                <a:srgbClr val="161645"/>
              </a:solidFill>
            </a:endParaRPr>
          </a:p>
        </p:txBody>
      </p:sp>
      <p:sp>
        <p:nvSpPr>
          <p:cNvPr id="26" name="Rectangle 25"/>
          <p:cNvSpPr/>
          <p:nvPr/>
        </p:nvSpPr>
        <p:spPr>
          <a:xfrm>
            <a:off x="366508"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bowling-0.6</a:t>
            </a:r>
            <a:endParaRPr lang="ru-RU" sz="1400" dirty="0">
              <a:solidFill>
                <a:srgbClr val="004080"/>
              </a:solidFill>
              <a:latin typeface="Arial" charset="0"/>
              <a:ea typeface="ＭＳ Ｐゴシック" charset="0"/>
              <a:cs typeface="Arial" charset="0"/>
            </a:endParaRPr>
          </a:p>
        </p:txBody>
      </p:sp>
      <p:sp>
        <p:nvSpPr>
          <p:cNvPr id="5" name="Rounded Rectangle 4"/>
          <p:cNvSpPr/>
          <p:nvPr/>
        </p:nvSpPr>
        <p:spPr>
          <a:xfrm>
            <a:off x="990600" y="1603438"/>
            <a:ext cx="2425700" cy="26900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Rounded Rectangle 5"/>
          <p:cNvSpPr/>
          <p:nvPr/>
        </p:nvSpPr>
        <p:spPr>
          <a:xfrm>
            <a:off x="1981200" y="2072918"/>
            <a:ext cx="2387600" cy="29482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 name="Rounded Rectangle 7"/>
          <p:cNvSpPr/>
          <p:nvPr/>
        </p:nvSpPr>
        <p:spPr>
          <a:xfrm>
            <a:off x="468108" y="4690797"/>
            <a:ext cx="7367792" cy="900319"/>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Rectangle 3"/>
          <p:cNvSpPr/>
          <p:nvPr/>
        </p:nvSpPr>
        <p:spPr>
          <a:xfrm>
            <a:off x="468108" y="1066800"/>
            <a:ext cx="7890742" cy="4524316"/>
          </a:xfrm>
          <a:prstGeom prst="rect">
            <a:avLst/>
          </a:prstGeom>
        </p:spPr>
        <p:txBody>
          <a:bodyPr wrap="square">
            <a:spAutoFit/>
          </a:bodyPr>
          <a:lstStyle/>
          <a:p>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fr-FR" sz="1600" dirty="0">
                <a:latin typeface="Menlo"/>
              </a:rPr>
              <a:t>    </a:t>
            </a:r>
            <a:r>
              <a:rPr lang="fr-FR" sz="1600" dirty="0" err="1">
                <a:solidFill>
                  <a:srgbClr val="4C73A6"/>
                </a:solidFill>
                <a:latin typeface="Menlo"/>
              </a:rPr>
              <a:t>int</a:t>
            </a:r>
            <a:r>
              <a:rPr lang="fr-FR" sz="1600" dirty="0">
                <a:solidFill>
                  <a:srgbClr val="4C73A6"/>
                </a:solidFill>
                <a:latin typeface="Menlo"/>
              </a:rPr>
              <a:t> </a:t>
            </a:r>
            <a:r>
              <a:rPr lang="fr-FR" sz="1600" dirty="0">
                <a:solidFill>
                  <a:srgbClr val="000000"/>
                </a:solidFill>
                <a:latin typeface="Menlo"/>
              </a:rPr>
              <a:t>score = </a:t>
            </a:r>
            <a:r>
              <a:rPr lang="fr-FR" sz="1600" dirty="0">
                <a:solidFill>
                  <a:srgbClr val="0000FF"/>
                </a:solidFill>
                <a:latin typeface="Menlo"/>
              </a:rPr>
              <a:t>0</a:t>
            </a:r>
            <a:r>
              <a:rPr lang="fr-FR" sz="1600" dirty="0">
                <a:solidFill>
                  <a:srgbClr val="000000"/>
                </a:solidFill>
                <a:latin typeface="Menlo"/>
              </a:rPr>
              <a:t>;</a:t>
            </a:r>
          </a:p>
          <a:p>
            <a:r>
              <a:rPr lang="is-IS" sz="1600" dirty="0">
                <a:latin typeface="Menlo"/>
              </a:rPr>
              <a:t>    </a:t>
            </a:r>
            <a:r>
              <a:rPr lang="is-IS" sz="1600" dirty="0">
                <a:solidFill>
                  <a:srgbClr val="4C73A6"/>
                </a:solidFill>
                <a:latin typeface="Menlo"/>
              </a:rPr>
              <a:t>int </a:t>
            </a:r>
            <a:r>
              <a:rPr lang="is-IS" sz="1600" dirty="0">
                <a:solidFill>
                  <a:srgbClr val="000000"/>
                </a:solidFill>
                <a:latin typeface="Menlo"/>
              </a:rPr>
              <a:t>frameIndex = </a:t>
            </a:r>
            <a:r>
              <a:rPr lang="is-IS" sz="1600" dirty="0">
                <a:solidFill>
                  <a:srgbClr val="0000FF"/>
                </a:solidFill>
                <a:latin typeface="Menlo"/>
              </a:rPr>
              <a:t>0</a:t>
            </a:r>
            <a:r>
              <a:rPr lang="is-IS" sz="1600" dirty="0">
                <a:solidFill>
                  <a:srgbClr val="000000"/>
                </a:solidFill>
                <a:latin typeface="Menlo"/>
              </a:rPr>
              <a:t>;</a:t>
            </a:r>
          </a:p>
          <a:p>
            <a:r>
              <a:rPr lang="is-IS" sz="1600" dirty="0">
                <a:latin typeface="Menlo"/>
              </a:rPr>
              <a:t>    </a:t>
            </a:r>
            <a:r>
              <a:rPr lang="is-IS" sz="1600" b="1" dirty="0">
                <a:solidFill>
                  <a:srgbClr val="000080"/>
                </a:solidFill>
                <a:latin typeface="Menlo"/>
              </a:rPr>
              <a:t>for</a:t>
            </a:r>
            <a:r>
              <a:rPr lang="is-IS" sz="1600" dirty="0">
                <a:solidFill>
                  <a:srgbClr val="000080"/>
                </a:solidFill>
                <a:latin typeface="Menlo"/>
              </a:rPr>
              <a:t> </a:t>
            </a:r>
            <a:r>
              <a:rPr lang="is-IS" sz="1600" dirty="0">
                <a:solidFill>
                  <a:srgbClr val="000000"/>
                </a:solidFill>
                <a:latin typeface="Menlo"/>
              </a:rPr>
              <a:t>(</a:t>
            </a:r>
            <a:r>
              <a:rPr lang="is-IS" sz="1600" dirty="0">
                <a:solidFill>
                  <a:srgbClr val="4C73A6"/>
                </a:solidFill>
                <a:latin typeface="Menlo"/>
              </a:rPr>
              <a:t>int </a:t>
            </a:r>
            <a:r>
              <a:rPr lang="is-IS" sz="1600" dirty="0">
                <a:solidFill>
                  <a:srgbClr val="000000"/>
                </a:solidFill>
                <a:latin typeface="Menlo"/>
              </a:rPr>
              <a:t>frames = </a:t>
            </a:r>
            <a:r>
              <a:rPr lang="is-IS" sz="1600" dirty="0">
                <a:solidFill>
                  <a:srgbClr val="0000FF"/>
                </a:solidFill>
                <a:latin typeface="Menlo"/>
              </a:rPr>
              <a:t>0</a:t>
            </a:r>
            <a:r>
              <a:rPr lang="is-IS" sz="1600" dirty="0">
                <a:solidFill>
                  <a:srgbClr val="000000"/>
                </a:solidFill>
                <a:latin typeface="Menlo"/>
              </a:rPr>
              <a:t>; frames &lt; </a:t>
            </a:r>
            <a:r>
              <a:rPr lang="is-IS" sz="1600" dirty="0">
                <a:solidFill>
                  <a:srgbClr val="0000FF"/>
                </a:solidFill>
                <a:latin typeface="Menlo"/>
              </a:rPr>
              <a:t>10</a:t>
            </a:r>
            <a:r>
              <a:rPr lang="is-IS" sz="1600" dirty="0">
                <a:solidFill>
                  <a:srgbClr val="000000"/>
                </a:solidFill>
                <a:latin typeface="Menlo"/>
              </a:rPr>
              <a:t>; frames++) {</a:t>
            </a:r>
          </a:p>
          <a:p>
            <a:r>
              <a:rPr lang="en-US" sz="1600" dirty="0">
                <a:latin typeface="Menlo"/>
              </a:rPr>
              <a:t>        </a:t>
            </a:r>
            <a:r>
              <a:rPr lang="en-US" sz="1600" b="1" dirty="0">
                <a:solidFill>
                  <a:srgbClr val="000080"/>
                </a:solidFill>
                <a:latin typeface="Menlo"/>
              </a:rPr>
              <a:t>if</a:t>
            </a:r>
            <a:r>
              <a:rPr lang="en-US" sz="1600" dirty="0">
                <a:solidFill>
                  <a:srgbClr val="000080"/>
                </a:solidFill>
                <a:latin typeface="Menlo"/>
              </a:rPr>
              <a:t> </a:t>
            </a:r>
            <a:r>
              <a:rPr lang="en-US" sz="1600" dirty="0">
                <a:solidFill>
                  <a:srgbClr val="000000"/>
                </a:solidFill>
                <a:latin typeface="Menlo"/>
              </a:rPr>
              <a:t>(</a:t>
            </a:r>
            <a:r>
              <a:rPr lang="en-US" sz="1600" dirty="0" err="1">
                <a:solidFill>
                  <a:srgbClr val="000000"/>
                </a:solidFill>
                <a:latin typeface="Menlo"/>
              </a:rPr>
              <a:t>isSpare</a:t>
            </a:r>
            <a:r>
              <a:rPr lang="en-US" sz="1600" dirty="0">
                <a:solidFill>
                  <a:srgbClr val="000000"/>
                </a:solidFill>
                <a:latin typeface="Menlo"/>
              </a:rPr>
              <a:t>(</a:t>
            </a:r>
            <a:r>
              <a:rPr lang="en-US" sz="1600" dirty="0" err="1">
                <a:solidFill>
                  <a:srgbClr val="000000"/>
                </a:solidFill>
                <a:latin typeface="Menlo"/>
              </a:rPr>
              <a:t>frameIndex</a:t>
            </a:r>
            <a:r>
              <a:rPr lang="en-US" sz="1600" dirty="0">
                <a:solidFill>
                  <a:srgbClr val="000000"/>
                </a:solidFill>
                <a:latin typeface="Menlo"/>
              </a:rPr>
              <a:t>)) {</a:t>
            </a: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 </a:t>
            </a:r>
            <a:r>
              <a:rPr lang="fr-FR" sz="1600" dirty="0" err="1">
                <a:solidFill>
                  <a:srgbClr val="000000"/>
                </a:solidFill>
                <a:latin typeface="Menlo"/>
              </a:rPr>
              <a:t>rolls</a:t>
            </a:r>
            <a:r>
              <a:rPr lang="fr-FR" sz="1600" dirty="0">
                <a:solidFill>
                  <a:srgbClr val="000000"/>
                </a:solidFill>
                <a:latin typeface="Menlo"/>
              </a:rPr>
              <a:t>[</a:t>
            </a:r>
            <a:r>
              <a:rPr lang="fr-FR" sz="1600" dirty="0" err="1">
                <a:solidFill>
                  <a:srgbClr val="000000"/>
                </a:solidFill>
                <a:latin typeface="Menlo"/>
              </a:rPr>
              <a:t>frameIndex</a:t>
            </a:r>
            <a:r>
              <a:rPr lang="fr-FR" sz="1600" dirty="0">
                <a:solidFill>
                  <a:srgbClr val="000000"/>
                </a:solidFill>
                <a:latin typeface="Menlo"/>
              </a:rPr>
              <a:t> + </a:t>
            </a:r>
            <a:r>
              <a:rPr lang="fr-FR" sz="1600" dirty="0">
                <a:solidFill>
                  <a:srgbClr val="0000FF"/>
                </a:solidFill>
                <a:latin typeface="Menlo"/>
              </a:rPr>
              <a:t>2</a:t>
            </a:r>
            <a:r>
              <a:rPr lang="fr-FR"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da-DK" sz="1600" dirty="0">
                <a:latin typeface="Menlo"/>
              </a:rPr>
              <a:t>        </a:t>
            </a:r>
            <a:r>
              <a:rPr lang="da-DK" sz="1600" dirty="0">
                <a:solidFill>
                  <a:srgbClr val="000000"/>
                </a:solidFill>
                <a:latin typeface="Menlo"/>
              </a:rPr>
              <a:t>} </a:t>
            </a:r>
            <a:r>
              <a:rPr lang="da-DK" sz="1600" b="1" dirty="0" err="1">
                <a:solidFill>
                  <a:srgbClr val="000080"/>
                </a:solidFill>
                <a:latin typeface="Menlo"/>
              </a:rPr>
              <a:t>else</a:t>
            </a:r>
            <a:r>
              <a:rPr lang="da-DK" sz="1600" dirty="0">
                <a:solidFill>
                  <a:srgbClr val="000080"/>
                </a:solidFill>
                <a:latin typeface="Menlo"/>
              </a:rPr>
              <a:t> </a:t>
            </a:r>
            <a:r>
              <a:rPr lang="da-DK" sz="1600" dirty="0">
                <a:solidFill>
                  <a:srgbClr val="000000"/>
                </a:solidFill>
                <a:latin typeface="Menlo"/>
              </a:rPr>
              <a:t>{</a:t>
            </a:r>
          </a:p>
          <a:p>
            <a:r>
              <a:rPr lang="en-US" sz="1600" dirty="0">
                <a:solidFill>
                  <a:srgbClr val="000000"/>
                </a:solidFill>
                <a:latin typeface="Menlo"/>
              </a:rPr>
              <a:t>            score += rolls[</a:t>
            </a:r>
            <a:r>
              <a:rPr lang="en-US" sz="1600" dirty="0" err="1">
                <a:solidFill>
                  <a:srgbClr val="000000"/>
                </a:solidFill>
                <a:latin typeface="Menlo"/>
              </a:rPr>
              <a:t>frameIndex</a:t>
            </a:r>
            <a:r>
              <a:rPr lang="en-US" sz="1600" dirty="0">
                <a:solidFill>
                  <a:srgbClr val="000000"/>
                </a:solidFill>
                <a:latin typeface="Menlo"/>
              </a:rPr>
              <a:t>] + rolls[</a:t>
            </a:r>
            <a:r>
              <a:rPr lang="en-US" sz="1600" dirty="0" err="1">
                <a:solidFill>
                  <a:srgbClr val="000000"/>
                </a:solidFill>
                <a:latin typeface="Menlo"/>
              </a:rPr>
              <a:t>frameIndex</a:t>
            </a:r>
            <a:r>
              <a:rPr lang="en-US" sz="1600" dirty="0">
                <a:solidFill>
                  <a:srgbClr val="000000"/>
                </a:solidFill>
                <a:latin typeface="Menlo"/>
              </a:rPr>
              <a:t> + </a:t>
            </a:r>
            <a:r>
              <a:rPr lang="en-US" sz="1600" dirty="0">
                <a:solidFill>
                  <a:srgbClr val="0000FF"/>
                </a:solidFill>
                <a:latin typeface="Menlo"/>
              </a:rPr>
              <a:t>1</a:t>
            </a:r>
            <a:r>
              <a:rPr lang="en-US"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00"/>
                </a:solidFill>
                <a:latin typeface="Menlo"/>
              </a:rPr>
              <a:t>score;</a:t>
            </a:r>
          </a:p>
          <a:p>
            <a:r>
              <a:rPr lang="en-US" sz="1600" dirty="0">
                <a:solidFill>
                  <a:srgbClr val="000000"/>
                </a:solidFill>
                <a:latin typeface="Menlo"/>
              </a:rPr>
              <a:t>}</a:t>
            </a:r>
          </a:p>
          <a:p>
            <a:endParaRPr lang="en-US" sz="1600" dirty="0">
              <a:latin typeface="Menlo"/>
            </a:endParaRPr>
          </a:p>
          <a:p>
            <a:r>
              <a:rPr lang="en-US" sz="1600" b="1" dirty="0">
                <a:solidFill>
                  <a:srgbClr val="000080"/>
                </a:solidFill>
                <a:latin typeface="Menlo"/>
              </a:rPr>
              <a:t>private</a:t>
            </a:r>
            <a:r>
              <a:rPr lang="en-US" sz="1600" dirty="0">
                <a:solidFill>
                  <a:srgbClr val="000080"/>
                </a:solidFill>
                <a:latin typeface="Menlo"/>
              </a:rPr>
              <a:t> </a:t>
            </a:r>
            <a:r>
              <a:rPr lang="en-US" sz="1600" dirty="0" err="1">
                <a:solidFill>
                  <a:srgbClr val="4C73A6"/>
                </a:solidFill>
                <a:latin typeface="Menlo"/>
              </a:rPr>
              <a:t>boolean</a:t>
            </a:r>
            <a:r>
              <a:rPr lang="en-US" sz="1600" dirty="0">
                <a:solidFill>
                  <a:srgbClr val="4C73A6"/>
                </a:solidFill>
                <a:latin typeface="Menlo"/>
              </a:rPr>
              <a:t> </a:t>
            </a:r>
            <a:r>
              <a:rPr lang="en-US" sz="1600" dirty="0" err="1">
                <a:solidFill>
                  <a:srgbClr val="000000"/>
                </a:solidFill>
                <a:latin typeface="Menlo"/>
              </a:rPr>
              <a:t>isSpare</a:t>
            </a:r>
            <a:r>
              <a:rPr lang="en-US" sz="1600" dirty="0">
                <a:solidFill>
                  <a:srgbClr val="000000"/>
                </a:solidFill>
                <a:latin typeface="Menlo"/>
              </a:rPr>
              <a:t>(</a:t>
            </a:r>
            <a:r>
              <a:rPr lang="en-US" sz="1600" dirty="0" err="1">
                <a:solidFill>
                  <a:srgbClr val="4C73A6"/>
                </a:solidFill>
                <a:latin typeface="Menlo"/>
              </a:rPr>
              <a:t>int</a:t>
            </a:r>
            <a:r>
              <a:rPr lang="en-US" sz="1600" dirty="0">
                <a:solidFill>
                  <a:srgbClr val="4C73A6"/>
                </a:solidFill>
                <a:latin typeface="Menlo"/>
              </a:rPr>
              <a:t> </a:t>
            </a:r>
            <a:r>
              <a:rPr lang="en-US" sz="1600" dirty="0" err="1">
                <a:solidFill>
                  <a:srgbClr val="000000"/>
                </a:solidFill>
                <a:latin typeface="Menlo"/>
              </a:rPr>
              <a:t>frameIndex</a:t>
            </a:r>
            <a:r>
              <a:rPr lang="en-US" sz="1600" dirty="0">
                <a:solidFill>
                  <a:srgbClr val="000000"/>
                </a:solidFill>
                <a:latin typeface="Menlo"/>
              </a:rPr>
              <a:t>) {</a:t>
            </a:r>
          </a:p>
          <a:p>
            <a:r>
              <a:rPr lang="is-IS" sz="1600" dirty="0">
                <a:latin typeface="Menlo"/>
              </a:rPr>
              <a:t>    </a:t>
            </a:r>
            <a:r>
              <a:rPr lang="is-IS" sz="1600" b="1" dirty="0">
                <a:solidFill>
                  <a:srgbClr val="000080"/>
                </a:solidFill>
                <a:latin typeface="Menlo"/>
              </a:rPr>
              <a:t>return</a:t>
            </a:r>
            <a:r>
              <a:rPr lang="is-IS" sz="1600" dirty="0">
                <a:solidFill>
                  <a:srgbClr val="000080"/>
                </a:solidFill>
                <a:latin typeface="Menlo"/>
              </a:rPr>
              <a:t> </a:t>
            </a:r>
            <a:r>
              <a:rPr lang="is-IS" sz="1600" dirty="0">
                <a:solidFill>
                  <a:srgbClr val="000000"/>
                </a:solidFill>
                <a:latin typeface="Menlo"/>
              </a:rPr>
              <a:t>rolls[frameIndex] + rolls[frameIndex + </a:t>
            </a:r>
            <a:r>
              <a:rPr lang="is-IS" sz="1600" dirty="0">
                <a:solidFill>
                  <a:srgbClr val="0000FF"/>
                </a:solidFill>
                <a:latin typeface="Menlo"/>
              </a:rPr>
              <a:t>1</a:t>
            </a:r>
            <a:r>
              <a:rPr lang="is-IS" sz="1600" dirty="0">
                <a:solidFill>
                  <a:srgbClr val="000000"/>
                </a:solidFill>
                <a:latin typeface="Menlo"/>
              </a:rPr>
              <a:t>] == </a:t>
            </a:r>
            <a:r>
              <a:rPr lang="is-IS" sz="1600" dirty="0">
                <a:solidFill>
                  <a:srgbClr val="0000FF"/>
                </a:solidFill>
                <a:latin typeface="Menlo"/>
              </a:rPr>
              <a:t>10</a:t>
            </a:r>
            <a:r>
              <a:rPr lang="is-IS" sz="1600" dirty="0">
                <a:solidFill>
                  <a:srgbClr val="000000"/>
                </a:solidFill>
                <a:latin typeface="Menlo"/>
              </a:rPr>
              <a:t>;</a:t>
            </a:r>
          </a:p>
          <a:p>
            <a:r>
              <a:rPr lang="en-US" sz="1600" dirty="0">
                <a:solidFill>
                  <a:srgbClr val="000000"/>
                </a:solidFill>
                <a:latin typeface="Menlo"/>
              </a:rPr>
              <a:t>}</a:t>
            </a:r>
          </a:p>
        </p:txBody>
      </p:sp>
    </p:spTree>
    <p:extLst>
      <p:ext uri="{BB962C8B-B14F-4D97-AF65-F5344CB8AC3E}">
        <p14:creationId xmlns:p14="http://schemas.microsoft.com/office/powerpoint/2010/main" val="51589009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Проверка на </a:t>
            </a:r>
            <a:r>
              <a:rPr lang="en-US" dirty="0" smtClean="0">
                <a:solidFill>
                  <a:srgbClr val="161645"/>
                </a:solidFill>
              </a:rPr>
              <a:t>Strike</a:t>
            </a:r>
            <a:endParaRPr lang="en-US" dirty="0">
              <a:solidFill>
                <a:srgbClr val="161645"/>
              </a:solidFill>
            </a:endParaRPr>
          </a:p>
        </p:txBody>
      </p:sp>
      <p:pic>
        <p:nvPicPr>
          <p:cNvPr id="24" name="Picture 23"/>
          <p:cNvPicPr>
            <a:picLocks noChangeAspect="1"/>
          </p:cNvPicPr>
          <p:nvPr/>
        </p:nvPicPr>
        <p:blipFill>
          <a:blip r:embed="rId2"/>
          <a:stretch>
            <a:fillRect/>
          </a:stretch>
        </p:blipFill>
        <p:spPr>
          <a:xfrm>
            <a:off x="252413" y="1063935"/>
            <a:ext cx="3162300" cy="1739900"/>
          </a:xfrm>
          <a:prstGeom prst="rect">
            <a:avLst/>
          </a:prstGeom>
        </p:spPr>
      </p:pic>
      <p:sp>
        <p:nvSpPr>
          <p:cNvPr id="25" name="TextBox 24"/>
          <p:cNvSpPr txBox="1"/>
          <p:nvPr/>
        </p:nvSpPr>
        <p:spPr>
          <a:xfrm>
            <a:off x="425450" y="2513802"/>
            <a:ext cx="1385056"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10 + 3 + 4</a:t>
            </a:r>
            <a:endParaRPr lang="ru-RU" dirty="0">
              <a:solidFill>
                <a:srgbClr val="004080"/>
              </a:solidFill>
            </a:endParaRPr>
          </a:p>
        </p:txBody>
      </p:sp>
      <p:sp>
        <p:nvSpPr>
          <p:cNvPr id="26" name="TextBox 25"/>
          <p:cNvSpPr txBox="1"/>
          <p:nvPr/>
        </p:nvSpPr>
        <p:spPr>
          <a:xfrm>
            <a:off x="548773" y="1328819"/>
            <a:ext cx="4980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10</a:t>
            </a:r>
            <a:endParaRPr lang="ru-RU" dirty="0">
              <a:solidFill>
                <a:srgbClr val="004080"/>
              </a:solidFill>
            </a:endParaRPr>
          </a:p>
        </p:txBody>
      </p:sp>
      <p:sp>
        <p:nvSpPr>
          <p:cNvPr id="27" name="TextBox 26"/>
          <p:cNvSpPr txBox="1"/>
          <p:nvPr/>
        </p:nvSpPr>
        <p:spPr>
          <a:xfrm>
            <a:off x="1110313" y="1862027"/>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a:t>
            </a:r>
            <a:endParaRPr lang="ru-RU" dirty="0">
              <a:solidFill>
                <a:srgbClr val="004080"/>
              </a:solidFill>
            </a:endParaRPr>
          </a:p>
        </p:txBody>
      </p:sp>
      <p:sp>
        <p:nvSpPr>
          <p:cNvPr id="28" name="TextBox 27"/>
          <p:cNvSpPr txBox="1"/>
          <p:nvPr/>
        </p:nvSpPr>
        <p:spPr>
          <a:xfrm>
            <a:off x="1893816" y="1372843"/>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3</a:t>
            </a:r>
            <a:endParaRPr lang="ru-RU" dirty="0">
              <a:solidFill>
                <a:srgbClr val="004080"/>
              </a:solidFill>
            </a:endParaRPr>
          </a:p>
        </p:txBody>
      </p:sp>
      <p:sp>
        <p:nvSpPr>
          <p:cNvPr id="29" name="TextBox 28"/>
          <p:cNvSpPr txBox="1"/>
          <p:nvPr/>
        </p:nvSpPr>
        <p:spPr>
          <a:xfrm>
            <a:off x="2369491" y="1862027"/>
            <a:ext cx="345640" cy="495108"/>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4</a:t>
            </a:r>
            <a:endParaRPr lang="ru-RU" dirty="0">
              <a:solidFill>
                <a:srgbClr val="004080"/>
              </a:solidFill>
            </a:endParaRPr>
          </a:p>
        </p:txBody>
      </p:sp>
      <p:sp>
        <p:nvSpPr>
          <p:cNvPr id="30" name="TextBox 29"/>
          <p:cNvSpPr txBox="1"/>
          <p:nvPr/>
        </p:nvSpPr>
        <p:spPr>
          <a:xfrm>
            <a:off x="1861306" y="2521646"/>
            <a:ext cx="857900" cy="495108"/>
          </a:xfrm>
          <a:prstGeom prst="rect">
            <a:avLst/>
          </a:prstGeom>
        </p:spPr>
        <p:style>
          <a:lnRef idx="2">
            <a:schemeClr val="accent1"/>
          </a:lnRef>
          <a:fillRef idx="1">
            <a:schemeClr val="lt1"/>
          </a:fillRef>
          <a:effectRef idx="0">
            <a:schemeClr val="accent1"/>
          </a:effectRef>
          <a:fontRef idx="minor">
            <a:schemeClr val="dk1"/>
          </a:fontRef>
        </p:style>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smtClean="0">
                <a:solidFill>
                  <a:srgbClr val="004080"/>
                </a:solidFill>
              </a:rPr>
              <a:t>3 + 4</a:t>
            </a:r>
            <a:endParaRPr lang="ru-RU" dirty="0">
              <a:solidFill>
                <a:srgbClr val="004080"/>
              </a:solidFill>
            </a:endParaRPr>
          </a:p>
        </p:txBody>
      </p:sp>
      <p:sp>
        <p:nvSpPr>
          <p:cNvPr id="31" name="Rounded Rectangular Callout 30"/>
          <p:cNvSpPr/>
          <p:nvPr/>
        </p:nvSpPr>
        <p:spPr>
          <a:xfrm>
            <a:off x="4932981" y="4201003"/>
            <a:ext cx="3453163" cy="564468"/>
          </a:xfrm>
          <a:prstGeom prst="wedgeRoundRectCallout">
            <a:avLst>
              <a:gd name="adj1" fmla="val -59076"/>
              <a:gd name="adj2" fmla="val -4395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Комментарий в тесте</a:t>
            </a:r>
            <a:endParaRPr lang="ru-RU" dirty="0">
              <a:solidFill>
                <a:srgbClr val="004080"/>
              </a:solidFill>
              <a:latin typeface="Arial" charset="0"/>
              <a:ea typeface="ＭＳ Ｐゴシック" charset="0"/>
              <a:cs typeface="Arial" charset="0"/>
            </a:endParaRPr>
          </a:p>
        </p:txBody>
      </p:sp>
      <p:sp>
        <p:nvSpPr>
          <p:cNvPr id="3" name="Rectangle 2"/>
          <p:cNvSpPr/>
          <p:nvPr/>
        </p:nvSpPr>
        <p:spPr>
          <a:xfrm>
            <a:off x="480506" y="3088209"/>
            <a:ext cx="5811187" cy="2585323"/>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shouldScoreStrikeCorrectly</a:t>
            </a:r>
            <a:r>
              <a:rPr lang="en-US"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10</a:t>
            </a:r>
            <a:r>
              <a:rPr lang="en-US" dirty="0">
                <a:solidFill>
                  <a:srgbClr val="000000"/>
                </a:solidFill>
                <a:latin typeface="Menlo"/>
              </a:rPr>
              <a:t>); </a:t>
            </a:r>
            <a:r>
              <a:rPr lang="en-US" i="1" dirty="0">
                <a:solidFill>
                  <a:srgbClr val="BFBFBF"/>
                </a:solidFill>
                <a:latin typeface="Menlo"/>
              </a:rPr>
              <a:t>// strike</a:t>
            </a:r>
            <a:endParaRPr lang="en-US" dirty="0">
              <a:solidFill>
                <a:srgbClr val="BFBFBF"/>
              </a:solidFill>
              <a:latin typeface="Menlo"/>
            </a:endParaRP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24</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p:txBody>
      </p:sp>
      <p:sp>
        <p:nvSpPr>
          <p:cNvPr id="5" name="Rounded Rectangle 4"/>
          <p:cNvSpPr/>
          <p:nvPr/>
        </p:nvSpPr>
        <p:spPr>
          <a:xfrm>
            <a:off x="3048000" y="3962191"/>
            <a:ext cx="1447800" cy="312881"/>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45772409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Пишем код</a:t>
            </a:r>
            <a:endParaRPr lang="en-US" dirty="0"/>
          </a:p>
        </p:txBody>
      </p:sp>
      <p:sp>
        <p:nvSpPr>
          <p:cNvPr id="8" name="Rounded Rectangle 7"/>
          <p:cNvSpPr/>
          <p:nvPr/>
        </p:nvSpPr>
        <p:spPr>
          <a:xfrm>
            <a:off x="1435100" y="2044700"/>
            <a:ext cx="5092700" cy="1270000"/>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p:cNvSpPr/>
          <p:nvPr/>
        </p:nvSpPr>
        <p:spPr>
          <a:xfrm>
            <a:off x="469900" y="1047433"/>
            <a:ext cx="7073900" cy="5262980"/>
          </a:xfrm>
          <a:prstGeom prst="rect">
            <a:avLst/>
          </a:prstGeom>
        </p:spPr>
        <p:txBody>
          <a:bodyPr wrap="square">
            <a:spAutoFit/>
          </a:bodyPr>
          <a:lstStyle/>
          <a:p>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fr-FR" sz="1600" dirty="0">
                <a:latin typeface="Menlo"/>
              </a:rPr>
              <a:t>    </a:t>
            </a:r>
            <a:r>
              <a:rPr lang="fr-FR" sz="1600" dirty="0" err="1">
                <a:solidFill>
                  <a:srgbClr val="4C73A6"/>
                </a:solidFill>
                <a:latin typeface="Menlo"/>
              </a:rPr>
              <a:t>int</a:t>
            </a:r>
            <a:r>
              <a:rPr lang="fr-FR" sz="1600" dirty="0">
                <a:solidFill>
                  <a:srgbClr val="4C73A6"/>
                </a:solidFill>
                <a:latin typeface="Menlo"/>
              </a:rPr>
              <a:t> </a:t>
            </a:r>
            <a:r>
              <a:rPr lang="fr-FR" sz="1600" dirty="0">
                <a:solidFill>
                  <a:srgbClr val="000000"/>
                </a:solidFill>
                <a:latin typeface="Menlo"/>
              </a:rPr>
              <a:t>score = </a:t>
            </a:r>
            <a:r>
              <a:rPr lang="fr-FR" sz="1600" dirty="0">
                <a:solidFill>
                  <a:srgbClr val="0000FF"/>
                </a:solidFill>
                <a:latin typeface="Menlo"/>
              </a:rPr>
              <a:t>0</a:t>
            </a:r>
            <a:r>
              <a:rPr lang="fr-FR" sz="1600" dirty="0">
                <a:solidFill>
                  <a:srgbClr val="000000"/>
                </a:solidFill>
                <a:latin typeface="Menlo"/>
              </a:rPr>
              <a:t>;</a:t>
            </a:r>
          </a:p>
          <a:p>
            <a:r>
              <a:rPr lang="is-IS" sz="1600" dirty="0">
                <a:latin typeface="Menlo"/>
              </a:rPr>
              <a:t>    </a:t>
            </a:r>
            <a:r>
              <a:rPr lang="is-IS" sz="1600" dirty="0">
                <a:solidFill>
                  <a:srgbClr val="4C73A6"/>
                </a:solidFill>
                <a:latin typeface="Menlo"/>
              </a:rPr>
              <a:t>int </a:t>
            </a:r>
            <a:r>
              <a:rPr lang="is-IS" sz="1600" dirty="0">
                <a:solidFill>
                  <a:srgbClr val="000000"/>
                </a:solidFill>
                <a:latin typeface="Menlo"/>
              </a:rPr>
              <a:t>frameIndex = </a:t>
            </a:r>
            <a:r>
              <a:rPr lang="is-IS" sz="1600" dirty="0">
                <a:solidFill>
                  <a:srgbClr val="0000FF"/>
                </a:solidFill>
                <a:latin typeface="Menlo"/>
              </a:rPr>
              <a:t>0</a:t>
            </a:r>
            <a:r>
              <a:rPr lang="is-IS" sz="1600" dirty="0">
                <a:solidFill>
                  <a:srgbClr val="000000"/>
                </a:solidFill>
                <a:latin typeface="Menlo"/>
              </a:rPr>
              <a:t>;</a:t>
            </a:r>
          </a:p>
          <a:p>
            <a:r>
              <a:rPr lang="is-IS" sz="1600" dirty="0">
                <a:latin typeface="Menlo"/>
              </a:rPr>
              <a:t>    </a:t>
            </a:r>
            <a:r>
              <a:rPr lang="is-IS" sz="1600" b="1" dirty="0">
                <a:solidFill>
                  <a:srgbClr val="000080"/>
                </a:solidFill>
                <a:latin typeface="Menlo"/>
              </a:rPr>
              <a:t>for</a:t>
            </a:r>
            <a:r>
              <a:rPr lang="is-IS" sz="1600" dirty="0">
                <a:solidFill>
                  <a:srgbClr val="000080"/>
                </a:solidFill>
                <a:latin typeface="Menlo"/>
              </a:rPr>
              <a:t> </a:t>
            </a:r>
            <a:r>
              <a:rPr lang="is-IS" sz="1600" dirty="0">
                <a:solidFill>
                  <a:srgbClr val="000000"/>
                </a:solidFill>
                <a:latin typeface="Menlo"/>
              </a:rPr>
              <a:t>(</a:t>
            </a:r>
            <a:r>
              <a:rPr lang="is-IS" sz="1600" dirty="0">
                <a:solidFill>
                  <a:srgbClr val="4C73A6"/>
                </a:solidFill>
                <a:latin typeface="Menlo"/>
              </a:rPr>
              <a:t>int </a:t>
            </a:r>
            <a:r>
              <a:rPr lang="is-IS" sz="1600" dirty="0">
                <a:solidFill>
                  <a:srgbClr val="000000"/>
                </a:solidFill>
                <a:latin typeface="Menlo"/>
              </a:rPr>
              <a:t>frames = </a:t>
            </a:r>
            <a:r>
              <a:rPr lang="is-IS" sz="1600" dirty="0">
                <a:solidFill>
                  <a:srgbClr val="0000FF"/>
                </a:solidFill>
                <a:latin typeface="Menlo"/>
              </a:rPr>
              <a:t>0</a:t>
            </a:r>
            <a:r>
              <a:rPr lang="is-IS" sz="1600" dirty="0">
                <a:solidFill>
                  <a:srgbClr val="000000"/>
                </a:solidFill>
                <a:latin typeface="Menlo"/>
              </a:rPr>
              <a:t>; frames &lt; </a:t>
            </a:r>
            <a:r>
              <a:rPr lang="is-IS" sz="1600" dirty="0">
                <a:solidFill>
                  <a:srgbClr val="0000FF"/>
                </a:solidFill>
                <a:latin typeface="Menlo"/>
              </a:rPr>
              <a:t>10</a:t>
            </a:r>
            <a:r>
              <a:rPr lang="is-IS" sz="1600" dirty="0">
                <a:solidFill>
                  <a:srgbClr val="000000"/>
                </a:solidFill>
                <a:latin typeface="Menlo"/>
              </a:rPr>
              <a:t>; frames++) {</a:t>
            </a:r>
          </a:p>
          <a:p>
            <a:r>
              <a:rPr lang="en-US" sz="1600" dirty="0">
                <a:latin typeface="Menlo"/>
              </a:rPr>
              <a:t>        </a:t>
            </a:r>
            <a:r>
              <a:rPr lang="en-US" sz="1600" b="1" dirty="0">
                <a:solidFill>
                  <a:srgbClr val="000080"/>
                </a:solidFill>
                <a:latin typeface="Menlo"/>
              </a:rPr>
              <a:t>if</a:t>
            </a:r>
            <a:r>
              <a:rPr lang="en-US" sz="1600" dirty="0">
                <a:solidFill>
                  <a:srgbClr val="000080"/>
                </a:solidFill>
                <a:latin typeface="Menlo"/>
              </a:rPr>
              <a:t> </a:t>
            </a:r>
            <a:r>
              <a:rPr lang="en-US" sz="1600" dirty="0">
                <a:solidFill>
                  <a:srgbClr val="000000"/>
                </a:solidFill>
                <a:latin typeface="Menlo"/>
              </a:rPr>
              <a:t>(rolls[</a:t>
            </a:r>
            <a:r>
              <a:rPr lang="en-US" sz="1600" dirty="0" err="1">
                <a:solidFill>
                  <a:srgbClr val="000000"/>
                </a:solidFill>
                <a:latin typeface="Menlo"/>
              </a:rPr>
              <a:t>frameIndex</a:t>
            </a:r>
            <a:r>
              <a:rPr lang="en-US" sz="1600" dirty="0">
                <a:solidFill>
                  <a:srgbClr val="000000"/>
                </a:solidFill>
                <a:latin typeface="Menlo"/>
              </a:rPr>
              <a:t>] == </a:t>
            </a:r>
            <a:r>
              <a:rPr lang="en-US" sz="1600" dirty="0">
                <a:solidFill>
                  <a:srgbClr val="0000FF"/>
                </a:solidFill>
                <a:latin typeface="Menlo"/>
              </a:rPr>
              <a:t>10</a:t>
            </a:r>
            <a:r>
              <a:rPr lang="en-US" sz="1600" dirty="0">
                <a:solidFill>
                  <a:srgbClr val="000000"/>
                </a:solidFill>
                <a:latin typeface="Menlo"/>
              </a:rPr>
              <a:t>) </a:t>
            </a:r>
            <a:r>
              <a:rPr lang="en-US" sz="1600" dirty="0" smtClean="0">
                <a:solidFill>
                  <a:srgbClr val="000000"/>
                </a:solidFill>
                <a:latin typeface="Menlo"/>
              </a:rPr>
              <a:t>{ </a:t>
            </a:r>
            <a:r>
              <a:rPr lang="en-US" sz="1600" dirty="0" smtClean="0">
                <a:solidFill>
                  <a:schemeClr val="accent2">
                    <a:lumMod val="50000"/>
                  </a:schemeClr>
                </a:solidFill>
                <a:latin typeface="Menlo"/>
              </a:rPr>
              <a:t>// strike</a:t>
            </a:r>
            <a:endParaRPr lang="en-US" sz="1600" dirty="0">
              <a:solidFill>
                <a:schemeClr val="accent2">
                  <a:lumMod val="50000"/>
                </a:schemeClr>
              </a:solidFill>
              <a:latin typeface="Menlo"/>
            </a:endParaRP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a:t>
            </a:r>
          </a:p>
          <a:p>
            <a:r>
              <a:rPr lang="is-IS" sz="1600" dirty="0">
                <a:solidFill>
                  <a:srgbClr val="000000"/>
                </a:solidFill>
                <a:latin typeface="Menlo"/>
              </a:rPr>
              <a:t>                     rolls[frameIndex + </a:t>
            </a:r>
            <a:r>
              <a:rPr lang="is-IS" sz="1600" dirty="0">
                <a:solidFill>
                  <a:srgbClr val="0000FF"/>
                </a:solidFill>
                <a:latin typeface="Menlo"/>
              </a:rPr>
              <a:t>1</a:t>
            </a:r>
            <a:r>
              <a:rPr lang="is-IS" sz="1600" dirty="0">
                <a:solidFill>
                  <a:srgbClr val="000000"/>
                </a:solidFill>
                <a:latin typeface="Menlo"/>
              </a:rPr>
              <a:t>] +</a:t>
            </a:r>
          </a:p>
          <a:p>
            <a:r>
              <a:rPr lang="is-IS" sz="1600" dirty="0">
                <a:solidFill>
                  <a:srgbClr val="000000"/>
                </a:solidFill>
                <a:latin typeface="Menlo"/>
              </a:rPr>
              <a:t>                     rolls[frameIndex + </a:t>
            </a:r>
            <a:r>
              <a:rPr lang="is-IS" sz="1600" dirty="0">
                <a:solidFill>
                  <a:srgbClr val="0000FF"/>
                </a:solidFill>
                <a:latin typeface="Menlo"/>
              </a:rPr>
              <a:t>2</a:t>
            </a:r>
            <a:r>
              <a:rPr lang="is-IS" sz="1600" dirty="0">
                <a:solidFill>
                  <a:srgbClr val="000000"/>
                </a:solidFill>
                <a:latin typeface="Menlo"/>
              </a:rPr>
              <a:t>];</a:t>
            </a:r>
          </a:p>
          <a:p>
            <a:r>
              <a:rPr lang="is-IS" sz="1600" dirty="0">
                <a:solidFill>
                  <a:srgbClr val="000000"/>
                </a:solidFill>
                <a:latin typeface="Menlo"/>
              </a:rPr>
              <a:t>            frameIndex++;</a:t>
            </a:r>
          </a:p>
          <a:p>
            <a:r>
              <a:rPr lang="en-US" sz="1600" dirty="0">
                <a:latin typeface="Menlo"/>
              </a:rPr>
              <a:t>        </a:t>
            </a:r>
            <a:r>
              <a:rPr lang="en-US" sz="1600" dirty="0">
                <a:solidFill>
                  <a:srgbClr val="000000"/>
                </a:solidFill>
                <a:latin typeface="Menlo"/>
              </a:rPr>
              <a:t>} </a:t>
            </a:r>
            <a:r>
              <a:rPr lang="en-US" sz="1600" b="1" dirty="0">
                <a:solidFill>
                  <a:srgbClr val="000080"/>
                </a:solidFill>
                <a:latin typeface="Menlo"/>
              </a:rPr>
              <a:t>else if</a:t>
            </a:r>
            <a:r>
              <a:rPr lang="en-US" sz="1600" dirty="0">
                <a:solidFill>
                  <a:srgbClr val="000080"/>
                </a:solidFill>
                <a:latin typeface="Menlo"/>
              </a:rPr>
              <a:t> </a:t>
            </a:r>
            <a:r>
              <a:rPr lang="en-US" sz="1600" dirty="0">
                <a:solidFill>
                  <a:srgbClr val="000000"/>
                </a:solidFill>
                <a:latin typeface="Menlo"/>
              </a:rPr>
              <a:t>(</a:t>
            </a:r>
            <a:r>
              <a:rPr lang="en-US" sz="1600" dirty="0" err="1">
                <a:solidFill>
                  <a:srgbClr val="000000"/>
                </a:solidFill>
                <a:latin typeface="Menlo"/>
              </a:rPr>
              <a:t>isSpare</a:t>
            </a:r>
            <a:r>
              <a:rPr lang="en-US" sz="1600" dirty="0">
                <a:solidFill>
                  <a:srgbClr val="000000"/>
                </a:solidFill>
                <a:latin typeface="Menlo"/>
              </a:rPr>
              <a:t>(</a:t>
            </a:r>
            <a:r>
              <a:rPr lang="en-US" sz="1600" dirty="0" err="1">
                <a:solidFill>
                  <a:srgbClr val="000000"/>
                </a:solidFill>
                <a:latin typeface="Menlo"/>
              </a:rPr>
              <a:t>frameIndex</a:t>
            </a:r>
            <a:r>
              <a:rPr lang="en-US" sz="1600" dirty="0">
                <a:solidFill>
                  <a:srgbClr val="000000"/>
                </a:solidFill>
                <a:latin typeface="Menlo"/>
              </a:rPr>
              <a:t>)) {</a:t>
            </a: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a:t>
            </a:r>
          </a:p>
          <a:p>
            <a:r>
              <a:rPr lang="is-IS" sz="1600" dirty="0">
                <a:solidFill>
                  <a:srgbClr val="000000"/>
                </a:solidFill>
                <a:latin typeface="Menlo"/>
              </a:rPr>
              <a:t>                     rolls[frameIndex + </a:t>
            </a:r>
            <a:r>
              <a:rPr lang="is-IS" sz="1600" dirty="0">
                <a:solidFill>
                  <a:srgbClr val="0000FF"/>
                </a:solidFill>
                <a:latin typeface="Menlo"/>
              </a:rPr>
              <a:t>2</a:t>
            </a:r>
            <a:r>
              <a:rPr lang="is-IS"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da-DK" sz="1600" dirty="0">
                <a:latin typeface="Menlo"/>
              </a:rPr>
              <a:t>        </a:t>
            </a:r>
            <a:r>
              <a:rPr lang="da-DK" sz="1600" dirty="0">
                <a:solidFill>
                  <a:srgbClr val="000000"/>
                </a:solidFill>
                <a:latin typeface="Menlo"/>
              </a:rPr>
              <a:t>} </a:t>
            </a:r>
            <a:r>
              <a:rPr lang="da-DK" sz="1600" b="1" dirty="0" err="1">
                <a:solidFill>
                  <a:srgbClr val="000080"/>
                </a:solidFill>
                <a:latin typeface="Menlo"/>
              </a:rPr>
              <a:t>else</a:t>
            </a:r>
            <a:r>
              <a:rPr lang="da-DK" sz="1600" dirty="0">
                <a:solidFill>
                  <a:srgbClr val="000080"/>
                </a:solidFill>
                <a:latin typeface="Menlo"/>
              </a:rPr>
              <a:t> </a:t>
            </a:r>
            <a:r>
              <a:rPr lang="da-DK" sz="1600" dirty="0">
                <a:solidFill>
                  <a:srgbClr val="000000"/>
                </a:solidFill>
                <a:latin typeface="Menlo"/>
              </a:rPr>
              <a:t>{</a:t>
            </a:r>
          </a:p>
          <a:p>
            <a:r>
              <a:rPr lang="en-US" sz="1600" dirty="0">
                <a:solidFill>
                  <a:srgbClr val="000000"/>
                </a:solidFill>
                <a:latin typeface="Menlo"/>
              </a:rPr>
              <a:t>            score += rolls[</a:t>
            </a:r>
            <a:r>
              <a:rPr lang="en-US" sz="1600" dirty="0" err="1">
                <a:solidFill>
                  <a:srgbClr val="000000"/>
                </a:solidFill>
                <a:latin typeface="Menlo"/>
              </a:rPr>
              <a:t>frameIndex</a:t>
            </a:r>
            <a:r>
              <a:rPr lang="en-US" sz="1600" dirty="0">
                <a:solidFill>
                  <a:srgbClr val="000000"/>
                </a:solidFill>
                <a:latin typeface="Menlo"/>
              </a:rPr>
              <a:t>] +</a:t>
            </a:r>
          </a:p>
          <a:p>
            <a:r>
              <a:rPr lang="is-IS" sz="1600" dirty="0">
                <a:solidFill>
                  <a:srgbClr val="000000"/>
                </a:solidFill>
                <a:latin typeface="Menlo"/>
              </a:rPr>
              <a:t>                     rolls[frameIndex + </a:t>
            </a:r>
            <a:r>
              <a:rPr lang="is-IS" sz="1600" dirty="0">
                <a:solidFill>
                  <a:srgbClr val="0000FF"/>
                </a:solidFill>
                <a:latin typeface="Menlo"/>
              </a:rPr>
              <a:t>1</a:t>
            </a:r>
            <a:r>
              <a:rPr lang="is-IS"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00"/>
                </a:solidFill>
                <a:latin typeface="Menlo"/>
              </a:rPr>
              <a:t>score;</a:t>
            </a:r>
          </a:p>
          <a:p>
            <a:r>
              <a:rPr lang="en-US" sz="1600" dirty="0">
                <a:solidFill>
                  <a:srgbClr val="000000"/>
                </a:solidFill>
                <a:latin typeface="Menlo"/>
              </a:rPr>
              <a:t>}</a:t>
            </a:r>
          </a:p>
        </p:txBody>
      </p:sp>
    </p:spTree>
    <p:extLst>
      <p:ext uri="{BB962C8B-B14F-4D97-AF65-F5344CB8AC3E}">
        <p14:creationId xmlns:p14="http://schemas.microsoft.com/office/powerpoint/2010/main" val="40372922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5257800" y="2082800"/>
            <a:ext cx="1193800" cy="241501"/>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 name="Rounded Rectangle 3"/>
          <p:cNvSpPr/>
          <p:nvPr/>
        </p:nvSpPr>
        <p:spPr>
          <a:xfrm>
            <a:off x="3111500" y="2560982"/>
            <a:ext cx="2921000" cy="523209"/>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Rounded Rectangle 4"/>
          <p:cNvSpPr/>
          <p:nvPr/>
        </p:nvSpPr>
        <p:spPr>
          <a:xfrm>
            <a:off x="3111500" y="4495800"/>
            <a:ext cx="2755900" cy="611552"/>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ounded Rectangle 6"/>
          <p:cNvSpPr/>
          <p:nvPr/>
        </p:nvSpPr>
        <p:spPr>
          <a:xfrm>
            <a:off x="3111500" y="3540336"/>
            <a:ext cx="2755900" cy="587164"/>
          </a:xfrm>
          <a:prstGeom prst="roundRect">
            <a:avLst/>
          </a:prstGeom>
          <a:solidFill>
            <a:srgbClr val="FF0000">
              <a:alpha val="18000"/>
            </a:srgb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 name="Title 1"/>
          <p:cNvSpPr>
            <a:spLocks noGrp="1"/>
          </p:cNvSpPr>
          <p:nvPr>
            <p:ph type="title"/>
          </p:nvPr>
        </p:nvSpPr>
        <p:spPr/>
        <p:txBody>
          <a:bodyPr/>
          <a:lstStyle/>
          <a:p>
            <a:r>
              <a:rPr lang="en-US" dirty="0" smtClean="0">
                <a:solidFill>
                  <a:srgbClr val="161645"/>
                </a:solidFill>
              </a:rPr>
              <a:t>Design review</a:t>
            </a:r>
            <a:endParaRPr lang="en-US" dirty="0">
              <a:solidFill>
                <a:srgbClr val="161645"/>
              </a:solidFill>
            </a:endParaRPr>
          </a:p>
        </p:txBody>
      </p:sp>
      <p:sp>
        <p:nvSpPr>
          <p:cNvPr id="26" name="Rectangle 25"/>
          <p:cNvSpPr/>
          <p:nvPr/>
        </p:nvSpPr>
        <p:spPr>
          <a:xfrm>
            <a:off x="469900" y="1047433"/>
            <a:ext cx="7073900" cy="5262980"/>
          </a:xfrm>
          <a:prstGeom prst="rect">
            <a:avLst/>
          </a:prstGeom>
        </p:spPr>
        <p:txBody>
          <a:bodyPr wrap="square">
            <a:spAutoFit/>
          </a:bodyPr>
          <a:lstStyle/>
          <a:p>
            <a:r>
              <a:rPr lang="en-US" sz="1600" b="1" dirty="0">
                <a:solidFill>
                  <a:srgbClr val="000080"/>
                </a:solidFill>
                <a:latin typeface="Menlo"/>
              </a:rPr>
              <a:t>public</a:t>
            </a:r>
            <a:r>
              <a:rPr lang="en-US" sz="1600" dirty="0">
                <a:solidFill>
                  <a:srgbClr val="000080"/>
                </a:solidFill>
                <a:latin typeface="Menlo"/>
              </a:rPr>
              <a:t> </a:t>
            </a:r>
            <a:r>
              <a:rPr lang="en-US" sz="1600" dirty="0" err="1">
                <a:solidFill>
                  <a:srgbClr val="4C73A6"/>
                </a:solidFill>
                <a:latin typeface="Menlo"/>
              </a:rPr>
              <a:t>int</a:t>
            </a:r>
            <a:r>
              <a:rPr lang="en-US" sz="1600" dirty="0">
                <a:solidFill>
                  <a:srgbClr val="4C73A6"/>
                </a:solidFill>
                <a:latin typeface="Menlo"/>
              </a:rPr>
              <a:t> </a:t>
            </a:r>
            <a:r>
              <a:rPr lang="en-US" sz="1600" dirty="0">
                <a:solidFill>
                  <a:srgbClr val="000000"/>
                </a:solidFill>
                <a:latin typeface="Menlo"/>
              </a:rPr>
              <a:t>score() {</a:t>
            </a:r>
          </a:p>
          <a:p>
            <a:r>
              <a:rPr lang="fr-FR" sz="1600" dirty="0">
                <a:latin typeface="Menlo"/>
              </a:rPr>
              <a:t>    </a:t>
            </a:r>
            <a:r>
              <a:rPr lang="fr-FR" sz="1600" dirty="0" err="1">
                <a:solidFill>
                  <a:srgbClr val="4C73A6"/>
                </a:solidFill>
                <a:latin typeface="Menlo"/>
              </a:rPr>
              <a:t>int</a:t>
            </a:r>
            <a:r>
              <a:rPr lang="fr-FR" sz="1600" dirty="0">
                <a:solidFill>
                  <a:srgbClr val="4C73A6"/>
                </a:solidFill>
                <a:latin typeface="Menlo"/>
              </a:rPr>
              <a:t> </a:t>
            </a:r>
            <a:r>
              <a:rPr lang="fr-FR" sz="1600" dirty="0">
                <a:solidFill>
                  <a:srgbClr val="000000"/>
                </a:solidFill>
                <a:latin typeface="Menlo"/>
              </a:rPr>
              <a:t>score = </a:t>
            </a:r>
            <a:r>
              <a:rPr lang="fr-FR" sz="1600" dirty="0">
                <a:solidFill>
                  <a:srgbClr val="0000FF"/>
                </a:solidFill>
                <a:latin typeface="Menlo"/>
              </a:rPr>
              <a:t>0</a:t>
            </a:r>
            <a:r>
              <a:rPr lang="fr-FR" sz="1600" dirty="0">
                <a:solidFill>
                  <a:srgbClr val="000000"/>
                </a:solidFill>
                <a:latin typeface="Menlo"/>
              </a:rPr>
              <a:t>;</a:t>
            </a:r>
          </a:p>
          <a:p>
            <a:r>
              <a:rPr lang="is-IS" sz="1600" dirty="0">
                <a:latin typeface="Menlo"/>
              </a:rPr>
              <a:t>    </a:t>
            </a:r>
            <a:r>
              <a:rPr lang="is-IS" sz="1600" dirty="0">
                <a:solidFill>
                  <a:srgbClr val="4C73A6"/>
                </a:solidFill>
                <a:latin typeface="Menlo"/>
              </a:rPr>
              <a:t>int </a:t>
            </a:r>
            <a:r>
              <a:rPr lang="is-IS" sz="1600" dirty="0">
                <a:solidFill>
                  <a:srgbClr val="000000"/>
                </a:solidFill>
                <a:latin typeface="Menlo"/>
              </a:rPr>
              <a:t>frameIndex = </a:t>
            </a:r>
            <a:r>
              <a:rPr lang="is-IS" sz="1600" dirty="0">
                <a:solidFill>
                  <a:srgbClr val="0000FF"/>
                </a:solidFill>
                <a:latin typeface="Menlo"/>
              </a:rPr>
              <a:t>0</a:t>
            </a:r>
            <a:r>
              <a:rPr lang="is-IS" sz="1600" dirty="0">
                <a:solidFill>
                  <a:srgbClr val="000000"/>
                </a:solidFill>
                <a:latin typeface="Menlo"/>
              </a:rPr>
              <a:t>;</a:t>
            </a:r>
          </a:p>
          <a:p>
            <a:r>
              <a:rPr lang="is-IS" sz="1600" dirty="0">
                <a:latin typeface="Menlo"/>
              </a:rPr>
              <a:t>    </a:t>
            </a:r>
            <a:r>
              <a:rPr lang="is-IS" sz="1600" b="1" dirty="0">
                <a:solidFill>
                  <a:srgbClr val="000080"/>
                </a:solidFill>
                <a:latin typeface="Menlo"/>
              </a:rPr>
              <a:t>for</a:t>
            </a:r>
            <a:r>
              <a:rPr lang="is-IS" sz="1600" dirty="0">
                <a:solidFill>
                  <a:srgbClr val="000080"/>
                </a:solidFill>
                <a:latin typeface="Menlo"/>
              </a:rPr>
              <a:t> </a:t>
            </a:r>
            <a:r>
              <a:rPr lang="is-IS" sz="1600" dirty="0">
                <a:solidFill>
                  <a:srgbClr val="000000"/>
                </a:solidFill>
                <a:latin typeface="Menlo"/>
              </a:rPr>
              <a:t>(</a:t>
            </a:r>
            <a:r>
              <a:rPr lang="is-IS" sz="1600" dirty="0">
                <a:solidFill>
                  <a:srgbClr val="4C73A6"/>
                </a:solidFill>
                <a:latin typeface="Menlo"/>
              </a:rPr>
              <a:t>int </a:t>
            </a:r>
            <a:r>
              <a:rPr lang="is-IS" sz="1600" dirty="0">
                <a:solidFill>
                  <a:srgbClr val="000000"/>
                </a:solidFill>
                <a:latin typeface="Menlo"/>
              </a:rPr>
              <a:t>frames = </a:t>
            </a:r>
            <a:r>
              <a:rPr lang="is-IS" sz="1600" dirty="0">
                <a:solidFill>
                  <a:srgbClr val="0000FF"/>
                </a:solidFill>
                <a:latin typeface="Menlo"/>
              </a:rPr>
              <a:t>0</a:t>
            </a:r>
            <a:r>
              <a:rPr lang="is-IS" sz="1600" dirty="0">
                <a:solidFill>
                  <a:srgbClr val="000000"/>
                </a:solidFill>
                <a:latin typeface="Menlo"/>
              </a:rPr>
              <a:t>; frames &lt; </a:t>
            </a:r>
            <a:r>
              <a:rPr lang="is-IS" sz="1600" dirty="0">
                <a:solidFill>
                  <a:srgbClr val="0000FF"/>
                </a:solidFill>
                <a:latin typeface="Menlo"/>
              </a:rPr>
              <a:t>10</a:t>
            </a:r>
            <a:r>
              <a:rPr lang="is-IS" sz="1600" dirty="0">
                <a:solidFill>
                  <a:srgbClr val="000000"/>
                </a:solidFill>
                <a:latin typeface="Menlo"/>
              </a:rPr>
              <a:t>; frames++) {</a:t>
            </a:r>
          </a:p>
          <a:p>
            <a:r>
              <a:rPr lang="en-US" sz="1600" dirty="0">
                <a:latin typeface="Menlo"/>
              </a:rPr>
              <a:t>        </a:t>
            </a:r>
            <a:r>
              <a:rPr lang="en-US" sz="1600" b="1" dirty="0">
                <a:solidFill>
                  <a:srgbClr val="000080"/>
                </a:solidFill>
                <a:latin typeface="Menlo"/>
              </a:rPr>
              <a:t>if</a:t>
            </a:r>
            <a:r>
              <a:rPr lang="en-US" sz="1600" dirty="0">
                <a:solidFill>
                  <a:srgbClr val="000080"/>
                </a:solidFill>
                <a:latin typeface="Menlo"/>
              </a:rPr>
              <a:t> </a:t>
            </a:r>
            <a:r>
              <a:rPr lang="en-US" sz="1600" dirty="0">
                <a:solidFill>
                  <a:srgbClr val="000000"/>
                </a:solidFill>
                <a:latin typeface="Menlo"/>
              </a:rPr>
              <a:t>(rolls[</a:t>
            </a:r>
            <a:r>
              <a:rPr lang="en-US" sz="1600" dirty="0" err="1">
                <a:solidFill>
                  <a:srgbClr val="000000"/>
                </a:solidFill>
                <a:latin typeface="Menlo"/>
              </a:rPr>
              <a:t>frameIndex</a:t>
            </a:r>
            <a:r>
              <a:rPr lang="en-US" sz="1600" dirty="0">
                <a:solidFill>
                  <a:srgbClr val="000000"/>
                </a:solidFill>
                <a:latin typeface="Menlo"/>
              </a:rPr>
              <a:t>] == </a:t>
            </a:r>
            <a:r>
              <a:rPr lang="en-US" sz="1600" dirty="0">
                <a:solidFill>
                  <a:srgbClr val="0000FF"/>
                </a:solidFill>
                <a:latin typeface="Menlo"/>
              </a:rPr>
              <a:t>10</a:t>
            </a:r>
            <a:r>
              <a:rPr lang="en-US" sz="1600" dirty="0">
                <a:solidFill>
                  <a:srgbClr val="000000"/>
                </a:solidFill>
                <a:latin typeface="Menlo"/>
              </a:rPr>
              <a:t>) </a:t>
            </a:r>
            <a:r>
              <a:rPr lang="en-US" sz="1600" dirty="0" smtClean="0">
                <a:solidFill>
                  <a:srgbClr val="000000"/>
                </a:solidFill>
                <a:latin typeface="Menlo"/>
              </a:rPr>
              <a:t>{ </a:t>
            </a:r>
            <a:r>
              <a:rPr lang="en-US" sz="1600" dirty="0" smtClean="0">
                <a:solidFill>
                  <a:schemeClr val="accent2">
                    <a:lumMod val="50000"/>
                  </a:schemeClr>
                </a:solidFill>
                <a:latin typeface="Menlo"/>
              </a:rPr>
              <a:t>// strike</a:t>
            </a:r>
            <a:endParaRPr lang="en-US" sz="1600" dirty="0">
              <a:solidFill>
                <a:schemeClr val="accent2">
                  <a:lumMod val="50000"/>
                </a:schemeClr>
              </a:solidFill>
              <a:latin typeface="Menlo"/>
            </a:endParaRP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a:t>
            </a:r>
          </a:p>
          <a:p>
            <a:r>
              <a:rPr lang="is-IS" sz="1600" dirty="0">
                <a:solidFill>
                  <a:srgbClr val="000000"/>
                </a:solidFill>
                <a:latin typeface="Menlo"/>
              </a:rPr>
              <a:t>                     rolls[frameIndex + </a:t>
            </a:r>
            <a:r>
              <a:rPr lang="is-IS" sz="1600" dirty="0">
                <a:solidFill>
                  <a:srgbClr val="0000FF"/>
                </a:solidFill>
                <a:latin typeface="Menlo"/>
              </a:rPr>
              <a:t>1</a:t>
            </a:r>
            <a:r>
              <a:rPr lang="is-IS" sz="1600" dirty="0">
                <a:solidFill>
                  <a:srgbClr val="000000"/>
                </a:solidFill>
                <a:latin typeface="Menlo"/>
              </a:rPr>
              <a:t>] +</a:t>
            </a:r>
          </a:p>
          <a:p>
            <a:r>
              <a:rPr lang="is-IS" sz="1600" dirty="0">
                <a:solidFill>
                  <a:srgbClr val="000000"/>
                </a:solidFill>
                <a:latin typeface="Menlo"/>
              </a:rPr>
              <a:t>                     rolls[frameIndex + </a:t>
            </a:r>
            <a:r>
              <a:rPr lang="is-IS" sz="1600" dirty="0">
                <a:solidFill>
                  <a:srgbClr val="0000FF"/>
                </a:solidFill>
                <a:latin typeface="Menlo"/>
              </a:rPr>
              <a:t>2</a:t>
            </a:r>
            <a:r>
              <a:rPr lang="is-IS" sz="1600" dirty="0">
                <a:solidFill>
                  <a:srgbClr val="000000"/>
                </a:solidFill>
                <a:latin typeface="Menlo"/>
              </a:rPr>
              <a:t>];</a:t>
            </a:r>
          </a:p>
          <a:p>
            <a:r>
              <a:rPr lang="is-IS" sz="1600" dirty="0">
                <a:solidFill>
                  <a:srgbClr val="000000"/>
                </a:solidFill>
                <a:latin typeface="Menlo"/>
              </a:rPr>
              <a:t>            frameIndex++;</a:t>
            </a:r>
          </a:p>
          <a:p>
            <a:r>
              <a:rPr lang="en-US" sz="1600" dirty="0">
                <a:latin typeface="Menlo"/>
              </a:rPr>
              <a:t>        </a:t>
            </a:r>
            <a:r>
              <a:rPr lang="en-US" sz="1600" dirty="0">
                <a:solidFill>
                  <a:srgbClr val="000000"/>
                </a:solidFill>
                <a:latin typeface="Menlo"/>
              </a:rPr>
              <a:t>} </a:t>
            </a:r>
            <a:r>
              <a:rPr lang="en-US" sz="1600" b="1" dirty="0">
                <a:solidFill>
                  <a:srgbClr val="000080"/>
                </a:solidFill>
                <a:latin typeface="Menlo"/>
              </a:rPr>
              <a:t>else if</a:t>
            </a:r>
            <a:r>
              <a:rPr lang="en-US" sz="1600" dirty="0">
                <a:solidFill>
                  <a:srgbClr val="000080"/>
                </a:solidFill>
                <a:latin typeface="Menlo"/>
              </a:rPr>
              <a:t> </a:t>
            </a:r>
            <a:r>
              <a:rPr lang="en-US" sz="1600" dirty="0">
                <a:solidFill>
                  <a:srgbClr val="000000"/>
                </a:solidFill>
                <a:latin typeface="Menlo"/>
              </a:rPr>
              <a:t>(</a:t>
            </a:r>
            <a:r>
              <a:rPr lang="en-US" sz="1600" dirty="0" err="1">
                <a:solidFill>
                  <a:srgbClr val="000000"/>
                </a:solidFill>
                <a:latin typeface="Menlo"/>
              </a:rPr>
              <a:t>isSpare</a:t>
            </a:r>
            <a:r>
              <a:rPr lang="en-US" sz="1600" dirty="0">
                <a:solidFill>
                  <a:srgbClr val="000000"/>
                </a:solidFill>
                <a:latin typeface="Menlo"/>
              </a:rPr>
              <a:t>(</a:t>
            </a:r>
            <a:r>
              <a:rPr lang="en-US" sz="1600" dirty="0" err="1">
                <a:solidFill>
                  <a:srgbClr val="000000"/>
                </a:solidFill>
                <a:latin typeface="Menlo"/>
              </a:rPr>
              <a:t>frameIndex</a:t>
            </a:r>
            <a:r>
              <a:rPr lang="en-US" sz="1600" dirty="0">
                <a:solidFill>
                  <a:srgbClr val="000000"/>
                </a:solidFill>
                <a:latin typeface="Menlo"/>
              </a:rPr>
              <a:t>)) {</a:t>
            </a:r>
          </a:p>
          <a:p>
            <a:r>
              <a:rPr lang="fr-FR" sz="1600" dirty="0">
                <a:solidFill>
                  <a:srgbClr val="000000"/>
                </a:solidFill>
                <a:latin typeface="Menlo"/>
              </a:rPr>
              <a:t>            score += </a:t>
            </a:r>
            <a:r>
              <a:rPr lang="fr-FR" sz="1600" dirty="0">
                <a:solidFill>
                  <a:srgbClr val="0000FF"/>
                </a:solidFill>
                <a:latin typeface="Menlo"/>
              </a:rPr>
              <a:t>10 </a:t>
            </a:r>
            <a:r>
              <a:rPr lang="fr-FR" sz="1600" dirty="0">
                <a:solidFill>
                  <a:srgbClr val="000000"/>
                </a:solidFill>
                <a:latin typeface="Menlo"/>
              </a:rPr>
              <a:t>+</a:t>
            </a:r>
          </a:p>
          <a:p>
            <a:r>
              <a:rPr lang="is-IS" sz="1600" dirty="0">
                <a:solidFill>
                  <a:srgbClr val="000000"/>
                </a:solidFill>
                <a:latin typeface="Menlo"/>
              </a:rPr>
              <a:t>                     rolls[frameIndex + </a:t>
            </a:r>
            <a:r>
              <a:rPr lang="is-IS" sz="1600" dirty="0">
                <a:solidFill>
                  <a:srgbClr val="0000FF"/>
                </a:solidFill>
                <a:latin typeface="Menlo"/>
              </a:rPr>
              <a:t>2</a:t>
            </a:r>
            <a:r>
              <a:rPr lang="is-IS"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da-DK" sz="1600" dirty="0">
                <a:latin typeface="Menlo"/>
              </a:rPr>
              <a:t>        </a:t>
            </a:r>
            <a:r>
              <a:rPr lang="da-DK" sz="1600" dirty="0">
                <a:solidFill>
                  <a:srgbClr val="000000"/>
                </a:solidFill>
                <a:latin typeface="Menlo"/>
              </a:rPr>
              <a:t>} </a:t>
            </a:r>
            <a:r>
              <a:rPr lang="da-DK" sz="1600" b="1" dirty="0" err="1">
                <a:solidFill>
                  <a:srgbClr val="000080"/>
                </a:solidFill>
                <a:latin typeface="Menlo"/>
              </a:rPr>
              <a:t>else</a:t>
            </a:r>
            <a:r>
              <a:rPr lang="da-DK" sz="1600" dirty="0">
                <a:solidFill>
                  <a:srgbClr val="000080"/>
                </a:solidFill>
                <a:latin typeface="Menlo"/>
              </a:rPr>
              <a:t> </a:t>
            </a:r>
            <a:r>
              <a:rPr lang="da-DK" sz="1600" dirty="0">
                <a:solidFill>
                  <a:srgbClr val="000000"/>
                </a:solidFill>
                <a:latin typeface="Menlo"/>
              </a:rPr>
              <a:t>{</a:t>
            </a:r>
          </a:p>
          <a:p>
            <a:r>
              <a:rPr lang="en-US" sz="1600" dirty="0">
                <a:solidFill>
                  <a:srgbClr val="000000"/>
                </a:solidFill>
                <a:latin typeface="Menlo"/>
              </a:rPr>
              <a:t>            score += rolls[</a:t>
            </a:r>
            <a:r>
              <a:rPr lang="en-US" sz="1600" dirty="0" err="1">
                <a:solidFill>
                  <a:srgbClr val="000000"/>
                </a:solidFill>
                <a:latin typeface="Menlo"/>
              </a:rPr>
              <a:t>frameIndex</a:t>
            </a:r>
            <a:r>
              <a:rPr lang="en-US" sz="1600" dirty="0">
                <a:solidFill>
                  <a:srgbClr val="000000"/>
                </a:solidFill>
                <a:latin typeface="Menlo"/>
              </a:rPr>
              <a:t>] +</a:t>
            </a:r>
          </a:p>
          <a:p>
            <a:r>
              <a:rPr lang="is-IS" sz="1600" dirty="0">
                <a:solidFill>
                  <a:srgbClr val="000000"/>
                </a:solidFill>
                <a:latin typeface="Menlo"/>
              </a:rPr>
              <a:t>                     rolls[frameIndex + </a:t>
            </a:r>
            <a:r>
              <a:rPr lang="is-IS" sz="1600" dirty="0">
                <a:solidFill>
                  <a:srgbClr val="0000FF"/>
                </a:solidFill>
                <a:latin typeface="Menlo"/>
              </a:rPr>
              <a:t>1</a:t>
            </a:r>
            <a:r>
              <a:rPr lang="is-IS" sz="1600" dirty="0">
                <a:solidFill>
                  <a:srgbClr val="000000"/>
                </a:solidFill>
                <a:latin typeface="Menlo"/>
              </a:rPr>
              <a:t>];</a:t>
            </a:r>
          </a:p>
          <a:p>
            <a:r>
              <a:rPr lang="is-IS" sz="1600" dirty="0">
                <a:solidFill>
                  <a:srgbClr val="000000"/>
                </a:solidFill>
                <a:latin typeface="Menlo"/>
              </a:rPr>
              <a:t>            frameIndex += </a:t>
            </a:r>
            <a:r>
              <a:rPr lang="is-IS" sz="1600" dirty="0">
                <a:solidFill>
                  <a:srgbClr val="0000FF"/>
                </a:solidFill>
                <a:latin typeface="Menlo"/>
              </a:rPr>
              <a:t>2</a:t>
            </a:r>
            <a:r>
              <a:rPr lang="is-I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dirty="0">
                <a:solidFill>
                  <a:srgbClr val="000000"/>
                </a:solidFill>
                <a:latin typeface="Menlo"/>
              </a:rPr>
              <a:t>}</a:t>
            </a:r>
          </a:p>
          <a:p>
            <a:r>
              <a:rPr lang="en-US" sz="1600" dirty="0">
                <a:latin typeface="Menlo"/>
              </a:rPr>
              <a:t>    </a:t>
            </a:r>
            <a:r>
              <a:rPr lang="en-US" sz="1600" b="1" dirty="0">
                <a:solidFill>
                  <a:srgbClr val="000080"/>
                </a:solidFill>
                <a:latin typeface="Menlo"/>
              </a:rPr>
              <a:t>return</a:t>
            </a:r>
            <a:r>
              <a:rPr lang="en-US" sz="1600" dirty="0">
                <a:solidFill>
                  <a:srgbClr val="000080"/>
                </a:solidFill>
                <a:latin typeface="Menlo"/>
              </a:rPr>
              <a:t> </a:t>
            </a:r>
            <a:r>
              <a:rPr lang="en-US" sz="1600" dirty="0">
                <a:solidFill>
                  <a:srgbClr val="000000"/>
                </a:solidFill>
                <a:latin typeface="Menlo"/>
              </a:rPr>
              <a:t>score;</a:t>
            </a:r>
          </a:p>
          <a:p>
            <a:r>
              <a:rPr lang="en-US" sz="1600" dirty="0">
                <a:solidFill>
                  <a:srgbClr val="000000"/>
                </a:solidFill>
                <a:latin typeface="Menlo"/>
              </a:rPr>
              <a:t>}</a:t>
            </a:r>
          </a:p>
        </p:txBody>
      </p:sp>
      <p:sp>
        <p:nvSpPr>
          <p:cNvPr id="24" name="Rounded Rectangular Callout 23"/>
          <p:cNvSpPr/>
          <p:nvPr/>
        </p:nvSpPr>
        <p:spPr>
          <a:xfrm>
            <a:off x="4749800" y="1055130"/>
            <a:ext cx="3090863" cy="564468"/>
          </a:xfrm>
          <a:prstGeom prst="wedgeRoundRectCallout">
            <a:avLst>
              <a:gd name="adj1" fmla="val 2119"/>
              <a:gd name="adj2" fmla="val 1247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Комментарий для условия</a:t>
            </a:r>
            <a:endParaRPr lang="ru-RU" dirty="0">
              <a:solidFill>
                <a:srgbClr val="004080"/>
              </a:solidFill>
              <a:latin typeface="Arial" charset="0"/>
              <a:ea typeface="ＭＳ Ｐゴシック" charset="0"/>
              <a:cs typeface="Arial" charset="0"/>
            </a:endParaRPr>
          </a:p>
        </p:txBody>
      </p:sp>
      <p:sp>
        <p:nvSpPr>
          <p:cNvPr id="25" name="Rounded Rectangular Callout 24"/>
          <p:cNvSpPr/>
          <p:nvPr/>
        </p:nvSpPr>
        <p:spPr>
          <a:xfrm>
            <a:off x="4902200" y="5519928"/>
            <a:ext cx="2633663" cy="564468"/>
          </a:xfrm>
          <a:prstGeom prst="wedgeRoundRectCallout">
            <a:avLst>
              <a:gd name="adj1" fmla="val -24873"/>
              <a:gd name="adj2" fmla="val -12495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dirty="0" smtClean="0">
                <a:solidFill>
                  <a:srgbClr val="004080"/>
                </a:solidFill>
                <a:latin typeface="Arial" charset="0"/>
                <a:ea typeface="ＭＳ Ｐゴシック" charset="0"/>
                <a:cs typeface="Arial" charset="0"/>
              </a:rPr>
              <a:t>Непонятное выражение</a:t>
            </a:r>
            <a:endParaRPr lang="ru-RU" dirty="0">
              <a:solidFill>
                <a:srgbClr val="004080"/>
              </a:solidFill>
              <a:latin typeface="Arial" charset="0"/>
              <a:ea typeface="ＭＳ Ｐゴシック" charset="0"/>
              <a:cs typeface="Arial" charset="0"/>
            </a:endParaRPr>
          </a:p>
        </p:txBody>
      </p:sp>
    </p:spTree>
    <p:extLst>
      <p:ext uri="{BB962C8B-B14F-4D97-AF65-F5344CB8AC3E}">
        <p14:creationId xmlns:p14="http://schemas.microsoft.com/office/powerpoint/2010/main" val="340421864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Refactoring</a:t>
            </a:r>
            <a:endParaRPr lang="en-US" dirty="0">
              <a:solidFill>
                <a:srgbClr val="161645"/>
              </a:solidFill>
            </a:endParaRPr>
          </a:p>
        </p:txBody>
      </p:sp>
      <p:sp>
        <p:nvSpPr>
          <p:cNvPr id="8" name="Rounded Rectangle 7"/>
          <p:cNvSpPr/>
          <p:nvPr/>
        </p:nvSpPr>
        <p:spPr>
          <a:xfrm>
            <a:off x="2197100" y="2210031"/>
            <a:ext cx="2781300" cy="274781"/>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9" name="Rounded Rectangle 8"/>
          <p:cNvSpPr/>
          <p:nvPr/>
        </p:nvSpPr>
        <p:spPr>
          <a:xfrm>
            <a:off x="3429000" y="2497512"/>
            <a:ext cx="3378200" cy="28381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Rounded Rectangle 9"/>
          <p:cNvSpPr/>
          <p:nvPr/>
        </p:nvSpPr>
        <p:spPr>
          <a:xfrm>
            <a:off x="3429000" y="3320902"/>
            <a:ext cx="3200400" cy="26052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Rounded Rectangle 10"/>
          <p:cNvSpPr/>
          <p:nvPr/>
        </p:nvSpPr>
        <p:spPr>
          <a:xfrm>
            <a:off x="3416300" y="4144292"/>
            <a:ext cx="4140200" cy="28803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 name="Rectangle 6"/>
          <p:cNvSpPr/>
          <p:nvPr/>
        </p:nvSpPr>
        <p:spPr>
          <a:xfrm>
            <a:off x="482600" y="1066800"/>
            <a:ext cx="7442200" cy="4801315"/>
          </a:xfrm>
          <a:prstGeom prst="rect">
            <a:avLst/>
          </a:prstGeom>
        </p:spPr>
        <p:txBody>
          <a:bodyPr wrap="square">
            <a:spAutoFit/>
          </a:bodyPr>
          <a:lstStyle/>
          <a:p>
            <a:r>
              <a:rPr lang="en-US" b="1" dirty="0">
                <a:solidFill>
                  <a:srgbClr val="000080"/>
                </a:solidFill>
                <a:latin typeface="Menlo"/>
              </a:rPr>
              <a:t>public</a:t>
            </a:r>
            <a:r>
              <a:rPr lang="en-US" dirty="0">
                <a:solidFill>
                  <a:srgbClr val="000080"/>
                </a:solidFill>
                <a:latin typeface="Menlo"/>
              </a:rPr>
              <a:t> </a:t>
            </a:r>
            <a:r>
              <a:rPr lang="en-US" dirty="0" err="1">
                <a:solidFill>
                  <a:srgbClr val="4C73A6"/>
                </a:solidFill>
                <a:latin typeface="Menlo"/>
              </a:rPr>
              <a:t>int</a:t>
            </a:r>
            <a:r>
              <a:rPr lang="en-US" dirty="0">
                <a:solidFill>
                  <a:srgbClr val="4C73A6"/>
                </a:solidFill>
                <a:latin typeface="Menlo"/>
              </a:rPr>
              <a:t> </a:t>
            </a:r>
            <a:r>
              <a:rPr lang="en-US" dirty="0">
                <a:solidFill>
                  <a:srgbClr val="000000"/>
                </a:solidFill>
                <a:latin typeface="Menlo"/>
              </a:rPr>
              <a:t>score() {</a:t>
            </a:r>
          </a:p>
          <a:p>
            <a:r>
              <a:rPr lang="fr-FR" dirty="0">
                <a:latin typeface="Menlo"/>
              </a:rPr>
              <a:t>    </a:t>
            </a:r>
            <a:r>
              <a:rPr lang="fr-FR" dirty="0" err="1">
                <a:solidFill>
                  <a:srgbClr val="4C73A6"/>
                </a:solidFill>
                <a:latin typeface="Menlo"/>
              </a:rPr>
              <a:t>int</a:t>
            </a:r>
            <a:r>
              <a:rPr lang="fr-FR" dirty="0">
                <a:solidFill>
                  <a:srgbClr val="4C73A6"/>
                </a:solidFill>
                <a:latin typeface="Menlo"/>
              </a:rPr>
              <a:t> </a:t>
            </a:r>
            <a:r>
              <a:rPr lang="fr-FR" dirty="0">
                <a:solidFill>
                  <a:srgbClr val="000000"/>
                </a:solidFill>
                <a:latin typeface="Menlo"/>
              </a:rPr>
              <a:t>score = </a:t>
            </a:r>
            <a:r>
              <a:rPr lang="fr-FR" dirty="0">
                <a:solidFill>
                  <a:srgbClr val="0000FF"/>
                </a:solidFill>
                <a:latin typeface="Menlo"/>
              </a:rPr>
              <a:t>0</a:t>
            </a:r>
            <a:r>
              <a:rPr lang="fr-FR" dirty="0">
                <a:solidFill>
                  <a:srgbClr val="000000"/>
                </a:solidFill>
                <a:latin typeface="Menlo"/>
              </a:rPr>
              <a:t>;</a:t>
            </a:r>
          </a:p>
          <a:p>
            <a:r>
              <a:rPr lang="is-IS" dirty="0">
                <a:latin typeface="Menlo"/>
              </a:rPr>
              <a:t>    </a:t>
            </a:r>
            <a:r>
              <a:rPr lang="is-IS" dirty="0">
                <a:solidFill>
                  <a:srgbClr val="4C73A6"/>
                </a:solidFill>
                <a:latin typeface="Menlo"/>
              </a:rPr>
              <a:t>int </a:t>
            </a:r>
            <a:r>
              <a:rPr lang="is-IS" dirty="0">
                <a:solidFill>
                  <a:srgbClr val="000000"/>
                </a:solidFill>
                <a:latin typeface="Menlo"/>
              </a:rPr>
              <a:t>frameIndex = </a:t>
            </a:r>
            <a:r>
              <a:rPr lang="is-IS" dirty="0">
                <a:solidFill>
                  <a:srgbClr val="0000FF"/>
                </a:solidFill>
                <a:latin typeface="Menlo"/>
              </a:rPr>
              <a:t>0</a:t>
            </a:r>
            <a:r>
              <a:rPr lang="is-IS" dirty="0">
                <a:solidFill>
                  <a:srgbClr val="000000"/>
                </a:solidFill>
                <a:latin typeface="Menlo"/>
              </a:rPr>
              <a:t>;</a:t>
            </a:r>
          </a:p>
          <a:p>
            <a:r>
              <a:rPr lang="is-IS" dirty="0">
                <a:latin typeface="Menlo"/>
              </a:rPr>
              <a:t>    </a:t>
            </a:r>
            <a:r>
              <a:rPr lang="is-IS" b="1" dirty="0">
                <a:solidFill>
                  <a:srgbClr val="000080"/>
                </a:solidFill>
                <a:latin typeface="Menlo"/>
              </a:rPr>
              <a:t>for</a:t>
            </a:r>
            <a:r>
              <a:rPr lang="is-IS" dirty="0">
                <a:solidFill>
                  <a:srgbClr val="000080"/>
                </a:solidFill>
                <a:latin typeface="Menlo"/>
              </a:rPr>
              <a:t> </a:t>
            </a:r>
            <a:r>
              <a:rPr lang="is-IS" dirty="0">
                <a:solidFill>
                  <a:srgbClr val="000000"/>
                </a:solidFill>
                <a:latin typeface="Menlo"/>
              </a:rPr>
              <a:t>(</a:t>
            </a:r>
            <a:r>
              <a:rPr lang="is-IS" dirty="0">
                <a:solidFill>
                  <a:srgbClr val="4C73A6"/>
                </a:solidFill>
                <a:latin typeface="Menlo"/>
              </a:rPr>
              <a:t>int </a:t>
            </a:r>
            <a:r>
              <a:rPr lang="is-IS" dirty="0">
                <a:solidFill>
                  <a:srgbClr val="000000"/>
                </a:solidFill>
                <a:latin typeface="Menlo"/>
              </a:rPr>
              <a:t>frames = </a:t>
            </a:r>
            <a:r>
              <a:rPr lang="is-IS" dirty="0">
                <a:solidFill>
                  <a:srgbClr val="0000FF"/>
                </a:solidFill>
                <a:latin typeface="Menlo"/>
              </a:rPr>
              <a:t>0</a:t>
            </a:r>
            <a:r>
              <a:rPr lang="is-IS" dirty="0">
                <a:solidFill>
                  <a:srgbClr val="000000"/>
                </a:solidFill>
                <a:latin typeface="Menlo"/>
              </a:rPr>
              <a:t>; frames &lt; </a:t>
            </a:r>
            <a:r>
              <a:rPr lang="is-IS" dirty="0">
                <a:solidFill>
                  <a:srgbClr val="0000FF"/>
                </a:solidFill>
                <a:latin typeface="Menlo"/>
              </a:rPr>
              <a:t>10</a:t>
            </a:r>
            <a:r>
              <a:rPr lang="is-IS" dirty="0">
                <a:solidFill>
                  <a:srgbClr val="000000"/>
                </a:solidFill>
                <a:latin typeface="Menlo"/>
              </a:rPr>
              <a:t>; frames++) {</a:t>
            </a:r>
          </a:p>
          <a:p>
            <a:r>
              <a:rPr lang="en-US" dirty="0">
                <a:latin typeface="Menlo"/>
              </a:rPr>
              <a:t>        </a:t>
            </a:r>
            <a:r>
              <a:rPr lang="en-US" b="1" dirty="0">
                <a:solidFill>
                  <a:srgbClr val="000080"/>
                </a:solidFill>
                <a:latin typeface="Menlo"/>
              </a:rPr>
              <a:t>if</a:t>
            </a:r>
            <a:r>
              <a:rPr lang="en-US" dirty="0">
                <a:solidFill>
                  <a:srgbClr val="000080"/>
                </a:solidFill>
                <a:latin typeface="Menlo"/>
              </a:rPr>
              <a:t> </a:t>
            </a:r>
            <a:r>
              <a:rPr lang="en-US" dirty="0">
                <a:solidFill>
                  <a:srgbClr val="000000"/>
                </a:solidFill>
                <a:latin typeface="Menlo"/>
              </a:rPr>
              <a:t>(</a:t>
            </a:r>
            <a:r>
              <a:rPr lang="en-US" dirty="0" err="1">
                <a:solidFill>
                  <a:srgbClr val="000000"/>
                </a:solidFill>
                <a:latin typeface="Menlo"/>
              </a:rPr>
              <a:t>isStrike</a:t>
            </a:r>
            <a:r>
              <a:rPr lang="en-US" dirty="0">
                <a:solidFill>
                  <a:srgbClr val="000000"/>
                </a:solidFill>
                <a:latin typeface="Menlo"/>
              </a:rPr>
              <a:t>(</a:t>
            </a:r>
            <a:r>
              <a:rPr lang="en-US" dirty="0" err="1">
                <a:solidFill>
                  <a:srgbClr val="000000"/>
                </a:solidFill>
                <a:latin typeface="Menlo"/>
              </a:rPr>
              <a:t>frameIndex</a:t>
            </a:r>
            <a:r>
              <a:rPr lang="en-US" dirty="0">
                <a:solidFill>
                  <a:srgbClr val="000000"/>
                </a:solidFill>
                <a:latin typeface="Menlo"/>
              </a:rPr>
              <a:t>)) {</a:t>
            </a:r>
          </a:p>
          <a:p>
            <a:r>
              <a:rPr lang="en-US" dirty="0">
                <a:solidFill>
                  <a:srgbClr val="000000"/>
                </a:solidFill>
                <a:latin typeface="Menlo"/>
              </a:rPr>
              <a:t>            score += </a:t>
            </a:r>
            <a:r>
              <a:rPr lang="en-US" dirty="0" err="1">
                <a:solidFill>
                  <a:srgbClr val="000000"/>
                </a:solidFill>
                <a:latin typeface="Menlo"/>
              </a:rPr>
              <a:t>strikeBonus</a:t>
            </a:r>
            <a:r>
              <a:rPr lang="en-US" dirty="0">
                <a:solidFill>
                  <a:srgbClr val="000000"/>
                </a:solidFill>
                <a:latin typeface="Menlo"/>
              </a:rPr>
              <a:t>(</a:t>
            </a:r>
            <a:r>
              <a:rPr lang="en-US" dirty="0" err="1">
                <a:solidFill>
                  <a:srgbClr val="000000"/>
                </a:solidFill>
                <a:latin typeface="Menlo"/>
              </a:rPr>
              <a:t>frameIndex</a:t>
            </a:r>
            <a:r>
              <a:rPr lang="en-US" dirty="0">
                <a:solidFill>
                  <a:srgbClr val="000000"/>
                </a:solidFill>
                <a:latin typeface="Menlo"/>
              </a:rPr>
              <a:t>);</a:t>
            </a:r>
          </a:p>
          <a:p>
            <a:r>
              <a:rPr lang="is-IS" dirty="0">
                <a:solidFill>
                  <a:srgbClr val="000000"/>
                </a:solidFill>
                <a:latin typeface="Menlo"/>
              </a:rPr>
              <a:t>            frameIndex++;</a:t>
            </a:r>
          </a:p>
          <a:p>
            <a:r>
              <a:rPr lang="en-US" dirty="0">
                <a:latin typeface="Menlo"/>
              </a:rPr>
              <a:t>        </a:t>
            </a:r>
            <a:r>
              <a:rPr lang="en-US" dirty="0">
                <a:solidFill>
                  <a:srgbClr val="000000"/>
                </a:solidFill>
                <a:latin typeface="Menlo"/>
              </a:rPr>
              <a:t>} </a:t>
            </a:r>
            <a:r>
              <a:rPr lang="en-US" b="1" dirty="0">
                <a:solidFill>
                  <a:srgbClr val="000080"/>
                </a:solidFill>
                <a:latin typeface="Menlo"/>
              </a:rPr>
              <a:t>else if</a:t>
            </a:r>
            <a:r>
              <a:rPr lang="en-US" dirty="0">
                <a:solidFill>
                  <a:srgbClr val="000080"/>
                </a:solidFill>
                <a:latin typeface="Menlo"/>
              </a:rPr>
              <a:t> </a:t>
            </a:r>
            <a:r>
              <a:rPr lang="en-US" dirty="0">
                <a:solidFill>
                  <a:srgbClr val="000000"/>
                </a:solidFill>
                <a:latin typeface="Menlo"/>
              </a:rPr>
              <a:t>(</a:t>
            </a:r>
            <a:r>
              <a:rPr lang="en-US" dirty="0" err="1">
                <a:solidFill>
                  <a:srgbClr val="000000"/>
                </a:solidFill>
                <a:latin typeface="Menlo"/>
              </a:rPr>
              <a:t>isSpare</a:t>
            </a:r>
            <a:r>
              <a:rPr lang="en-US" dirty="0">
                <a:solidFill>
                  <a:srgbClr val="000000"/>
                </a:solidFill>
                <a:latin typeface="Menlo"/>
              </a:rPr>
              <a:t>(</a:t>
            </a:r>
            <a:r>
              <a:rPr lang="en-US" dirty="0" err="1">
                <a:solidFill>
                  <a:srgbClr val="000000"/>
                </a:solidFill>
                <a:latin typeface="Menlo"/>
              </a:rPr>
              <a:t>frameIndex</a:t>
            </a:r>
            <a:r>
              <a:rPr lang="en-US" dirty="0">
                <a:solidFill>
                  <a:srgbClr val="000000"/>
                </a:solidFill>
                <a:latin typeface="Menlo"/>
              </a:rPr>
              <a:t>)) {</a:t>
            </a:r>
          </a:p>
          <a:p>
            <a:r>
              <a:rPr lang="en-US" dirty="0">
                <a:solidFill>
                  <a:srgbClr val="000000"/>
                </a:solidFill>
                <a:latin typeface="Menlo"/>
              </a:rPr>
              <a:t>            score += </a:t>
            </a:r>
            <a:r>
              <a:rPr lang="en-US" dirty="0" err="1">
                <a:solidFill>
                  <a:srgbClr val="000000"/>
                </a:solidFill>
                <a:latin typeface="Menlo"/>
              </a:rPr>
              <a:t>spireBonus</a:t>
            </a:r>
            <a:r>
              <a:rPr lang="en-US" dirty="0">
                <a:solidFill>
                  <a:srgbClr val="000000"/>
                </a:solidFill>
                <a:latin typeface="Menlo"/>
              </a:rPr>
              <a:t>(</a:t>
            </a:r>
            <a:r>
              <a:rPr lang="en-US" dirty="0" err="1">
                <a:solidFill>
                  <a:srgbClr val="000000"/>
                </a:solidFill>
                <a:latin typeface="Menlo"/>
              </a:rPr>
              <a:t>frameIndex</a:t>
            </a:r>
            <a:r>
              <a:rPr lang="en-US" dirty="0">
                <a:solidFill>
                  <a:srgbClr val="000000"/>
                </a:solidFill>
                <a:latin typeface="Menlo"/>
              </a:rPr>
              <a:t>);</a:t>
            </a:r>
          </a:p>
          <a:p>
            <a:r>
              <a:rPr lang="is-IS" dirty="0">
                <a:solidFill>
                  <a:srgbClr val="000000"/>
                </a:solidFill>
                <a:latin typeface="Menlo"/>
              </a:rPr>
              <a:t>            frameIndex += </a:t>
            </a:r>
            <a:r>
              <a:rPr lang="is-IS" dirty="0">
                <a:solidFill>
                  <a:srgbClr val="0000FF"/>
                </a:solidFill>
                <a:latin typeface="Menlo"/>
              </a:rPr>
              <a:t>2</a:t>
            </a:r>
            <a:r>
              <a:rPr lang="is-IS" dirty="0">
                <a:solidFill>
                  <a:srgbClr val="000000"/>
                </a:solidFill>
                <a:latin typeface="Menlo"/>
              </a:rPr>
              <a:t>;</a:t>
            </a:r>
          </a:p>
          <a:p>
            <a:r>
              <a:rPr lang="da-DK" dirty="0">
                <a:latin typeface="Menlo"/>
              </a:rPr>
              <a:t>        </a:t>
            </a:r>
            <a:r>
              <a:rPr lang="da-DK" dirty="0">
                <a:solidFill>
                  <a:srgbClr val="000000"/>
                </a:solidFill>
                <a:latin typeface="Menlo"/>
              </a:rPr>
              <a:t>} </a:t>
            </a:r>
            <a:r>
              <a:rPr lang="da-DK" b="1" dirty="0" err="1">
                <a:solidFill>
                  <a:srgbClr val="000080"/>
                </a:solidFill>
                <a:latin typeface="Menlo"/>
              </a:rPr>
              <a:t>else</a:t>
            </a:r>
            <a:r>
              <a:rPr lang="da-DK" dirty="0">
                <a:solidFill>
                  <a:srgbClr val="000080"/>
                </a:solidFill>
                <a:latin typeface="Menlo"/>
              </a:rPr>
              <a:t> </a:t>
            </a:r>
            <a:r>
              <a:rPr lang="da-DK" dirty="0">
                <a:solidFill>
                  <a:srgbClr val="000000"/>
                </a:solidFill>
                <a:latin typeface="Menlo"/>
              </a:rPr>
              <a:t>{</a:t>
            </a:r>
          </a:p>
          <a:p>
            <a:r>
              <a:rPr lang="en-US" dirty="0">
                <a:solidFill>
                  <a:srgbClr val="000000"/>
                </a:solidFill>
                <a:latin typeface="Menlo"/>
              </a:rPr>
              <a:t>            score += </a:t>
            </a:r>
            <a:r>
              <a:rPr lang="en-US" dirty="0" err="1">
                <a:solidFill>
                  <a:srgbClr val="000000"/>
                </a:solidFill>
                <a:latin typeface="Menlo"/>
              </a:rPr>
              <a:t>sumOfBallsInFrame</a:t>
            </a:r>
            <a:r>
              <a:rPr lang="en-US" dirty="0">
                <a:solidFill>
                  <a:srgbClr val="000000"/>
                </a:solidFill>
                <a:latin typeface="Menlo"/>
              </a:rPr>
              <a:t>(</a:t>
            </a:r>
            <a:r>
              <a:rPr lang="en-US" dirty="0" err="1">
                <a:solidFill>
                  <a:srgbClr val="000000"/>
                </a:solidFill>
                <a:latin typeface="Menlo"/>
              </a:rPr>
              <a:t>frameIndex</a:t>
            </a:r>
            <a:r>
              <a:rPr lang="en-US" dirty="0">
                <a:solidFill>
                  <a:srgbClr val="000000"/>
                </a:solidFill>
                <a:latin typeface="Menlo"/>
              </a:rPr>
              <a:t>);</a:t>
            </a:r>
          </a:p>
          <a:p>
            <a:r>
              <a:rPr lang="is-IS" dirty="0">
                <a:solidFill>
                  <a:srgbClr val="000000"/>
                </a:solidFill>
                <a:latin typeface="Menlo"/>
              </a:rPr>
              <a:t>            frameIndex += </a:t>
            </a:r>
            <a:r>
              <a:rPr lang="is-IS" dirty="0">
                <a:solidFill>
                  <a:srgbClr val="0000FF"/>
                </a:solidFill>
                <a:latin typeface="Menlo"/>
              </a:rPr>
              <a:t>2</a:t>
            </a:r>
            <a:r>
              <a:rPr lang="is-I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dirty="0">
                <a:solidFill>
                  <a:srgbClr val="000000"/>
                </a:solidFill>
                <a:latin typeface="Menlo"/>
              </a:rPr>
              <a:t>}</a:t>
            </a:r>
          </a:p>
          <a:p>
            <a:r>
              <a:rPr lang="en-US" dirty="0">
                <a:latin typeface="Menlo"/>
              </a:rPr>
              <a:t>    </a:t>
            </a:r>
            <a:r>
              <a:rPr lang="en-US" b="1" dirty="0">
                <a:solidFill>
                  <a:srgbClr val="000080"/>
                </a:solidFill>
                <a:latin typeface="Menlo"/>
              </a:rPr>
              <a:t>return</a:t>
            </a:r>
            <a:r>
              <a:rPr lang="en-US" dirty="0">
                <a:solidFill>
                  <a:srgbClr val="000080"/>
                </a:solidFill>
                <a:latin typeface="Menlo"/>
              </a:rPr>
              <a:t> </a:t>
            </a:r>
            <a:r>
              <a:rPr lang="en-US" dirty="0">
                <a:solidFill>
                  <a:srgbClr val="000000"/>
                </a:solidFill>
                <a:latin typeface="Menlo"/>
              </a:rPr>
              <a:t>score;</a:t>
            </a:r>
          </a:p>
          <a:p>
            <a:r>
              <a:rPr lang="en-US" dirty="0">
                <a:solidFill>
                  <a:srgbClr val="000000"/>
                </a:solidFill>
                <a:latin typeface="Menlo"/>
              </a:rPr>
              <a:t>}</a:t>
            </a:r>
          </a:p>
        </p:txBody>
      </p:sp>
    </p:spTree>
    <p:extLst>
      <p:ext uri="{BB962C8B-B14F-4D97-AF65-F5344CB8AC3E}">
        <p14:creationId xmlns:p14="http://schemas.microsoft.com/office/powerpoint/2010/main" val="367011280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TDD</a:t>
            </a:r>
            <a:endParaRPr lang="en-US" dirty="0"/>
          </a:p>
        </p:txBody>
      </p:sp>
      <p:sp>
        <p:nvSpPr>
          <p:cNvPr id="4" name="Title 1"/>
          <p:cNvSpPr txBox="1">
            <a:spLocks/>
          </p:cNvSpPr>
          <p:nvPr/>
        </p:nvSpPr>
        <p:spPr bwMode="auto">
          <a:xfrm>
            <a:off x="1397488" y="3012770"/>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a:lstStyle>
          <a:p>
            <a:pPr algn="ctr"/>
            <a:r>
              <a:rPr lang="ru-RU" b="0" dirty="0" smtClean="0">
                <a:latin typeface="Arial" charset="0"/>
              </a:rPr>
              <a:t>«Чистый код, который работает»</a:t>
            </a:r>
            <a:endParaRPr lang="ru-RU" b="0" dirty="0">
              <a:latin typeface="Arial" charset="0"/>
            </a:endParaRPr>
          </a:p>
        </p:txBody>
      </p:sp>
    </p:spTree>
    <p:extLst>
      <p:ext uri="{BB962C8B-B14F-4D97-AF65-F5344CB8AC3E}">
        <p14:creationId xmlns:p14="http://schemas.microsoft.com/office/powerpoint/2010/main" val="263761890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Refactoring</a:t>
            </a:r>
            <a:endParaRPr lang="en-US" dirty="0">
              <a:solidFill>
                <a:srgbClr val="161645"/>
              </a:solidFill>
            </a:endParaRPr>
          </a:p>
        </p:txBody>
      </p:sp>
      <p:sp>
        <p:nvSpPr>
          <p:cNvPr id="24" name="Rectangle 23"/>
          <p:cNvSpPr/>
          <p:nvPr/>
        </p:nvSpPr>
        <p:spPr>
          <a:xfrm>
            <a:off x="366508" y="6282976"/>
            <a:ext cx="2110824" cy="307777"/>
          </a:xfrm>
          <a:prstGeom prst="rect">
            <a:avLst/>
          </a:prstGeom>
        </p:spPr>
        <p:style>
          <a:lnRef idx="2">
            <a:schemeClr val="accent1"/>
          </a:lnRef>
          <a:fillRef idx="1">
            <a:schemeClr val="lt1"/>
          </a:fillRef>
          <a:effectRef idx="0">
            <a:schemeClr val="accent1"/>
          </a:effectRef>
          <a:fontRef idx="minor">
            <a:schemeClr val="dk1"/>
          </a:fontRef>
        </p:style>
        <p:txBody>
          <a:bodyPr wrap="none">
            <a:spAutoFit/>
          </a:bodyPr>
          <a:lstStyle/>
          <a:p>
            <a:r>
              <a:rPr lang="en-US" sz="1400" dirty="0" err="1" smtClean="0">
                <a:solidFill>
                  <a:srgbClr val="004080"/>
                </a:solidFill>
                <a:latin typeface="Arial" charset="0"/>
                <a:ea typeface="ＭＳ Ｐゴシック" charset="0"/>
                <a:cs typeface="Arial" charset="0"/>
              </a:rPr>
              <a:t>git</a:t>
            </a:r>
            <a:r>
              <a:rPr lang="en-US" sz="1400" dirty="0" smtClean="0">
                <a:solidFill>
                  <a:srgbClr val="004080"/>
                </a:solidFill>
                <a:latin typeface="Arial" charset="0"/>
                <a:ea typeface="ＭＳ Ｐゴシック" charset="0"/>
                <a:cs typeface="Arial" charset="0"/>
              </a:rPr>
              <a:t> checkout bowling-0.8</a:t>
            </a:r>
            <a:endParaRPr lang="ru-RU" sz="1400" dirty="0">
              <a:solidFill>
                <a:srgbClr val="004080"/>
              </a:solidFill>
              <a:latin typeface="Arial" charset="0"/>
              <a:ea typeface="ＭＳ Ｐゴシック" charset="0"/>
              <a:cs typeface="Arial" charset="0"/>
            </a:endParaRPr>
          </a:p>
        </p:txBody>
      </p:sp>
      <p:grpSp>
        <p:nvGrpSpPr>
          <p:cNvPr id="7" name="Group 6"/>
          <p:cNvGrpSpPr/>
          <p:nvPr/>
        </p:nvGrpSpPr>
        <p:grpSpPr>
          <a:xfrm>
            <a:off x="533400" y="1155680"/>
            <a:ext cx="6235700" cy="3416320"/>
            <a:chOff x="495300" y="1149340"/>
            <a:chExt cx="6235700" cy="3416320"/>
          </a:xfrm>
        </p:grpSpPr>
        <p:sp>
          <p:nvSpPr>
            <p:cNvPr id="5" name="Rounded Rectangle 4"/>
            <p:cNvSpPr/>
            <p:nvPr/>
          </p:nvSpPr>
          <p:spPr>
            <a:xfrm>
              <a:off x="1054100" y="1750292"/>
              <a:ext cx="1943100" cy="307108"/>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 name="Rounded Rectangle 5"/>
            <p:cNvSpPr/>
            <p:nvPr/>
          </p:nvSpPr>
          <p:spPr>
            <a:xfrm>
              <a:off x="495300" y="3540336"/>
              <a:ext cx="3924300" cy="1025324"/>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Rectangle 2"/>
            <p:cNvSpPr/>
            <p:nvPr/>
          </p:nvSpPr>
          <p:spPr>
            <a:xfrm>
              <a:off x="495300" y="1149340"/>
              <a:ext cx="6235700" cy="3416320"/>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shouldScoreStrikeCorrectly</a:t>
              </a:r>
              <a:r>
                <a:rPr lang="en-US" dirty="0">
                  <a:solidFill>
                    <a:srgbClr val="000000"/>
                  </a:solidFill>
                  <a:latin typeface="Menlo"/>
                </a:rPr>
                <a:t>() {</a:t>
              </a:r>
            </a:p>
            <a:p>
              <a:r>
                <a:rPr lang="nb-NO" dirty="0">
                  <a:latin typeface="Menlo"/>
                </a:rPr>
                <a:t>    </a:t>
              </a:r>
              <a:r>
                <a:rPr lang="nb-NO" dirty="0" err="1">
                  <a:solidFill>
                    <a:srgbClr val="000000"/>
                  </a:solidFill>
                  <a:latin typeface="Menlo"/>
                </a:rPr>
                <a:t>rollStrike</a:t>
              </a:r>
              <a:r>
                <a:rPr lang="nb-NO"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3</a:t>
              </a:r>
              <a:r>
                <a:rPr lang="en-US" dirty="0">
                  <a:solidFill>
                    <a:srgbClr val="000000"/>
                  </a:solidFill>
                  <a:latin typeface="Menlo"/>
                </a:rPr>
                <a:t>);</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4</a:t>
              </a:r>
              <a:r>
                <a:rPr lang="en-US" dirty="0">
                  <a:solidFill>
                    <a:srgbClr val="000000"/>
                  </a:solidFill>
                  <a:latin typeface="Menlo"/>
                </a:rPr>
                <a:t>);</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16</a:t>
              </a:r>
              <a:r>
                <a:rPr lang="en-US" dirty="0">
                  <a:solidFill>
                    <a:srgbClr val="000000"/>
                  </a:solidFill>
                  <a:latin typeface="Menlo"/>
                </a:rPr>
                <a:t>, </a:t>
              </a:r>
              <a:r>
                <a:rPr lang="en-US" dirty="0">
                  <a:solidFill>
                    <a:srgbClr val="0000FF"/>
                  </a:solidFill>
                  <a:latin typeface="Menlo"/>
                </a:rPr>
                <a:t>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24</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a:p>
              <a:endParaRPr lang="en-US" dirty="0">
                <a:latin typeface="Menlo"/>
              </a:endParaRPr>
            </a:p>
            <a:p>
              <a:r>
                <a:rPr lang="fi-FI" b="1" dirty="0" err="1">
                  <a:solidFill>
                    <a:srgbClr val="000080"/>
                  </a:solidFill>
                  <a:latin typeface="Menlo"/>
                </a:rPr>
                <a:t>private</a:t>
              </a:r>
              <a:r>
                <a:rPr lang="fi-FI" dirty="0">
                  <a:solidFill>
                    <a:srgbClr val="000080"/>
                  </a:solidFill>
                  <a:latin typeface="Menlo"/>
                </a:rPr>
                <a:t> </a:t>
              </a:r>
              <a:r>
                <a:rPr lang="fi-FI" dirty="0" err="1">
                  <a:solidFill>
                    <a:srgbClr val="4C73A6"/>
                  </a:solidFill>
                  <a:latin typeface="Menlo"/>
                </a:rPr>
                <a:t>void</a:t>
              </a:r>
              <a:r>
                <a:rPr lang="fi-FI" dirty="0">
                  <a:solidFill>
                    <a:srgbClr val="4C73A6"/>
                  </a:solidFill>
                  <a:latin typeface="Menlo"/>
                </a:rPr>
                <a:t> </a:t>
              </a:r>
              <a:r>
                <a:rPr lang="fi-FI" dirty="0" err="1">
                  <a:solidFill>
                    <a:srgbClr val="000000"/>
                  </a:solidFill>
                  <a:latin typeface="Menlo"/>
                </a:rPr>
                <a:t>rollStrike</a:t>
              </a:r>
              <a:r>
                <a:rPr lang="fi-FI" dirty="0">
                  <a:solidFill>
                    <a:srgbClr val="000000"/>
                  </a:solidFill>
                  <a:latin typeface="Menlo"/>
                </a:rPr>
                <a:t>() {</a:t>
              </a:r>
            </a:p>
            <a:p>
              <a:r>
                <a:rPr lang="en-US" dirty="0">
                  <a:solidFill>
                    <a:srgbClr val="000000"/>
                  </a:solidFill>
                  <a:latin typeface="Menlo"/>
                </a:rPr>
                <a:t>    </a:t>
              </a:r>
              <a:r>
                <a:rPr lang="en-US" dirty="0" err="1">
                  <a:solidFill>
                    <a:srgbClr val="000000"/>
                  </a:solidFill>
                  <a:latin typeface="Menlo"/>
                </a:rPr>
                <a:t>game.roll</a:t>
              </a:r>
              <a:r>
                <a:rPr lang="en-US" dirty="0">
                  <a:solidFill>
                    <a:srgbClr val="000000"/>
                  </a:solidFill>
                  <a:latin typeface="Menlo"/>
                </a:rPr>
                <a:t>(</a:t>
              </a:r>
              <a:r>
                <a:rPr lang="en-US" dirty="0">
                  <a:solidFill>
                    <a:srgbClr val="0000FF"/>
                  </a:solidFill>
                  <a:latin typeface="Menlo"/>
                </a:rPr>
                <a:t>10</a:t>
              </a:r>
              <a:r>
                <a:rPr lang="en-US" dirty="0">
                  <a:solidFill>
                    <a:srgbClr val="000000"/>
                  </a:solidFill>
                  <a:latin typeface="Menlo"/>
                </a:rPr>
                <a:t>);</a:t>
              </a:r>
            </a:p>
            <a:p>
              <a:r>
                <a:rPr lang="en-US" dirty="0">
                  <a:solidFill>
                    <a:srgbClr val="000000"/>
                  </a:solidFill>
                  <a:latin typeface="Menlo"/>
                </a:rPr>
                <a:t>}</a:t>
              </a:r>
            </a:p>
          </p:txBody>
        </p:sp>
      </p:grpSp>
    </p:spTree>
    <p:extLst>
      <p:ext uri="{BB962C8B-B14F-4D97-AF65-F5344CB8AC3E}">
        <p14:creationId xmlns:p14="http://schemas.microsoft.com/office/powerpoint/2010/main" val="138806505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Контрольный пример</a:t>
            </a:r>
            <a:endParaRPr lang="en-US" dirty="0">
              <a:solidFill>
                <a:srgbClr val="161645"/>
              </a:solidFill>
            </a:endParaRPr>
          </a:p>
        </p:txBody>
      </p:sp>
      <p:sp>
        <p:nvSpPr>
          <p:cNvPr id="4" name="Rectangle 3"/>
          <p:cNvSpPr/>
          <p:nvPr/>
        </p:nvSpPr>
        <p:spPr>
          <a:xfrm>
            <a:off x="482600" y="1037272"/>
            <a:ext cx="6032500" cy="1477328"/>
          </a:xfrm>
          <a:prstGeom prst="rect">
            <a:avLst/>
          </a:prstGeom>
        </p:spPr>
        <p:txBody>
          <a:bodyPr wrap="square">
            <a:spAutoFit/>
          </a:bodyPr>
          <a:lstStyle/>
          <a:p>
            <a:r>
              <a:rPr lang="en-US" dirty="0">
                <a:solidFill>
                  <a:srgbClr val="808000"/>
                </a:solidFill>
                <a:latin typeface="Menlo"/>
              </a:rPr>
              <a:t>@Test</a:t>
            </a:r>
          </a:p>
          <a:p>
            <a:r>
              <a:rPr lang="en-US" b="1" dirty="0">
                <a:solidFill>
                  <a:srgbClr val="000080"/>
                </a:solidFill>
                <a:latin typeface="Menlo"/>
              </a:rPr>
              <a:t>public</a:t>
            </a:r>
            <a:r>
              <a:rPr lang="en-US" dirty="0">
                <a:solidFill>
                  <a:srgbClr val="000080"/>
                </a:solidFill>
                <a:latin typeface="Menlo"/>
              </a:rPr>
              <a:t> </a:t>
            </a:r>
            <a:r>
              <a:rPr lang="en-US" dirty="0">
                <a:solidFill>
                  <a:srgbClr val="4C73A6"/>
                </a:solidFill>
                <a:latin typeface="Menlo"/>
              </a:rPr>
              <a:t>void </a:t>
            </a:r>
            <a:r>
              <a:rPr lang="en-US" dirty="0" err="1">
                <a:solidFill>
                  <a:srgbClr val="000000"/>
                </a:solidFill>
                <a:latin typeface="Menlo"/>
              </a:rPr>
              <a:t>shouldScorePerfectGame</a:t>
            </a:r>
            <a:r>
              <a:rPr lang="en-US" dirty="0">
                <a:solidFill>
                  <a:srgbClr val="000000"/>
                </a:solidFill>
                <a:latin typeface="Menlo"/>
              </a:rPr>
              <a:t>() {</a:t>
            </a:r>
          </a:p>
          <a:p>
            <a:r>
              <a:rPr lang="en-US" dirty="0">
                <a:latin typeface="Menlo"/>
              </a:rPr>
              <a:t>    </a:t>
            </a:r>
            <a:r>
              <a:rPr lang="en-US" dirty="0" err="1">
                <a:solidFill>
                  <a:srgbClr val="000000"/>
                </a:solidFill>
                <a:latin typeface="Menlo"/>
              </a:rPr>
              <a:t>rollMany</a:t>
            </a:r>
            <a:r>
              <a:rPr lang="en-US" dirty="0">
                <a:solidFill>
                  <a:srgbClr val="000000"/>
                </a:solidFill>
                <a:latin typeface="Menlo"/>
              </a:rPr>
              <a:t>(</a:t>
            </a:r>
            <a:r>
              <a:rPr lang="en-US" dirty="0">
                <a:solidFill>
                  <a:srgbClr val="0000FF"/>
                </a:solidFill>
                <a:latin typeface="Menlo"/>
              </a:rPr>
              <a:t>12</a:t>
            </a:r>
            <a:r>
              <a:rPr lang="en-US" dirty="0">
                <a:solidFill>
                  <a:srgbClr val="000000"/>
                </a:solidFill>
                <a:latin typeface="Menlo"/>
              </a:rPr>
              <a:t>, </a:t>
            </a:r>
            <a:r>
              <a:rPr lang="en-US" dirty="0">
                <a:solidFill>
                  <a:srgbClr val="0000FF"/>
                </a:solidFill>
                <a:latin typeface="Menlo"/>
              </a:rPr>
              <a:t>10</a:t>
            </a:r>
            <a:r>
              <a:rPr lang="en-US" dirty="0">
                <a:solidFill>
                  <a:srgbClr val="000000"/>
                </a:solidFill>
                <a:latin typeface="Menlo"/>
              </a:rPr>
              <a:t>);</a:t>
            </a:r>
          </a:p>
          <a:p>
            <a:r>
              <a:rPr lang="en-US" dirty="0">
                <a:latin typeface="Menlo"/>
              </a:rPr>
              <a:t>    </a:t>
            </a:r>
            <a:r>
              <a:rPr lang="en-US" dirty="0" err="1">
                <a:solidFill>
                  <a:srgbClr val="000000"/>
                </a:solidFill>
                <a:latin typeface="Menlo"/>
              </a:rPr>
              <a:t>assertEquals</a:t>
            </a:r>
            <a:r>
              <a:rPr lang="en-US" dirty="0">
                <a:solidFill>
                  <a:srgbClr val="000000"/>
                </a:solidFill>
                <a:latin typeface="Menlo"/>
              </a:rPr>
              <a:t>(</a:t>
            </a:r>
            <a:r>
              <a:rPr lang="en-US" dirty="0">
                <a:solidFill>
                  <a:srgbClr val="0000FF"/>
                </a:solidFill>
                <a:latin typeface="Menlo"/>
              </a:rPr>
              <a:t>300</a:t>
            </a:r>
            <a:r>
              <a:rPr lang="en-US" dirty="0">
                <a:solidFill>
                  <a:srgbClr val="000000"/>
                </a:solidFill>
                <a:latin typeface="Menlo"/>
              </a:rPr>
              <a:t>, </a:t>
            </a:r>
            <a:r>
              <a:rPr lang="en-US" dirty="0" err="1">
                <a:solidFill>
                  <a:srgbClr val="000000"/>
                </a:solidFill>
                <a:latin typeface="Menlo"/>
              </a:rPr>
              <a:t>game.score</a:t>
            </a:r>
            <a:r>
              <a:rPr lang="en-US" dirty="0">
                <a:solidFill>
                  <a:srgbClr val="000000"/>
                </a:solidFill>
                <a:latin typeface="Menlo"/>
              </a:rPr>
              <a:t>());</a:t>
            </a:r>
          </a:p>
          <a:p>
            <a:r>
              <a:rPr lang="en-US" dirty="0">
                <a:solidFill>
                  <a:srgbClr val="000000"/>
                </a:solidFill>
                <a:latin typeface="Menlo"/>
              </a:rPr>
              <a:t>}</a:t>
            </a:r>
          </a:p>
        </p:txBody>
      </p:sp>
    </p:spTree>
    <p:extLst>
      <p:ext uri="{BB962C8B-B14F-4D97-AF65-F5344CB8AC3E}">
        <p14:creationId xmlns:p14="http://schemas.microsoft.com/office/powerpoint/2010/main" val="308074615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C</a:t>
            </a:r>
            <a:r>
              <a:rPr lang="uk-UA" dirty="0" smtClean="0">
                <a:solidFill>
                  <a:srgbClr val="161645"/>
                </a:solidFill>
              </a:rPr>
              <a:t>тратегии запуска тестов</a:t>
            </a:r>
            <a:endParaRPr lang="en-US" dirty="0">
              <a:solidFill>
                <a:srgbClr val="161645"/>
              </a:solidFill>
            </a:endParaRPr>
          </a:p>
        </p:txBody>
      </p:sp>
      <p:sp>
        <p:nvSpPr>
          <p:cNvPr id="4" name="Rectangle 4"/>
          <p:cNvSpPr>
            <a:spLocks noChangeArrowheads="1"/>
          </p:cNvSpPr>
          <p:nvPr>
            <p:custDataLst>
              <p:tags r:id="rId1"/>
            </p:custDataLst>
          </p:nvPr>
        </p:nvSpPr>
        <p:spPr bwMode="auto">
          <a:xfrm>
            <a:off x="361950" y="1393826"/>
            <a:ext cx="2643187" cy="3840600"/>
          </a:xfrm>
          <a:prstGeom prst="rect">
            <a:avLst/>
          </a:prstGeom>
          <a:noFill/>
          <a:ln w="19050">
            <a:noFill/>
            <a:miter lim="800000"/>
            <a:headEnd/>
            <a:tailEnd/>
          </a:ln>
        </p:spPr>
        <p:txBody>
          <a:bodyPr lIns="93296" tIns="144000" rIns="93296" bIns="93296">
            <a:spAutoFit/>
          </a:bodyPr>
          <a:lstStyle/>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IDE</a:t>
            </a:r>
            <a:endParaRPr lang="ru-RU"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Console</a:t>
            </a: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Ant</a:t>
            </a:r>
            <a:endParaRPr lang="ru-RU"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Maven</a:t>
            </a:r>
            <a:endParaRPr lang="ru-RU"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Test Runner</a:t>
            </a:r>
            <a:endParaRPr lang="ru-RU"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CI</a:t>
            </a:r>
            <a:endParaRPr lang="ru-RU" dirty="0" smtClean="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a:solidFill>
                  <a:srgbClr val="004080"/>
                </a:solidFill>
                <a:latin typeface="Arial" pitchFamily="34" charset="0"/>
                <a:cs typeface="Arial" pitchFamily="34" charset="0"/>
              </a:rPr>
              <a:t>File </a:t>
            </a:r>
            <a:r>
              <a:rPr lang="en-US" dirty="0" smtClean="0">
                <a:solidFill>
                  <a:srgbClr val="004080"/>
                </a:solidFill>
                <a:latin typeface="Arial" pitchFamily="34" charset="0"/>
                <a:cs typeface="Arial" pitchFamily="34" charset="0"/>
              </a:rPr>
              <a:t>watcher</a:t>
            </a:r>
            <a:endParaRPr lang="en-US" dirty="0">
              <a:solidFill>
                <a:srgbClr val="004080"/>
              </a:solidFill>
              <a:latin typeface="Arial" pitchFamily="34" charset="0"/>
              <a:cs typeface="Arial" pitchFamily="34" charset="0"/>
            </a:endParaRPr>
          </a:p>
        </p:txBody>
      </p:sp>
      <p:pic>
        <p:nvPicPr>
          <p:cNvPr id="5" name="Picture 4"/>
          <p:cNvPicPr>
            <a:picLocks noChangeAspect="1"/>
          </p:cNvPicPr>
          <p:nvPr/>
        </p:nvPicPr>
        <p:blipFill>
          <a:blip r:embed="rId3"/>
          <a:stretch>
            <a:fillRect/>
          </a:stretch>
        </p:blipFill>
        <p:spPr>
          <a:xfrm>
            <a:off x="3721100" y="1393826"/>
            <a:ext cx="4406900" cy="3949700"/>
          </a:xfrm>
          <a:prstGeom prst="rect">
            <a:avLst/>
          </a:prstGeom>
        </p:spPr>
      </p:pic>
    </p:spTree>
    <p:extLst>
      <p:ext uri="{BB962C8B-B14F-4D97-AF65-F5344CB8AC3E}">
        <p14:creationId xmlns:p14="http://schemas.microsoft.com/office/powerpoint/2010/main" val="232341553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IDE</a:t>
            </a:r>
            <a:endParaRPr lang="en-US" dirty="0">
              <a:solidFill>
                <a:srgbClr val="161645"/>
              </a:solidFill>
            </a:endParaRPr>
          </a:p>
        </p:txBody>
      </p:sp>
      <p:pic>
        <p:nvPicPr>
          <p:cNvPr id="3" name="Picture 2"/>
          <p:cNvPicPr>
            <a:picLocks noChangeAspect="1"/>
          </p:cNvPicPr>
          <p:nvPr/>
        </p:nvPicPr>
        <p:blipFill>
          <a:blip r:embed="rId2"/>
          <a:stretch>
            <a:fillRect/>
          </a:stretch>
        </p:blipFill>
        <p:spPr>
          <a:xfrm>
            <a:off x="477838" y="1676400"/>
            <a:ext cx="8410575" cy="3144141"/>
          </a:xfrm>
          <a:prstGeom prst="rect">
            <a:avLst/>
          </a:prstGeom>
        </p:spPr>
      </p:pic>
    </p:spTree>
    <p:extLst>
      <p:ext uri="{BB962C8B-B14F-4D97-AF65-F5344CB8AC3E}">
        <p14:creationId xmlns:p14="http://schemas.microsoft.com/office/powerpoint/2010/main" val="119731503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Console</a:t>
            </a:r>
            <a:endParaRPr lang="en-US" dirty="0">
              <a:solidFill>
                <a:srgbClr val="161645"/>
              </a:solidFill>
            </a:endParaRPr>
          </a:p>
        </p:txBody>
      </p:sp>
      <p:pic>
        <p:nvPicPr>
          <p:cNvPr id="9" name="Picture 8" descr="Terminal — bash — 65×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 y="904875"/>
            <a:ext cx="9144000" cy="6343037"/>
          </a:xfrm>
          <a:prstGeom prst="rect">
            <a:avLst/>
          </a:prstGeom>
        </p:spPr>
      </p:pic>
    </p:spTree>
    <p:extLst>
      <p:ext uri="{BB962C8B-B14F-4D97-AF65-F5344CB8AC3E}">
        <p14:creationId xmlns:p14="http://schemas.microsoft.com/office/powerpoint/2010/main" val="150863804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Ant</a:t>
            </a:r>
            <a:endParaRPr lang="en-US" dirty="0">
              <a:solidFill>
                <a:srgbClr val="161645"/>
              </a:solidFill>
            </a:endParaRPr>
          </a:p>
        </p:txBody>
      </p:sp>
      <p:pic>
        <p:nvPicPr>
          <p:cNvPr id="3" name="Picture 2"/>
          <p:cNvPicPr>
            <a:picLocks noChangeAspect="1"/>
          </p:cNvPicPr>
          <p:nvPr/>
        </p:nvPicPr>
        <p:blipFill>
          <a:blip r:embed="rId3"/>
          <a:stretch>
            <a:fillRect/>
          </a:stretch>
        </p:blipFill>
        <p:spPr>
          <a:xfrm>
            <a:off x="2755900" y="2298700"/>
            <a:ext cx="3619500" cy="2247900"/>
          </a:xfrm>
          <a:prstGeom prst="rect">
            <a:avLst/>
          </a:prstGeom>
        </p:spPr>
      </p:pic>
      <p:sp>
        <p:nvSpPr>
          <p:cNvPr id="6" name="Rectangle 4"/>
          <p:cNvSpPr>
            <a:spLocks noChangeArrowheads="1"/>
          </p:cNvSpPr>
          <p:nvPr>
            <p:custDataLst>
              <p:tags r:id="rId1"/>
            </p:custDataLst>
          </p:nvPr>
        </p:nvSpPr>
        <p:spPr bwMode="auto">
          <a:xfrm>
            <a:off x="361950" y="5419726"/>
            <a:ext cx="650875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ant</a:t>
            </a: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smtClean="0">
                <a:solidFill>
                  <a:srgbClr val="004080"/>
                </a:solidFill>
                <a:latin typeface="Arial" pitchFamily="34" charset="0"/>
                <a:cs typeface="Arial" pitchFamily="34" charset="0"/>
              </a:rPr>
              <a:t>ant coverage</a:t>
            </a:r>
            <a:endParaRPr lang="en-US" dirty="0">
              <a:solidFill>
                <a:srgbClr val="004080"/>
              </a:solidFill>
              <a:latin typeface="Arial" pitchFamily="34" charset="0"/>
              <a:cs typeface="Arial" pitchFamily="34" charset="0"/>
            </a:endParaRPr>
          </a:p>
        </p:txBody>
      </p:sp>
    </p:spTree>
    <p:extLst>
      <p:ext uri="{BB962C8B-B14F-4D97-AF65-F5344CB8AC3E}">
        <p14:creationId xmlns:p14="http://schemas.microsoft.com/office/powerpoint/2010/main" val="201581255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Ant</a:t>
            </a:r>
            <a:endParaRPr lang="en-US" dirty="0">
              <a:solidFill>
                <a:srgbClr val="161645"/>
              </a:solidFill>
            </a:endParaRPr>
          </a:p>
        </p:txBody>
      </p:sp>
      <p:pic>
        <p:nvPicPr>
          <p:cNvPr id="5" name="Picture 4" descr="Unit Test Resul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75" y="911225"/>
            <a:ext cx="9144000" cy="6418385"/>
          </a:xfrm>
          <a:prstGeom prst="rect">
            <a:avLst/>
          </a:prstGeom>
        </p:spPr>
      </p:pic>
    </p:spTree>
    <p:extLst>
      <p:ext uri="{BB962C8B-B14F-4D97-AF65-F5344CB8AC3E}">
        <p14:creationId xmlns:p14="http://schemas.microsoft.com/office/powerpoint/2010/main" val="426052769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Maven</a:t>
            </a:r>
            <a:endParaRPr lang="en-US" dirty="0">
              <a:solidFill>
                <a:srgbClr val="161645"/>
              </a:solidFill>
            </a:endParaRPr>
          </a:p>
        </p:txBody>
      </p:sp>
      <p:sp>
        <p:nvSpPr>
          <p:cNvPr id="4" name="Rectangle 4"/>
          <p:cNvSpPr>
            <a:spLocks noChangeArrowheads="1"/>
          </p:cNvSpPr>
          <p:nvPr>
            <p:custDataLst>
              <p:tags r:id="rId1"/>
            </p:custDataLst>
          </p:nvPr>
        </p:nvSpPr>
        <p:spPr bwMode="auto">
          <a:xfrm>
            <a:off x="361950" y="5419726"/>
            <a:ext cx="6508750" cy="1070610"/>
          </a:xfrm>
          <a:prstGeom prst="rect">
            <a:avLst/>
          </a:prstGeom>
          <a:noFill/>
          <a:ln w="19050">
            <a:noFill/>
            <a:miter lim="800000"/>
            <a:headEnd/>
            <a:tailEnd/>
          </a:ln>
        </p:spPr>
        <p:txBody>
          <a:bodyPr wrap="square" lIns="93296" tIns="144000" rIns="93296" bIns="93296">
            <a:spAutoFit/>
          </a:bodyPr>
          <a:lstStyle/>
          <a:p>
            <a:pPr marL="287338" indent="-287338" defTabSz="803275">
              <a:buClr>
                <a:srgbClr val="FF6600"/>
              </a:buClr>
              <a:buSzPct val="125000"/>
              <a:buFont typeface="Wingdings" charset="0"/>
              <a:buChar char="§"/>
            </a:pPr>
            <a:r>
              <a:rPr lang="en-US" dirty="0" err="1" smtClean="0">
                <a:solidFill>
                  <a:srgbClr val="004080"/>
                </a:solidFill>
                <a:latin typeface="Arial" pitchFamily="34" charset="0"/>
                <a:cs typeface="Arial" pitchFamily="34" charset="0"/>
              </a:rPr>
              <a:t>mvn</a:t>
            </a:r>
            <a:r>
              <a:rPr lang="en-US" dirty="0" smtClean="0">
                <a:solidFill>
                  <a:srgbClr val="004080"/>
                </a:solidFill>
                <a:latin typeface="Arial" pitchFamily="34" charset="0"/>
                <a:cs typeface="Arial" pitchFamily="34" charset="0"/>
              </a:rPr>
              <a:t> clean install</a:t>
            </a:r>
          </a:p>
          <a:p>
            <a:pPr marL="287338" indent="-287338" defTabSz="803275">
              <a:buClr>
                <a:srgbClr val="FF6600"/>
              </a:buClr>
              <a:buSzPct val="125000"/>
              <a:buFont typeface="Wingdings" charset="0"/>
              <a:buChar char="§"/>
            </a:pPr>
            <a:endParaRPr lang="en-US" dirty="0">
              <a:solidFill>
                <a:srgbClr val="004080"/>
              </a:solidFill>
              <a:latin typeface="Arial" pitchFamily="34" charset="0"/>
              <a:cs typeface="Arial" pitchFamily="34" charset="0"/>
            </a:endParaRPr>
          </a:p>
          <a:p>
            <a:pPr marL="287338" indent="-287338" defTabSz="803275">
              <a:buClr>
                <a:srgbClr val="FF6600"/>
              </a:buClr>
              <a:buSzPct val="125000"/>
              <a:buFont typeface="Wingdings" charset="0"/>
              <a:buChar char="§"/>
            </a:pPr>
            <a:r>
              <a:rPr lang="en-US" dirty="0" err="1" smtClean="0">
                <a:solidFill>
                  <a:srgbClr val="004080"/>
                </a:solidFill>
                <a:latin typeface="Arial" pitchFamily="34" charset="0"/>
                <a:cs typeface="Arial" pitchFamily="34" charset="0"/>
              </a:rPr>
              <a:t>mvn</a:t>
            </a:r>
            <a:r>
              <a:rPr lang="en-US" dirty="0" smtClean="0">
                <a:solidFill>
                  <a:srgbClr val="004080"/>
                </a:solidFill>
                <a:latin typeface="Arial" pitchFamily="34" charset="0"/>
                <a:cs typeface="Arial" pitchFamily="34" charset="0"/>
              </a:rPr>
              <a:t> clean install -</a:t>
            </a:r>
            <a:r>
              <a:rPr lang="en-US" dirty="0" err="1" smtClean="0">
                <a:solidFill>
                  <a:srgbClr val="004080"/>
                </a:solidFill>
                <a:latin typeface="Arial" pitchFamily="34" charset="0"/>
                <a:cs typeface="Arial" pitchFamily="34" charset="0"/>
              </a:rPr>
              <a:t>Pcoverage</a:t>
            </a:r>
            <a:endParaRPr lang="en-US" dirty="0">
              <a:solidFill>
                <a:srgbClr val="004080"/>
              </a:solidFill>
              <a:latin typeface="Arial" pitchFamily="34" charset="0"/>
              <a:cs typeface="Arial" pitchFamily="34" charset="0"/>
            </a:endParaRPr>
          </a:p>
        </p:txBody>
      </p:sp>
      <p:pic>
        <p:nvPicPr>
          <p:cNvPr id="3" name="Picture 2"/>
          <p:cNvPicPr>
            <a:picLocks noChangeAspect="1"/>
          </p:cNvPicPr>
          <p:nvPr/>
        </p:nvPicPr>
        <p:blipFill>
          <a:blip r:embed="rId3"/>
          <a:stretch>
            <a:fillRect/>
          </a:stretch>
        </p:blipFill>
        <p:spPr>
          <a:xfrm>
            <a:off x="2428875" y="968375"/>
            <a:ext cx="4064000" cy="4064000"/>
          </a:xfrm>
          <a:prstGeom prst="rect">
            <a:avLst/>
          </a:prstGeom>
        </p:spPr>
      </p:pic>
    </p:spTree>
    <p:extLst>
      <p:ext uri="{BB962C8B-B14F-4D97-AF65-F5344CB8AC3E}">
        <p14:creationId xmlns:p14="http://schemas.microsoft.com/office/powerpoint/2010/main" val="9481138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Test Runner</a:t>
            </a:r>
            <a:endParaRPr lang="en-US" dirty="0">
              <a:solidFill>
                <a:srgbClr val="161645"/>
              </a:solidFill>
            </a:endParaRPr>
          </a:p>
        </p:txBody>
      </p:sp>
      <p:pic>
        <p:nvPicPr>
          <p:cNvPr id="5" name="Picture 4"/>
          <p:cNvPicPr>
            <a:picLocks noChangeAspect="1"/>
          </p:cNvPicPr>
          <p:nvPr/>
        </p:nvPicPr>
        <p:blipFill>
          <a:blip r:embed="rId2"/>
          <a:stretch>
            <a:fillRect/>
          </a:stretch>
        </p:blipFill>
        <p:spPr>
          <a:xfrm>
            <a:off x="555625" y="1300103"/>
            <a:ext cx="8239125" cy="5159752"/>
          </a:xfrm>
          <a:prstGeom prst="rect">
            <a:avLst/>
          </a:prstGeom>
        </p:spPr>
      </p:pic>
    </p:spTree>
    <p:extLst>
      <p:ext uri="{BB962C8B-B14F-4D97-AF65-F5344CB8AC3E}">
        <p14:creationId xmlns:p14="http://schemas.microsoft.com/office/powerpoint/2010/main" val="23167039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a:solidFill>
                  <a:srgbClr val="161645"/>
                </a:solidFill>
              </a:rPr>
              <a:t>Continuous</a:t>
            </a:r>
            <a:r>
              <a:rPr lang="fi-FI" dirty="0">
                <a:solidFill>
                  <a:srgbClr val="161645"/>
                </a:solidFill>
              </a:rPr>
              <a:t> </a:t>
            </a:r>
            <a:r>
              <a:rPr lang="fi-FI" dirty="0" err="1">
                <a:solidFill>
                  <a:srgbClr val="161645"/>
                </a:solidFill>
              </a:rPr>
              <a:t>integration</a:t>
            </a:r>
            <a:endParaRPr lang="en-US" dirty="0">
              <a:solidFill>
                <a:srgbClr val="161645"/>
              </a:solidFill>
            </a:endParaRPr>
          </a:p>
        </p:txBody>
      </p:sp>
      <p:grpSp>
        <p:nvGrpSpPr>
          <p:cNvPr id="10" name="Group 9"/>
          <p:cNvGrpSpPr/>
          <p:nvPr/>
        </p:nvGrpSpPr>
        <p:grpSpPr>
          <a:xfrm>
            <a:off x="936625" y="2667000"/>
            <a:ext cx="1524000" cy="2172435"/>
            <a:chOff x="936625" y="2667000"/>
            <a:chExt cx="1524000" cy="2172435"/>
          </a:xfrm>
        </p:grpSpPr>
        <p:pic>
          <p:nvPicPr>
            <p:cNvPr id="3" name="Picture 2"/>
            <p:cNvPicPr>
              <a:picLocks noChangeAspect="1"/>
            </p:cNvPicPr>
            <p:nvPr/>
          </p:nvPicPr>
          <p:blipFill>
            <a:blip r:embed="rId2"/>
            <a:stretch>
              <a:fillRect/>
            </a:stretch>
          </p:blipFill>
          <p:spPr>
            <a:xfrm>
              <a:off x="936625" y="2667000"/>
              <a:ext cx="1524000" cy="1524000"/>
            </a:xfrm>
            <a:prstGeom prst="rect">
              <a:avLst/>
            </a:prstGeom>
          </p:spPr>
        </p:pic>
        <p:sp>
          <p:nvSpPr>
            <p:cNvPr id="6" name="TextBox 5"/>
            <p:cNvSpPr txBox="1"/>
            <p:nvPr/>
          </p:nvSpPr>
          <p:spPr>
            <a:xfrm>
              <a:off x="1154114" y="4344327"/>
              <a:ext cx="1020762" cy="495108"/>
            </a:xfrm>
            <a:prstGeom prst="rect">
              <a:avLst/>
            </a:prstGeom>
            <a:solidFill>
              <a:schemeClr val="accent2"/>
            </a:solidFill>
          </p:spPr>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Hudson</a:t>
              </a:r>
              <a:endParaRPr lang="ru-RU" dirty="0">
                <a:solidFill>
                  <a:srgbClr val="004080"/>
                </a:solidFill>
              </a:endParaRPr>
            </a:p>
          </p:txBody>
        </p:sp>
      </p:grpSp>
      <p:pic>
        <p:nvPicPr>
          <p:cNvPr id="4" name="Picture 3"/>
          <p:cNvPicPr>
            <a:picLocks noChangeAspect="1"/>
          </p:cNvPicPr>
          <p:nvPr/>
        </p:nvPicPr>
        <p:blipFill>
          <a:blip r:embed="rId3"/>
          <a:stretch>
            <a:fillRect/>
          </a:stretch>
        </p:blipFill>
        <p:spPr>
          <a:xfrm>
            <a:off x="3267870" y="2982562"/>
            <a:ext cx="2755900" cy="814092"/>
          </a:xfrm>
          <a:prstGeom prst="rect">
            <a:avLst/>
          </a:prstGeom>
        </p:spPr>
      </p:pic>
      <p:grpSp>
        <p:nvGrpSpPr>
          <p:cNvPr id="9" name="Group 8"/>
          <p:cNvGrpSpPr/>
          <p:nvPr/>
        </p:nvGrpSpPr>
        <p:grpSpPr>
          <a:xfrm>
            <a:off x="6831014" y="2717154"/>
            <a:ext cx="1681161" cy="2274681"/>
            <a:chOff x="6831014" y="2717154"/>
            <a:chExt cx="1681161" cy="2274681"/>
          </a:xfrm>
        </p:grpSpPr>
        <p:pic>
          <p:nvPicPr>
            <p:cNvPr id="7" name="Picture 6"/>
            <p:cNvPicPr>
              <a:picLocks noChangeAspect="1"/>
            </p:cNvPicPr>
            <p:nvPr/>
          </p:nvPicPr>
          <p:blipFill>
            <a:blip r:embed="rId4"/>
            <a:stretch>
              <a:fillRect/>
            </a:stretch>
          </p:blipFill>
          <p:spPr>
            <a:xfrm>
              <a:off x="6831014" y="2717154"/>
              <a:ext cx="1681161" cy="1681161"/>
            </a:xfrm>
            <a:prstGeom prst="rect">
              <a:avLst/>
            </a:prstGeom>
          </p:spPr>
        </p:pic>
        <p:sp>
          <p:nvSpPr>
            <p:cNvPr id="8" name="TextBox 7"/>
            <p:cNvSpPr txBox="1"/>
            <p:nvPr/>
          </p:nvSpPr>
          <p:spPr>
            <a:xfrm>
              <a:off x="6927851" y="4496727"/>
              <a:ext cx="1487486" cy="495108"/>
            </a:xfrm>
            <a:prstGeom prst="rect">
              <a:avLst/>
            </a:prstGeom>
            <a:solidFill>
              <a:schemeClr val="accent2"/>
            </a:solidFill>
          </p:spPr>
          <p:txBody>
            <a:bodyPr wrap="square"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rgbClr val="FF6600"/>
                </a:buClr>
                <a:buSzPct val="125000"/>
              </a:pPr>
              <a:r>
                <a:rPr lang="en-US" dirty="0" smtClean="0">
                  <a:solidFill>
                    <a:srgbClr val="004080"/>
                  </a:solidFill>
                </a:rPr>
                <a:t>Team City</a:t>
              </a:r>
              <a:endParaRPr lang="ru-RU" dirty="0">
                <a:solidFill>
                  <a:srgbClr val="004080"/>
                </a:solidFill>
              </a:endParaRPr>
            </a:p>
          </p:txBody>
        </p:sp>
      </p:grpSp>
      <p:pic>
        <p:nvPicPr>
          <p:cNvPr id="11" name="Picture 10"/>
          <p:cNvPicPr>
            <a:picLocks noChangeAspect="1"/>
          </p:cNvPicPr>
          <p:nvPr/>
        </p:nvPicPr>
        <p:blipFill>
          <a:blip r:embed="rId5"/>
          <a:stretch>
            <a:fillRect/>
          </a:stretch>
        </p:blipFill>
        <p:spPr>
          <a:xfrm>
            <a:off x="3547270" y="5337175"/>
            <a:ext cx="2476500" cy="533400"/>
          </a:xfrm>
          <a:prstGeom prst="rect">
            <a:avLst/>
          </a:prstGeom>
        </p:spPr>
      </p:pic>
    </p:spTree>
    <p:extLst>
      <p:ext uri="{BB962C8B-B14F-4D97-AF65-F5344CB8AC3E}">
        <p14:creationId xmlns:p14="http://schemas.microsoft.com/office/powerpoint/2010/main" val="127965440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Мифы TDD</a:t>
            </a:r>
            <a:endParaRPr lang="en-US" dirty="0">
              <a:solidFill>
                <a:srgbClr val="161645"/>
              </a:solidFill>
            </a:endParaRPr>
          </a:p>
        </p:txBody>
      </p:sp>
      <p:sp>
        <p:nvSpPr>
          <p:cNvPr id="5" name="TextBox 4"/>
          <p:cNvSpPr txBox="1"/>
          <p:nvPr/>
        </p:nvSpPr>
        <p:spPr>
          <a:xfrm>
            <a:off x="1852613" y="199350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Unit tests == TDD</a:t>
            </a:r>
            <a:endParaRPr lang="ru-RU" dirty="0">
              <a:solidFill>
                <a:srgbClr val="004080"/>
              </a:solidFill>
            </a:endParaRPr>
          </a:p>
        </p:txBody>
      </p:sp>
      <p:sp>
        <p:nvSpPr>
          <p:cNvPr id="6" name="TextBox 5"/>
          <p:cNvSpPr txBox="1"/>
          <p:nvPr/>
        </p:nvSpPr>
        <p:spPr>
          <a:xfrm>
            <a:off x="1852613" y="2859627"/>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TDD == 100% coverage</a:t>
            </a:r>
            <a:endParaRPr lang="ru-RU" dirty="0">
              <a:solidFill>
                <a:srgbClr val="004080"/>
              </a:solidFill>
            </a:endParaRPr>
          </a:p>
        </p:txBody>
      </p:sp>
      <p:sp>
        <p:nvSpPr>
          <p:cNvPr id="7" name="TextBox 6"/>
          <p:cNvSpPr txBox="1"/>
          <p:nvPr/>
        </p:nvSpPr>
        <p:spPr>
          <a:xfrm>
            <a:off x="1852613" y="3725754"/>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TDD == </a:t>
            </a:r>
            <a:r>
              <a:rPr lang="ru-RU" dirty="0" smtClean="0">
                <a:solidFill>
                  <a:srgbClr val="004080"/>
                </a:solidFill>
              </a:rPr>
              <a:t>время </a:t>
            </a:r>
            <a:r>
              <a:rPr lang="en-US" dirty="0" smtClean="0">
                <a:solidFill>
                  <a:srgbClr val="004080"/>
                </a:solidFill>
              </a:rPr>
              <a:t>* 2</a:t>
            </a:r>
            <a:endParaRPr lang="ru-RU" dirty="0">
              <a:solidFill>
                <a:srgbClr val="004080"/>
              </a:solidFill>
            </a:endParaRPr>
          </a:p>
        </p:txBody>
      </p:sp>
      <p:sp>
        <p:nvSpPr>
          <p:cNvPr id="8" name="TextBox 7"/>
          <p:cNvSpPr txBox="1"/>
          <p:nvPr/>
        </p:nvSpPr>
        <p:spPr>
          <a:xfrm>
            <a:off x="1852613" y="45918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smtClean="0">
                <a:solidFill>
                  <a:srgbClr val="004080"/>
                </a:solidFill>
              </a:rPr>
              <a:t>TDD == </a:t>
            </a:r>
            <a:r>
              <a:rPr lang="ru-RU" dirty="0" smtClean="0">
                <a:solidFill>
                  <a:srgbClr val="004080"/>
                </a:solidFill>
              </a:rPr>
              <a:t>серебряная пуля</a:t>
            </a:r>
            <a:endParaRPr lang="ru-RU" dirty="0">
              <a:solidFill>
                <a:srgbClr val="004080"/>
              </a:solidFill>
            </a:endParaRPr>
          </a:p>
        </p:txBody>
      </p:sp>
    </p:spTree>
    <p:extLst>
      <p:ext uri="{BB962C8B-B14F-4D97-AF65-F5344CB8AC3E}">
        <p14:creationId xmlns:p14="http://schemas.microsoft.com/office/powerpoint/2010/main" val="1635180635"/>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err="1">
                <a:solidFill>
                  <a:srgbClr val="161645"/>
                </a:solidFill>
              </a:rPr>
              <a:t>Continuous</a:t>
            </a:r>
            <a:r>
              <a:rPr lang="fi-FI" dirty="0">
                <a:solidFill>
                  <a:srgbClr val="161645"/>
                </a:solidFill>
              </a:rPr>
              <a:t> </a:t>
            </a:r>
            <a:r>
              <a:rPr lang="fi-FI" dirty="0" err="1">
                <a:solidFill>
                  <a:srgbClr val="161645"/>
                </a:solidFill>
              </a:rPr>
              <a:t>integration</a:t>
            </a:r>
            <a:endParaRPr lang="en-US" dirty="0">
              <a:solidFill>
                <a:srgbClr val="161645"/>
              </a:solidFill>
            </a:endParaRPr>
          </a:p>
        </p:txBody>
      </p:sp>
      <p:pic>
        <p:nvPicPr>
          <p:cNvPr id="3" name="Picture 2"/>
          <p:cNvPicPr>
            <a:picLocks noChangeAspect="1"/>
          </p:cNvPicPr>
          <p:nvPr/>
        </p:nvPicPr>
        <p:blipFill>
          <a:blip r:embed="rId2"/>
          <a:stretch>
            <a:fillRect/>
          </a:stretch>
        </p:blipFill>
        <p:spPr>
          <a:xfrm>
            <a:off x="660400" y="1155700"/>
            <a:ext cx="1016000" cy="1016000"/>
          </a:xfrm>
          <a:prstGeom prst="rect">
            <a:avLst/>
          </a:prstGeom>
        </p:spPr>
      </p:pic>
      <p:pic>
        <p:nvPicPr>
          <p:cNvPr id="4" name="Picture 3"/>
          <p:cNvPicPr>
            <a:picLocks noChangeAspect="1"/>
          </p:cNvPicPr>
          <p:nvPr/>
        </p:nvPicPr>
        <p:blipFill>
          <a:blip r:embed="rId3"/>
          <a:stretch>
            <a:fillRect/>
          </a:stretch>
        </p:blipFill>
        <p:spPr>
          <a:xfrm>
            <a:off x="787400" y="2463800"/>
            <a:ext cx="7518400" cy="3454400"/>
          </a:xfrm>
          <a:prstGeom prst="rect">
            <a:avLst/>
          </a:prstGeom>
        </p:spPr>
      </p:pic>
    </p:spTree>
    <p:extLst>
      <p:ext uri="{BB962C8B-B14F-4D97-AF65-F5344CB8AC3E}">
        <p14:creationId xmlns:p14="http://schemas.microsoft.com/office/powerpoint/2010/main" val="360206548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solidFill>
                  <a:srgbClr val="161645"/>
                </a:solidFill>
              </a:rPr>
              <a:t>Преимущества от TDD</a:t>
            </a:r>
            <a:endParaRPr lang="en-US" dirty="0">
              <a:solidFill>
                <a:srgbClr val="161645"/>
              </a:solidFill>
            </a:endParaRPr>
          </a:p>
        </p:txBody>
      </p:sp>
      <p:sp>
        <p:nvSpPr>
          <p:cNvPr id="5" name="TextBox 4"/>
          <p:cNvSpPr txBox="1"/>
          <p:nvPr/>
        </p:nvSpPr>
        <p:spPr>
          <a:xfrm>
            <a:off x="1852613" y="16224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Меньше ошибок</a:t>
            </a:r>
            <a:endParaRPr lang="ru-RU" dirty="0">
              <a:solidFill>
                <a:srgbClr val="004080"/>
              </a:solidFill>
            </a:endParaRPr>
          </a:p>
        </p:txBody>
      </p:sp>
      <p:sp>
        <p:nvSpPr>
          <p:cNvPr id="6" name="TextBox 5"/>
          <p:cNvSpPr txBox="1"/>
          <p:nvPr/>
        </p:nvSpPr>
        <p:spPr>
          <a:xfrm>
            <a:off x="1852613" y="2488608"/>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Проще </a:t>
            </a:r>
            <a:r>
              <a:rPr lang="ru-RU" dirty="0" err="1" smtClean="0">
                <a:solidFill>
                  <a:srgbClr val="004080"/>
                </a:solidFill>
              </a:rPr>
              <a:t>рефакторить</a:t>
            </a:r>
            <a:endParaRPr lang="ru-RU" dirty="0">
              <a:solidFill>
                <a:srgbClr val="004080"/>
              </a:solidFill>
            </a:endParaRPr>
          </a:p>
        </p:txBody>
      </p:sp>
      <p:sp>
        <p:nvSpPr>
          <p:cNvPr id="7" name="TextBox 6"/>
          <p:cNvSpPr txBox="1"/>
          <p:nvPr/>
        </p:nvSpPr>
        <p:spPr>
          <a:xfrm>
            <a:off x="1852613" y="3354735"/>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Документация</a:t>
            </a:r>
            <a:endParaRPr lang="ru-RU" dirty="0">
              <a:solidFill>
                <a:srgbClr val="004080"/>
              </a:solidFill>
            </a:endParaRPr>
          </a:p>
        </p:txBody>
      </p:sp>
      <p:sp>
        <p:nvSpPr>
          <p:cNvPr id="8" name="TextBox 7"/>
          <p:cNvSpPr txBox="1"/>
          <p:nvPr/>
        </p:nvSpPr>
        <p:spPr>
          <a:xfrm>
            <a:off x="1852613" y="4220862"/>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Лучший дизайн </a:t>
            </a:r>
            <a:r>
              <a:rPr lang="ru-RU" dirty="0">
                <a:solidFill>
                  <a:srgbClr val="004080"/>
                </a:solidFill>
              </a:rPr>
              <a:t>кода</a:t>
            </a:r>
          </a:p>
        </p:txBody>
      </p:sp>
      <p:sp>
        <p:nvSpPr>
          <p:cNvPr id="10" name="TextBox 9"/>
          <p:cNvSpPr txBox="1"/>
          <p:nvPr/>
        </p:nvSpPr>
        <p:spPr>
          <a:xfrm>
            <a:off x="1852613" y="5086988"/>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Быстрее процесс </a:t>
            </a:r>
            <a:r>
              <a:rPr lang="ru-RU" dirty="0">
                <a:solidFill>
                  <a:srgbClr val="004080"/>
                </a:solidFill>
              </a:rPr>
              <a:t>разработки</a:t>
            </a:r>
          </a:p>
        </p:txBody>
      </p:sp>
    </p:spTree>
    <p:extLst>
      <p:ext uri="{BB962C8B-B14F-4D97-AF65-F5344CB8AC3E}">
        <p14:creationId xmlns:p14="http://schemas.microsoft.com/office/powerpoint/2010/main" val="31195524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Вопросы</a:t>
            </a:r>
            <a:endParaRPr lang="en-US" dirty="0"/>
          </a:p>
        </p:txBody>
      </p:sp>
      <p:grpSp>
        <p:nvGrpSpPr>
          <p:cNvPr id="9" name="Group 8"/>
          <p:cNvGrpSpPr/>
          <p:nvPr/>
        </p:nvGrpSpPr>
        <p:grpSpPr>
          <a:xfrm>
            <a:off x="2038350" y="2212975"/>
            <a:ext cx="5553075" cy="557021"/>
            <a:chOff x="2152650" y="2495550"/>
            <a:chExt cx="5553075" cy="557021"/>
          </a:xfrm>
        </p:grpSpPr>
        <p:sp>
          <p:nvSpPr>
            <p:cNvPr id="4" name="Rectangle 3"/>
            <p:cNvSpPr/>
            <p:nvPr/>
          </p:nvSpPr>
          <p:spPr>
            <a:xfrm>
              <a:off x="2152650" y="2495550"/>
              <a:ext cx="5553075" cy="5570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TextBox 5"/>
            <p:cNvSpPr txBox="1"/>
            <p:nvPr/>
          </p:nvSpPr>
          <p:spPr>
            <a:xfrm>
              <a:off x="2152650" y="2519363"/>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Цикл </a:t>
              </a:r>
              <a:r>
                <a:rPr lang="en-US" dirty="0" smtClean="0">
                  <a:solidFill>
                    <a:srgbClr val="004080"/>
                  </a:solidFill>
                </a:rPr>
                <a:t>TDD ?</a:t>
              </a:r>
              <a:endParaRPr lang="ru-RU" dirty="0">
                <a:solidFill>
                  <a:srgbClr val="004080"/>
                </a:solidFill>
              </a:endParaRPr>
            </a:p>
          </p:txBody>
        </p:sp>
      </p:grpSp>
    </p:spTree>
    <p:extLst>
      <p:ext uri="{BB962C8B-B14F-4D97-AF65-F5344CB8AC3E}">
        <p14:creationId xmlns:p14="http://schemas.microsoft.com/office/powerpoint/2010/main" val="42682976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Вопросы</a:t>
            </a:r>
            <a:endParaRPr lang="en-US" dirty="0"/>
          </a:p>
        </p:txBody>
      </p:sp>
      <p:grpSp>
        <p:nvGrpSpPr>
          <p:cNvPr id="10" name="Group 9"/>
          <p:cNvGrpSpPr/>
          <p:nvPr/>
        </p:nvGrpSpPr>
        <p:grpSpPr>
          <a:xfrm>
            <a:off x="2038350" y="3205860"/>
            <a:ext cx="5553075" cy="565150"/>
            <a:chOff x="2152650" y="3638550"/>
            <a:chExt cx="5553075" cy="565150"/>
          </a:xfrm>
        </p:grpSpPr>
        <p:sp>
          <p:nvSpPr>
            <p:cNvPr id="3" name="Rectangle 2"/>
            <p:cNvSpPr/>
            <p:nvPr/>
          </p:nvSpPr>
          <p:spPr>
            <a:xfrm>
              <a:off x="2152650" y="3638550"/>
              <a:ext cx="5553075" cy="565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 name="TextBox 4"/>
            <p:cNvSpPr txBox="1"/>
            <p:nvPr/>
          </p:nvSpPr>
          <p:spPr>
            <a:xfrm>
              <a:off x="2152650" y="363855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Какие преимущества ?</a:t>
              </a:r>
              <a:endParaRPr lang="ru-RU" dirty="0">
                <a:solidFill>
                  <a:srgbClr val="004080"/>
                </a:solidFill>
              </a:endParaRPr>
            </a:p>
          </p:txBody>
        </p:sp>
      </p:grpSp>
      <p:grpSp>
        <p:nvGrpSpPr>
          <p:cNvPr id="9" name="Group 8"/>
          <p:cNvGrpSpPr/>
          <p:nvPr/>
        </p:nvGrpSpPr>
        <p:grpSpPr>
          <a:xfrm>
            <a:off x="2038350" y="2212975"/>
            <a:ext cx="5553075" cy="557021"/>
            <a:chOff x="2152650" y="2495550"/>
            <a:chExt cx="5553075" cy="557021"/>
          </a:xfrm>
        </p:grpSpPr>
        <p:sp>
          <p:nvSpPr>
            <p:cNvPr id="4" name="Rectangle 3"/>
            <p:cNvSpPr/>
            <p:nvPr/>
          </p:nvSpPr>
          <p:spPr>
            <a:xfrm>
              <a:off x="2152650" y="2495550"/>
              <a:ext cx="5553075" cy="5570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TextBox 5"/>
            <p:cNvSpPr txBox="1"/>
            <p:nvPr/>
          </p:nvSpPr>
          <p:spPr>
            <a:xfrm>
              <a:off x="2152650" y="2519363"/>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Цикл </a:t>
              </a:r>
              <a:r>
                <a:rPr lang="en-US" dirty="0" smtClean="0">
                  <a:solidFill>
                    <a:srgbClr val="004080"/>
                  </a:solidFill>
                </a:rPr>
                <a:t>TDD ?</a:t>
              </a:r>
              <a:endParaRPr lang="ru-RU" dirty="0">
                <a:solidFill>
                  <a:srgbClr val="004080"/>
                </a:solidFill>
              </a:endParaRPr>
            </a:p>
          </p:txBody>
        </p:sp>
      </p:grpSp>
    </p:spTree>
    <p:extLst>
      <p:ext uri="{BB962C8B-B14F-4D97-AF65-F5344CB8AC3E}">
        <p14:creationId xmlns:p14="http://schemas.microsoft.com/office/powerpoint/2010/main" val="268886726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Вопросы</a:t>
            </a:r>
            <a:endParaRPr lang="en-US" dirty="0"/>
          </a:p>
        </p:txBody>
      </p:sp>
      <p:grpSp>
        <p:nvGrpSpPr>
          <p:cNvPr id="10" name="Group 9"/>
          <p:cNvGrpSpPr/>
          <p:nvPr/>
        </p:nvGrpSpPr>
        <p:grpSpPr>
          <a:xfrm>
            <a:off x="2038350" y="3205860"/>
            <a:ext cx="5553075" cy="565150"/>
            <a:chOff x="2152650" y="3638550"/>
            <a:chExt cx="5553075" cy="565150"/>
          </a:xfrm>
        </p:grpSpPr>
        <p:sp>
          <p:nvSpPr>
            <p:cNvPr id="3" name="Rectangle 2"/>
            <p:cNvSpPr/>
            <p:nvPr/>
          </p:nvSpPr>
          <p:spPr>
            <a:xfrm>
              <a:off x="2152650" y="3638550"/>
              <a:ext cx="5553075" cy="565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5" name="TextBox 4"/>
            <p:cNvSpPr txBox="1"/>
            <p:nvPr/>
          </p:nvSpPr>
          <p:spPr>
            <a:xfrm>
              <a:off x="2152650" y="363855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Какие преимущества ?</a:t>
              </a:r>
              <a:endParaRPr lang="ru-RU" dirty="0">
                <a:solidFill>
                  <a:srgbClr val="004080"/>
                </a:solidFill>
              </a:endParaRPr>
            </a:p>
          </p:txBody>
        </p:sp>
      </p:grpSp>
      <p:grpSp>
        <p:nvGrpSpPr>
          <p:cNvPr id="9" name="Group 8"/>
          <p:cNvGrpSpPr/>
          <p:nvPr/>
        </p:nvGrpSpPr>
        <p:grpSpPr>
          <a:xfrm>
            <a:off x="2038350" y="2212975"/>
            <a:ext cx="5553075" cy="557021"/>
            <a:chOff x="2152650" y="2495550"/>
            <a:chExt cx="5553075" cy="557021"/>
          </a:xfrm>
        </p:grpSpPr>
        <p:sp>
          <p:nvSpPr>
            <p:cNvPr id="4" name="Rectangle 3"/>
            <p:cNvSpPr/>
            <p:nvPr/>
          </p:nvSpPr>
          <p:spPr>
            <a:xfrm>
              <a:off x="2152650" y="2495550"/>
              <a:ext cx="5553075" cy="55702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6" name="TextBox 5"/>
            <p:cNvSpPr txBox="1"/>
            <p:nvPr/>
          </p:nvSpPr>
          <p:spPr>
            <a:xfrm>
              <a:off x="2152650" y="2519363"/>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Цикл </a:t>
              </a:r>
              <a:r>
                <a:rPr lang="en-US" dirty="0" smtClean="0">
                  <a:solidFill>
                    <a:srgbClr val="004080"/>
                  </a:solidFill>
                </a:rPr>
                <a:t>TDD ?</a:t>
              </a:r>
              <a:endParaRPr lang="ru-RU" dirty="0">
                <a:solidFill>
                  <a:srgbClr val="004080"/>
                </a:solidFill>
              </a:endParaRPr>
            </a:p>
          </p:txBody>
        </p:sp>
      </p:grpSp>
      <p:grpSp>
        <p:nvGrpSpPr>
          <p:cNvPr id="11" name="Group 10"/>
          <p:cNvGrpSpPr/>
          <p:nvPr/>
        </p:nvGrpSpPr>
        <p:grpSpPr>
          <a:xfrm>
            <a:off x="2038350" y="4206875"/>
            <a:ext cx="5553075" cy="565150"/>
            <a:chOff x="2152650" y="4489450"/>
            <a:chExt cx="5553075" cy="565150"/>
          </a:xfrm>
        </p:grpSpPr>
        <p:sp>
          <p:nvSpPr>
            <p:cNvPr id="7" name="Rectangle 6"/>
            <p:cNvSpPr/>
            <p:nvPr/>
          </p:nvSpPr>
          <p:spPr>
            <a:xfrm>
              <a:off x="2152650" y="4489450"/>
              <a:ext cx="5553075" cy="5651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TextBox 7"/>
            <p:cNvSpPr txBox="1"/>
            <p:nvPr/>
          </p:nvSpPr>
          <p:spPr>
            <a:xfrm>
              <a:off x="2152650" y="4489450"/>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smtClean="0">
                  <a:solidFill>
                    <a:srgbClr val="004080"/>
                  </a:solidFill>
                </a:rPr>
                <a:t>Ошибки </a:t>
              </a:r>
              <a:r>
                <a:rPr lang="en-US" dirty="0" smtClean="0">
                  <a:solidFill>
                    <a:srgbClr val="004080"/>
                  </a:solidFill>
                </a:rPr>
                <a:t>TDD ?</a:t>
              </a:r>
              <a:endParaRPr lang="ru-RU" dirty="0">
                <a:solidFill>
                  <a:srgbClr val="004080"/>
                </a:solidFill>
              </a:endParaRPr>
            </a:p>
          </p:txBody>
        </p:sp>
      </p:grpSp>
    </p:spTree>
    <p:extLst>
      <p:ext uri="{BB962C8B-B14F-4D97-AF65-F5344CB8AC3E}">
        <p14:creationId xmlns:p14="http://schemas.microsoft.com/office/powerpoint/2010/main" val="426829760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0"/>
          </p:nvPr>
        </p:nvSpPr>
        <p:spPr>
          <a:xfrm>
            <a:off x="2127250" y="2432649"/>
            <a:ext cx="6467476" cy="576293"/>
          </a:xfrm>
        </p:spPr>
        <p:txBody>
          <a:bodyPr/>
          <a:lstStyle/>
          <a:p>
            <a:r>
              <a:rPr lang="ru-RU" dirty="0" smtClean="0"/>
              <a:t>Вопросы ?</a:t>
            </a:r>
            <a:endParaRPr lang="en-US" dirty="0"/>
          </a:p>
        </p:txBody>
      </p:sp>
    </p:spTree>
    <p:extLst>
      <p:ext uri="{BB962C8B-B14F-4D97-AF65-F5344CB8AC3E}">
        <p14:creationId xmlns:p14="http://schemas.microsoft.com/office/powerpoint/2010/main" val="296400712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err="1">
                <a:latin typeface="Arial" charset="0"/>
              </a:rPr>
              <a:t>Разработка</a:t>
            </a:r>
            <a:r>
              <a:rPr lang="en-US" dirty="0">
                <a:latin typeface="Arial" charset="0"/>
              </a:rPr>
              <a:t> </a:t>
            </a:r>
            <a:r>
              <a:rPr lang="en-US" dirty="0" err="1">
                <a:latin typeface="Arial" charset="0"/>
              </a:rPr>
              <a:t>через</a:t>
            </a:r>
            <a:r>
              <a:rPr lang="en-US" dirty="0">
                <a:latin typeface="Arial" charset="0"/>
              </a:rPr>
              <a:t> </a:t>
            </a:r>
            <a:r>
              <a:rPr lang="en-US" dirty="0" err="1" smtClean="0">
                <a:latin typeface="Arial" charset="0"/>
              </a:rPr>
              <a:t>тестирование</a:t>
            </a:r>
            <a:r>
              <a:rPr lang="en-US" dirty="0">
                <a:latin typeface="Arial" charset="0"/>
              </a:rPr>
              <a:t/>
            </a:r>
            <a:br>
              <a:rPr lang="en-US" dirty="0">
                <a:latin typeface="Arial" charset="0"/>
              </a:rPr>
            </a:br>
            <a:endParaRPr lang="en-US" dirty="0"/>
          </a:p>
        </p:txBody>
      </p:sp>
      <p:sp>
        <p:nvSpPr>
          <p:cNvPr id="8" name="Text Placeholder 7"/>
          <p:cNvSpPr>
            <a:spLocks noGrp="1"/>
          </p:cNvSpPr>
          <p:nvPr>
            <p:ph type="body" sz="quarter" idx="11"/>
          </p:nvPr>
        </p:nvSpPr>
        <p:spPr/>
        <p:txBody>
          <a:bodyPr>
            <a:normAutofit/>
          </a:bodyPr>
          <a:lstStyle/>
          <a:p>
            <a:r>
              <a:rPr lang="en-US" dirty="0" err="1" smtClean="0"/>
              <a:t>git</a:t>
            </a:r>
            <a:r>
              <a:rPr lang="en-US" dirty="0" smtClean="0"/>
              <a:t> </a:t>
            </a:r>
            <a:r>
              <a:rPr lang="en-US" dirty="0"/>
              <a:t>clone </a:t>
            </a:r>
            <a:r>
              <a:rPr lang="en-US" dirty="0" err="1"/>
              <a:t>git</a:t>
            </a:r>
            <a:r>
              <a:rPr lang="en-US" dirty="0"/>
              <a:t>://</a:t>
            </a:r>
            <a:r>
              <a:rPr lang="en-US" dirty="0" err="1"/>
              <a:t>github.com</a:t>
            </a:r>
            <a:r>
              <a:rPr lang="en-US" dirty="0"/>
              <a:t>/</a:t>
            </a:r>
            <a:r>
              <a:rPr lang="en-US" dirty="0" err="1"/>
              <a:t>ivan-dyachenko</a:t>
            </a:r>
            <a:r>
              <a:rPr lang="en-US" dirty="0"/>
              <a:t>/</a:t>
            </a:r>
            <a:r>
              <a:rPr lang="en-US" dirty="0" err="1" smtClean="0"/>
              <a:t>Trainings.git</a:t>
            </a:r>
            <a:endParaRPr lang="en-US" dirty="0"/>
          </a:p>
        </p:txBody>
      </p:sp>
      <p:sp>
        <p:nvSpPr>
          <p:cNvPr id="9" name="Text Placeholder 8"/>
          <p:cNvSpPr>
            <a:spLocks noGrp="1"/>
          </p:cNvSpPr>
          <p:nvPr>
            <p:ph type="body" sz="quarter" idx="12"/>
          </p:nvPr>
        </p:nvSpPr>
        <p:spPr/>
        <p:txBody>
          <a:bodyPr/>
          <a:lstStyle/>
          <a:p>
            <a:r>
              <a:rPr lang="en-US" dirty="0" err="1" smtClean="0"/>
              <a:t>IDyachenko@luxoft.com</a:t>
            </a:r>
            <a:endParaRPr lang="en-US" dirty="0"/>
          </a:p>
        </p:txBody>
      </p:sp>
      <p:sp>
        <p:nvSpPr>
          <p:cNvPr id="10" name="Text Placeholder 9"/>
          <p:cNvSpPr>
            <a:spLocks noGrp="1"/>
          </p:cNvSpPr>
          <p:nvPr>
            <p:ph type="body" sz="quarter" idx="13"/>
          </p:nvPr>
        </p:nvSpPr>
        <p:spPr/>
        <p:txBody>
          <a:bodyPr>
            <a:normAutofit/>
          </a:bodyPr>
          <a:lstStyle/>
          <a:p>
            <a:r>
              <a:rPr lang="en-US" dirty="0"/>
              <a:t>https://</a:t>
            </a:r>
            <a:r>
              <a:rPr lang="en-US" dirty="0" err="1"/>
              <a:t>github.com</a:t>
            </a:r>
            <a:r>
              <a:rPr lang="en-US" dirty="0"/>
              <a:t>/</a:t>
            </a:r>
            <a:r>
              <a:rPr lang="en-US" dirty="0" err="1"/>
              <a:t>ivan-dyachenko</a:t>
            </a:r>
            <a:r>
              <a:rPr lang="en-US" dirty="0"/>
              <a:t>/</a:t>
            </a:r>
            <a:r>
              <a:rPr lang="en-US" dirty="0" smtClean="0"/>
              <a:t>Trainings</a:t>
            </a:r>
            <a:endParaRPr lang="en-US" dirty="0"/>
          </a:p>
        </p:txBody>
      </p:sp>
      <p:sp>
        <p:nvSpPr>
          <p:cNvPr id="11" name="Text Placeholder 10"/>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796476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2219325" y="3638550"/>
            <a:ext cx="5553075" cy="895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3" name="Rectangle 12"/>
          <p:cNvSpPr/>
          <p:nvPr/>
        </p:nvSpPr>
        <p:spPr>
          <a:xfrm>
            <a:off x="2219325" y="2495550"/>
            <a:ext cx="5553075" cy="8953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221" name="Title 1"/>
          <p:cNvSpPr>
            <a:spLocks noGrp="1"/>
          </p:cNvSpPr>
          <p:nvPr>
            <p:ph type="title"/>
          </p:nvPr>
        </p:nvSpPr>
        <p:spPr/>
        <p:txBody>
          <a:bodyPr/>
          <a:lstStyle/>
          <a:p>
            <a:r>
              <a:rPr lang="ru-RU" dirty="0" smtClean="0">
                <a:solidFill>
                  <a:schemeClr val="tx2"/>
                </a:solidFill>
              </a:rPr>
              <a:t>Два простых правила </a:t>
            </a:r>
            <a:r>
              <a:rPr lang="en-US" dirty="0" smtClean="0">
                <a:solidFill>
                  <a:schemeClr val="tx2"/>
                </a:solidFill>
              </a:rPr>
              <a:t>TDD</a:t>
            </a:r>
            <a:endParaRPr lang="ru-RU" dirty="0">
              <a:solidFill>
                <a:schemeClr val="tx2"/>
              </a:solidFill>
            </a:endParaRPr>
          </a:p>
        </p:txBody>
      </p:sp>
      <p:sp>
        <p:nvSpPr>
          <p:cNvPr id="4" name="TextBox 3"/>
          <p:cNvSpPr txBox="1"/>
          <p:nvPr/>
        </p:nvSpPr>
        <p:spPr>
          <a:xfrm>
            <a:off x="2286000" y="3827463"/>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a:solidFill>
                  <a:srgbClr val="004080"/>
                </a:solidFill>
              </a:rPr>
              <a:t>Удаляем дублирование</a:t>
            </a:r>
          </a:p>
        </p:txBody>
      </p:sp>
      <p:sp>
        <p:nvSpPr>
          <p:cNvPr id="6" name="TextBox 5"/>
          <p:cNvSpPr txBox="1"/>
          <p:nvPr/>
        </p:nvSpPr>
        <p:spPr>
          <a:xfrm>
            <a:off x="2286000" y="2557463"/>
            <a:ext cx="5438775" cy="772107"/>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a:solidFill>
                  <a:srgbClr val="004080"/>
                </a:solidFill>
              </a:rPr>
              <a:t>Пишем новый код только тогда, когда автоматический код не сработал</a:t>
            </a:r>
          </a:p>
        </p:txBody>
      </p:sp>
      <p:sp>
        <p:nvSpPr>
          <p:cNvPr id="17" name="Rectangle 16"/>
          <p:cNvSpPr/>
          <p:nvPr/>
        </p:nvSpPr>
        <p:spPr>
          <a:xfrm>
            <a:off x="1352550" y="3638550"/>
            <a:ext cx="752475" cy="895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5400" b="1" dirty="0"/>
              <a:t>2</a:t>
            </a:r>
          </a:p>
        </p:txBody>
      </p:sp>
      <p:sp>
        <p:nvSpPr>
          <p:cNvPr id="18" name="Rectangle 17"/>
          <p:cNvSpPr/>
          <p:nvPr/>
        </p:nvSpPr>
        <p:spPr>
          <a:xfrm>
            <a:off x="1352550" y="2495550"/>
            <a:ext cx="752475" cy="8953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5400" b="1" dirty="0"/>
              <a:t>1</a:t>
            </a:r>
          </a:p>
        </p:txBody>
      </p:sp>
    </p:spTree>
    <p:extLst>
      <p:ext uri="{BB962C8B-B14F-4D97-AF65-F5344CB8AC3E}">
        <p14:creationId xmlns:p14="http://schemas.microsoft.com/office/powerpoint/2010/main" val="80279746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p:cNvPicPr>
            <a:picLocks noGrp="1" noChangeAspect="1"/>
          </p:cNvPicPr>
          <p:nvPr>
            <p:ph type="pic" idx="1"/>
          </p:nvPr>
        </p:nvPicPr>
        <p:blipFill>
          <a:blip r:embed="rId3"/>
          <a:srcRect l="-34872" r="-34872"/>
          <a:stretch>
            <a:fillRect/>
          </a:stretch>
        </p:blipFill>
        <p:spPr>
          <a:xfrm>
            <a:off x="219188" y="682626"/>
            <a:ext cx="8800874" cy="5184774"/>
          </a:xfrm>
        </p:spPr>
      </p:pic>
      <p:sp>
        <p:nvSpPr>
          <p:cNvPr id="4" name="Text Placeholder 3"/>
          <p:cNvSpPr>
            <a:spLocks noGrp="1"/>
          </p:cNvSpPr>
          <p:nvPr>
            <p:ph type="body" sz="half" idx="2"/>
          </p:nvPr>
        </p:nvSpPr>
        <p:spPr>
          <a:xfrm>
            <a:off x="1828800" y="5930900"/>
            <a:ext cx="5486400" cy="438150"/>
          </a:xfrm>
        </p:spPr>
        <p:txBody>
          <a:bodyPr/>
          <a:lstStyle/>
          <a:p>
            <a:pPr algn="ctr"/>
            <a:r>
              <a:rPr lang="ru-RU" dirty="0" smtClean="0"/>
              <a:t>Мантра </a:t>
            </a:r>
            <a:r>
              <a:rPr lang="en-US" dirty="0" smtClean="0"/>
              <a:t>TDD – “red, green, refactor”</a:t>
            </a:r>
            <a:endParaRPr lang="en-US" dirty="0"/>
          </a:p>
        </p:txBody>
      </p:sp>
    </p:spTree>
    <p:extLst>
      <p:ext uri="{BB962C8B-B14F-4D97-AF65-F5344CB8AC3E}">
        <p14:creationId xmlns:p14="http://schemas.microsoft.com/office/powerpoint/2010/main" val="83226930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ux_new">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ux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x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x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x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x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x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x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x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x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x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x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x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_LuxTraining2012_v4">
  <a:themeElements>
    <a:clrScheme name="Custom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68D2"/>
      </a:hlink>
      <a:folHlink>
        <a:srgbClr val="006600"/>
      </a:folHlink>
    </a:clrScheme>
    <a:fontScheme name="Luxoft Fonts">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alpha val="18000"/>
          </a:schemeClr>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4438</TotalTime>
  <Words>2973</Words>
  <Application>Microsoft Office PowerPoint</Application>
  <PresentationFormat>On-screen Show (4:3)</PresentationFormat>
  <Paragraphs>829</Paragraphs>
  <Slides>76</Slides>
  <Notes>8</Notes>
  <HiddenSlides>0</HiddenSlides>
  <MMClips>0</MMClips>
  <ScaleCrop>false</ScaleCrop>
  <HeadingPairs>
    <vt:vector size="4" baseType="variant">
      <vt:variant>
        <vt:lpstr>Theme</vt:lpstr>
      </vt:variant>
      <vt:variant>
        <vt:i4>3</vt:i4>
      </vt:variant>
      <vt:variant>
        <vt:lpstr>Slide Titles</vt:lpstr>
      </vt:variant>
      <vt:variant>
        <vt:i4>76</vt:i4>
      </vt:variant>
    </vt:vector>
  </HeadingPairs>
  <TitlesOfParts>
    <vt:vector size="79" baseType="lpstr">
      <vt:lpstr>Office Theme</vt:lpstr>
      <vt:lpstr>Lux_new</vt:lpstr>
      <vt:lpstr>_LuxTraining2012_v4</vt:lpstr>
      <vt:lpstr>Разработка через тестирование Введение, Bowling Game Kata</vt:lpstr>
      <vt:lpstr>Содержание</vt:lpstr>
      <vt:lpstr>Кент Бек </vt:lpstr>
      <vt:lpstr>Extreme Programming Practices</vt:lpstr>
      <vt:lpstr>Extreme Programming Practices</vt:lpstr>
      <vt:lpstr>TDD</vt:lpstr>
      <vt:lpstr>Мифы TDD</vt:lpstr>
      <vt:lpstr>Два простых правила TDD</vt:lpstr>
      <vt:lpstr>PowerPoint Presentation</vt:lpstr>
      <vt:lpstr>RED / GREEN / REFACTOR</vt:lpstr>
      <vt:lpstr>RED / GREEN / REFACTOR</vt:lpstr>
      <vt:lpstr>RED / GREEN / REFACTOR</vt:lpstr>
      <vt:lpstr>RED / GREEN / REFACTOR</vt:lpstr>
      <vt:lpstr>RED / GREEN / REFACTOR</vt:lpstr>
      <vt:lpstr>RED / GREEN / REFACTOR</vt:lpstr>
      <vt:lpstr>RED / GREEN / REFACTOR</vt:lpstr>
      <vt:lpstr>RED / GREEN / REFACTOR</vt:lpstr>
      <vt:lpstr>RED / GREEN / REFACTOR</vt:lpstr>
      <vt:lpstr>RED / GREEN / REFACTOR</vt:lpstr>
      <vt:lpstr>Ошибки TDD</vt:lpstr>
      <vt:lpstr>JUnit</vt:lpstr>
      <vt:lpstr>JUnit Annotations</vt:lpstr>
      <vt:lpstr>Пример</vt:lpstr>
      <vt:lpstr>PowerPoint Presentation</vt:lpstr>
      <vt:lpstr>Правила игры в боулинг</vt:lpstr>
      <vt:lpstr>Надо написать</vt:lpstr>
      <vt:lpstr>A quick design session</vt:lpstr>
      <vt:lpstr>A quick design session</vt:lpstr>
      <vt:lpstr>A quick design session</vt:lpstr>
      <vt:lpstr>A quick design session</vt:lpstr>
      <vt:lpstr>A quick design session</vt:lpstr>
      <vt:lpstr>A quick design session</vt:lpstr>
      <vt:lpstr>Еще раз повторим правила</vt:lpstr>
      <vt:lpstr>Пишем код</vt:lpstr>
      <vt:lpstr>Workshop</vt:lpstr>
      <vt:lpstr>Test List </vt:lpstr>
      <vt:lpstr>Assert First</vt:lpstr>
      <vt:lpstr>Test First</vt:lpstr>
      <vt:lpstr>Исправляем ошибки, пишем код</vt:lpstr>
      <vt:lpstr>Следующий тест</vt:lpstr>
      <vt:lpstr>Пишем код</vt:lpstr>
      <vt:lpstr>Убираем дублирование</vt:lpstr>
      <vt:lpstr>Рефакторим</vt:lpstr>
      <vt:lpstr>Проверка на Spare</vt:lpstr>
      <vt:lpstr>Design review</vt:lpstr>
      <vt:lpstr>Redesign</vt:lpstr>
      <vt:lpstr>Redesign</vt:lpstr>
      <vt:lpstr>Убираем Ignore</vt:lpstr>
      <vt:lpstr>Пишем код</vt:lpstr>
      <vt:lpstr>Очередная сессия Redesign</vt:lpstr>
      <vt:lpstr>Refactoring</vt:lpstr>
      <vt:lpstr>Убираем Ignore</vt:lpstr>
      <vt:lpstr>Пишем код</vt:lpstr>
      <vt:lpstr>Design review</vt:lpstr>
      <vt:lpstr>Refactoring</vt:lpstr>
      <vt:lpstr>Проверка на Strike</vt:lpstr>
      <vt:lpstr>Пишем код</vt:lpstr>
      <vt:lpstr>Design review</vt:lpstr>
      <vt:lpstr>Refactoring</vt:lpstr>
      <vt:lpstr>Refactoring</vt:lpstr>
      <vt:lpstr>Контрольный пример</vt:lpstr>
      <vt:lpstr>Cтратегии запуска тестов</vt:lpstr>
      <vt:lpstr>IDE</vt:lpstr>
      <vt:lpstr>Console</vt:lpstr>
      <vt:lpstr>Ant</vt:lpstr>
      <vt:lpstr>Ant</vt:lpstr>
      <vt:lpstr>Maven</vt:lpstr>
      <vt:lpstr>Test Runner</vt:lpstr>
      <vt:lpstr>Continuous integration</vt:lpstr>
      <vt:lpstr>Continuous integration</vt:lpstr>
      <vt:lpstr>Преимущества от TDD</vt:lpstr>
      <vt:lpstr>Вопросы</vt:lpstr>
      <vt:lpstr>Вопросы</vt:lpstr>
      <vt:lpstr>Вопросы</vt:lpstr>
      <vt:lpstr>PowerPoint Presentation</vt:lpstr>
      <vt:lpstr>PowerPoint Presentation</vt:lpstr>
    </vt:vector>
  </TitlesOfParts>
  <Manager/>
  <Company>Luxoft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через тестирование Test Driven Development</dc:title>
  <dc:subject/>
  <dc:creator>Ivan D.</dc:creator>
  <cp:keywords>TDD</cp:keywords>
  <dc:description/>
  <cp:lastModifiedBy>IDyachenko</cp:lastModifiedBy>
  <cp:revision>113</cp:revision>
  <dcterms:created xsi:type="dcterms:W3CDTF">2012-04-24T17:52:52Z</dcterms:created>
  <dcterms:modified xsi:type="dcterms:W3CDTF">2012-12-07T16:43:08Z</dcterms:modified>
  <cp:category/>
</cp:coreProperties>
</file>